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3/21/2020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dirty="0" smtClean="0"/>
              <a:t>Income </a:t>
            </a:r>
            <a:r>
              <a:rPr lang="en-IN" dirty="0"/>
              <a:t>F</a:t>
            </a:r>
            <a:r>
              <a:rPr lang="en-IN" dirty="0" smtClean="0"/>
              <a:t>rom </a:t>
            </a:r>
            <a:r>
              <a:rPr lang="en-IN" dirty="0"/>
              <a:t>H</a:t>
            </a:r>
            <a:r>
              <a:rPr lang="en-IN" dirty="0" smtClean="0"/>
              <a:t>ouse </a:t>
            </a:r>
            <a:r>
              <a:rPr lang="en-IN" dirty="0"/>
              <a:t>P</a:t>
            </a:r>
            <a:r>
              <a:rPr lang="en-IN" dirty="0" smtClean="0"/>
              <a:t>roperty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335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546100" y="444500"/>
            <a:ext cx="85979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W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HEN INCOME FROM HOUSE PROPERTY IS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NOT CHARGED TO TAX</a:t>
            </a:r>
          </a:p>
          <a:p>
            <a:pPr>
              <a:lnSpc>
                <a:spcPts val="36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383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Income from a house property to an approved</a:t>
            </a:r>
          </a:p>
          <a:p>
            <a:pPr>
              <a:lnSpc>
                <a:spcPts val="2760"/>
              </a:lnSpc>
            </a:pPr>
            <a:endParaRPr lang="en-CA" sz="238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12800" y="1981200"/>
            <a:ext cx="83312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scientific research association, to a university or other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educational institution, to philanthropic hospital or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other medical institution.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1750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Property income of: (a)any registered trade union,</a:t>
            </a:r>
          </a:p>
          <a:p>
            <a:pPr>
              <a:lnSpc>
                <a:spcPts val="2760"/>
              </a:lnSpc>
            </a:pPr>
            <a:endParaRPr lang="en-CA" sz="238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2800" y="35433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(b) any political party.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39624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Income from house property held for any charitable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purposes.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546100" y="9144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W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HAT IS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A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NNUAL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V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ALUE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?</a:t>
            </a:r>
          </a:p>
          <a:p>
            <a:pPr>
              <a:lnSpc>
                <a:spcPts val="3450"/>
              </a:lnSpc>
            </a:pPr>
            <a:endParaRPr lang="en-CA" sz="2571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157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65"/>
              </a:lnSpc>
            </a:pPr>
            <a:r>
              <a:rPr lang="en-CA" sz="1595" spc="-10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279" spc="-10" smtClean="0">
                <a:solidFill>
                  <a:srgbClr val="000000"/>
                </a:solidFill>
                <a:latin typeface="Constantia"/>
                <a:cs typeface="Constantia"/>
              </a:rPr>
              <a:t> As per section 23(1)(a), the annual value of any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279" spc="-10" smtClean="0">
                <a:solidFill>
                  <a:srgbClr val="000000"/>
                </a:solidFill>
                <a:latin typeface="Constantia"/>
                <a:cs typeface="Constantia"/>
              </a:rPr>
              <a:t>property shall be the sum for which the property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279" spc="-10" smtClean="0">
                <a:solidFill>
                  <a:srgbClr val="000000"/>
                </a:solidFill>
                <a:latin typeface="Constantia"/>
                <a:cs typeface="Constantia"/>
              </a:rPr>
              <a:t>might reasonably be expected to be let from year to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279" spc="-10" smtClean="0">
                <a:solidFill>
                  <a:srgbClr val="000000"/>
                </a:solidFill>
                <a:latin typeface="Constantia"/>
                <a:cs typeface="Constantia"/>
              </a:rPr>
              <a:t>year.</a:t>
            </a:r>
          </a:p>
          <a:p>
            <a:pPr>
              <a:lnSpc>
                <a:spcPts val="286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31750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595" spc="-10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279" spc="-10" smtClean="0">
                <a:solidFill>
                  <a:srgbClr val="000000"/>
                </a:solidFill>
                <a:latin typeface="Constantia"/>
                <a:cs typeface="Constantia"/>
              </a:rPr>
              <a:t> It may neither be the actual rent derived nor the</a:t>
            </a:r>
          </a:p>
          <a:p>
            <a:pPr>
              <a:lnSpc>
                <a:spcPts val="2760"/>
              </a:lnSpc>
            </a:pPr>
            <a:endParaRPr lang="en-CA" sz="238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12800" y="35433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82" spc="-10" smtClean="0">
                <a:solidFill>
                  <a:srgbClr val="000000"/>
                </a:solidFill>
                <a:latin typeface="Constantia"/>
                <a:cs typeface="Constantia"/>
              </a:rPr>
              <a:t>municipal valuation of the property. It is something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2800" y="3886200"/>
            <a:ext cx="8331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279" spc="-10" smtClean="0">
                <a:solidFill>
                  <a:srgbClr val="000000"/>
                </a:solidFill>
                <a:latin typeface="Constantia"/>
                <a:cs typeface="Constantia"/>
              </a:rPr>
              <a:t>like notional rent which could have been derived, had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279" spc="-10" smtClean="0">
                <a:solidFill>
                  <a:srgbClr val="000000"/>
                </a:solidFill>
                <a:latin typeface="Constantia"/>
                <a:cs typeface="Constantia"/>
              </a:rPr>
              <a:t>the property been let.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D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ETERMINING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A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NNUAL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V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ALUE</a:t>
            </a:r>
          </a:p>
          <a:p>
            <a:pPr>
              <a:lnSpc>
                <a:spcPts val="2875"/>
              </a:lnSpc>
            </a:pPr>
            <a:endParaRPr lang="en-CA" sz="252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38300"/>
            <a:ext cx="85979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CA" sz="2279" smtClean="0">
                <a:solidFill>
                  <a:srgbClr val="000000"/>
                </a:solidFill>
                <a:latin typeface="Arial"/>
                <a:cs typeface="Arial"/>
              </a:rPr>
              <a:t>In determining the annual value there are four factors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279" spc="-10" smtClean="0">
                <a:solidFill>
                  <a:srgbClr val="000000"/>
                </a:solidFill>
                <a:latin typeface="Arial"/>
                <a:cs typeface="Arial"/>
              </a:rPr>
              <a:t>which are normally taken into consideration. These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279" spc="-10" smtClean="0">
                <a:solidFill>
                  <a:srgbClr val="000000"/>
                </a:solidFill>
                <a:latin typeface="Arial"/>
                <a:cs typeface="Arial"/>
              </a:rPr>
              <a:t>are:</a:t>
            </a:r>
          </a:p>
          <a:p>
            <a:pPr>
              <a:lnSpc>
                <a:spcPts val="285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743200"/>
            <a:ext cx="85979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CA" sz="1595" spc="-10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279" spc="-10" smtClean="0">
                <a:solidFill>
                  <a:srgbClr val="000000"/>
                </a:solidFill>
                <a:latin typeface="Arial"/>
                <a:cs typeface="Arial"/>
              </a:rPr>
              <a:t> Actual rent received or receivable</a:t>
            </a:r>
            <a:r>
              <a:rPr lang="en-CA" sz="235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359" smtClean="0">
                <a:solidFill>
                  <a:srgbClr val="000000"/>
                </a:solidFill>
                <a:latin typeface="Times New Roman"/>
              </a:rPr>
            </a:br>
            <a:r>
              <a:rPr lang="en-CA" sz="1595" spc="-10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282" spc="-10" smtClean="0">
                <a:solidFill>
                  <a:srgbClr val="000000"/>
                </a:solidFill>
                <a:latin typeface="Arial"/>
                <a:cs typeface="Arial"/>
              </a:rPr>
              <a:t> Municipal Value</a:t>
            </a:r>
          </a:p>
          <a:p>
            <a:pPr>
              <a:lnSpc>
                <a:spcPts val="3500"/>
              </a:lnSpc>
            </a:pPr>
            <a:endParaRPr lang="en-CA" sz="2359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632200"/>
            <a:ext cx="85979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1595" spc="-10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279" spc="-10" smtClean="0">
                <a:solidFill>
                  <a:srgbClr val="000000"/>
                </a:solidFill>
                <a:latin typeface="Arial"/>
                <a:cs typeface="Arial"/>
              </a:rPr>
              <a:t> Fair rent of the property</a:t>
            </a:r>
            <a:r>
              <a:rPr lang="en-CA" sz="2351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351" smtClean="0">
                <a:solidFill>
                  <a:srgbClr val="000000"/>
                </a:solidFill>
                <a:latin typeface="Times New Roman"/>
              </a:rPr>
            </a:br>
            <a:r>
              <a:rPr lang="en-CA" sz="1595" spc="-10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279" spc="-10" smtClean="0">
                <a:solidFill>
                  <a:srgbClr val="000000"/>
                </a:solidFill>
                <a:latin typeface="Arial"/>
                <a:cs typeface="Arial"/>
              </a:rPr>
              <a:t> Standard rent</a:t>
            </a:r>
          </a:p>
          <a:p>
            <a:pPr>
              <a:lnSpc>
                <a:spcPts val="3400"/>
              </a:lnSpc>
            </a:pPr>
            <a:endParaRPr lang="en-CA" sz="235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546100" y="444500"/>
            <a:ext cx="85979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C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OMPUTATION OF ANNUAL VALUE OF A</a:t>
            </a:r>
            <a:r>
              <a:rPr lang="en-CA" sz="265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65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PROPERTY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[S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ECTION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23(1)]</a:t>
            </a:r>
          </a:p>
          <a:p>
            <a:pPr>
              <a:lnSpc>
                <a:spcPts val="3600"/>
              </a:lnSpc>
            </a:pPr>
            <a:endParaRPr lang="en-CA" sz="265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157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65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As per Income tax, annual value is the value after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deduction of municipal taxes, if any, paid by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owner. Annual value may be determined in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following two steps:</a:t>
            </a:r>
          </a:p>
          <a:p>
            <a:pPr>
              <a:lnSpc>
                <a:spcPts val="286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3263900"/>
            <a:ext cx="4064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79" smtClean="0">
                <a:solidFill>
                  <a:srgbClr val="FD8537"/>
                </a:solidFill>
                <a:latin typeface="Constantia"/>
                <a:cs typeface="Constantia"/>
              </a:rPr>
              <a:t>1)</a:t>
            </a:r>
          </a:p>
          <a:p>
            <a:pPr>
              <a:lnSpc>
                <a:spcPts val="1955"/>
              </a:lnSpc>
            </a:pPr>
            <a:endParaRPr lang="en-CA" sz="1679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695700"/>
            <a:ext cx="4064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79" smtClean="0">
                <a:solidFill>
                  <a:srgbClr val="FD8537"/>
                </a:solidFill>
                <a:latin typeface="Constantia"/>
                <a:cs typeface="Constantia"/>
              </a:rPr>
              <a:t>2)</a:t>
            </a:r>
          </a:p>
          <a:p>
            <a:pPr>
              <a:lnSpc>
                <a:spcPts val="1955"/>
              </a:lnSpc>
            </a:pPr>
            <a:endParaRPr lang="en-CA" sz="1679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54100" y="3175000"/>
            <a:ext cx="7975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Determine gross annual value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54100" y="3606800"/>
            <a:ext cx="7975600" cy="86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6200">
              <a:lnSpc>
                <a:spcPts val="29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From gross annual value, deduct municipal taxes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paid by the owner during previous year.</a:t>
            </a:r>
          </a:p>
          <a:p>
            <a:pPr>
              <a:lnSpc>
                <a:spcPts val="288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46100" y="48641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The balance shall be the net annual value which, as per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46100" y="52324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the Income tax Act, is the annual value.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546100" y="9906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D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IFFERENT CATEGORIES OF PROPERTIES</a:t>
            </a:r>
          </a:p>
          <a:p>
            <a:pPr>
              <a:lnSpc>
                <a:spcPts val="2760"/>
              </a:lnSpc>
            </a:pPr>
            <a:endParaRPr lang="en-CA" sz="2417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The annual value has to be determined for different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categories of properties. These are:</a:t>
            </a:r>
          </a:p>
          <a:p>
            <a:pPr>
              <a:lnSpc>
                <a:spcPts val="28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4257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508000" algn="l"/>
              </a:tabLst>
            </a:pPr>
            <a:r>
              <a:rPr lang="en-CA" sz="1679" smtClean="0">
                <a:solidFill>
                  <a:srgbClr val="FD8537"/>
                </a:solidFill>
                <a:latin typeface="Constantia"/>
                <a:cs typeface="Constantia"/>
              </a:rPr>
              <a:t>(A)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 House property which is let throughout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previous year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2385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508000" algn="l"/>
              </a:tabLst>
            </a:pPr>
            <a:r>
              <a:rPr lang="en-CA" sz="1679" smtClean="0">
                <a:solidFill>
                  <a:srgbClr val="FD8537"/>
                </a:solidFill>
                <a:latin typeface="Constantia"/>
                <a:cs typeface="Constantia"/>
              </a:rPr>
              <a:t>(B)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  House property which is let and was vacant during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whole or any part of previous year.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40386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508000" algn="l"/>
              </a:tabLst>
            </a:pPr>
            <a:r>
              <a:rPr lang="en-CA" sz="1679" smtClean="0">
                <a:solidFill>
                  <a:srgbClr val="FD8537"/>
                </a:solidFill>
                <a:latin typeface="Constantia"/>
                <a:cs typeface="Constantia"/>
              </a:rPr>
              <a:t>(C)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  House property which is part of the year let and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	part of the year self occupied.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48641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679" smtClean="0">
                <a:solidFill>
                  <a:srgbClr val="FD8537"/>
                </a:solidFill>
                <a:latin typeface="Constantia"/>
                <a:cs typeface="Constantia"/>
              </a:rPr>
              <a:t>(D)</a:t>
            </a: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   House property which is self -occupied for</a:t>
            </a:r>
          </a:p>
          <a:p>
            <a:pPr>
              <a:lnSpc>
                <a:spcPts val="2760"/>
              </a:lnSpc>
            </a:pPr>
            <a:endParaRPr lang="en-CA" sz="2357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54100" y="5219700"/>
            <a:ext cx="8089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residential purposes or could not actually be  self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occupied owing to employment in any other place.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546100" y="444500"/>
            <a:ext cx="85979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(A)H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OUSE PROPERTY WHICH IS LET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THROUGHOUT THE PREVIOUS YEAR</a:t>
            </a:r>
          </a:p>
          <a:p>
            <a:pPr>
              <a:lnSpc>
                <a:spcPts val="36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The annual value of any such property shall be deemed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to be:</a:t>
            </a:r>
          </a:p>
          <a:p>
            <a:pPr>
              <a:lnSpc>
                <a:spcPts val="28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4257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(a) The sum for which the property might reasonably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be expected to let from year to year, or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238500"/>
            <a:ext cx="8597900" cy="1943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(b) where the property or any part of the property is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let and the actual rent received or receivable by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owner in respect thereof is in excess of the sum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referred to in clause (a), the amount so received or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receivable</a:t>
            </a:r>
          </a:p>
          <a:p>
            <a:pPr>
              <a:lnSpc>
                <a:spcPts val="287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D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ETERMINATION OF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G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ROSS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A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NNUAL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V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ALUE</a:t>
            </a:r>
          </a:p>
          <a:p>
            <a:pPr>
              <a:lnSpc>
                <a:spcPts val="2875"/>
              </a:lnSpc>
            </a:pPr>
            <a:endParaRPr lang="en-CA" sz="252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58800" y="1574800"/>
            <a:ext cx="8585200" cy="1943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As per clause (a) above, the first step for determining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gross annual value is to calculate the sum for which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property might reasonably be expected to let from year to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year. For estimation of the same, the higher of the following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two is taken to be the expected rent.</a:t>
            </a:r>
          </a:p>
          <a:p>
            <a:pPr>
              <a:lnSpc>
                <a:spcPts val="287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58800" y="3581400"/>
            <a:ext cx="4572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79" smtClean="0">
                <a:solidFill>
                  <a:srgbClr val="FD8537"/>
                </a:solidFill>
                <a:latin typeface="Constantia"/>
                <a:cs typeface="Constantia"/>
              </a:rPr>
              <a:t>(i)</a:t>
            </a:r>
          </a:p>
          <a:p>
            <a:pPr>
              <a:lnSpc>
                <a:spcPts val="1955"/>
              </a:lnSpc>
            </a:pPr>
            <a:endParaRPr lang="en-CA" sz="1679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58800" y="4025900"/>
            <a:ext cx="4572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79" smtClean="0">
                <a:solidFill>
                  <a:srgbClr val="FD8537"/>
                </a:solidFill>
                <a:latin typeface="Constantia"/>
                <a:cs typeface="Constantia"/>
              </a:rPr>
              <a:t>(ii)</a:t>
            </a:r>
          </a:p>
          <a:p>
            <a:pPr>
              <a:lnSpc>
                <a:spcPts val="1955"/>
              </a:lnSpc>
            </a:pPr>
            <a:endParaRPr lang="en-CA" sz="1679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30300" y="3492500"/>
            <a:ext cx="7899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Municipal Valuation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06500" y="3937000"/>
            <a:ext cx="7823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Fair rent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58800" y="4368800"/>
            <a:ext cx="8585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6200">
              <a:lnSpc>
                <a:spcPts val="29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But, in case the property is governed by the Rent control Act,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its annual value cannot exceed the standard rent.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D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ETERMINATION OF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G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ROSS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A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NNUAL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V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ALUE</a:t>
            </a:r>
          </a:p>
          <a:p>
            <a:pPr>
              <a:lnSpc>
                <a:spcPts val="2875"/>
              </a:lnSpc>
            </a:pPr>
            <a:endParaRPr lang="en-CA" sz="252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157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65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To conclude: The first step is to calculate the gross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annual value which will be the maximum of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Municipal value or fair rent, but restricted to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standard rent.</a:t>
            </a:r>
          </a:p>
          <a:p>
            <a:pPr>
              <a:lnSpc>
                <a:spcPts val="286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31623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However, if the actual rent received or receivable</a:t>
            </a:r>
            <a:r>
              <a:rPr lang="en-CA" sz="2402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2" smtClean="0">
                <a:solidFill>
                  <a:srgbClr val="000000"/>
                </a:solidFill>
                <a:latin typeface="Times New Roman"/>
              </a:rPr>
            </a:b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exceeds such amount then the actual rent so</a:t>
            </a:r>
          </a:p>
          <a:p>
            <a:pPr>
              <a:lnSpc>
                <a:spcPts val="290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12800" y="39116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received/receivable shall be the Gross Annual value.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M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UNICIPAL TAXES PAID</a:t>
            </a:r>
          </a:p>
          <a:p>
            <a:pPr>
              <a:lnSpc>
                <a:spcPts val="2815"/>
              </a:lnSpc>
            </a:pPr>
            <a:endParaRPr lang="en-CA" sz="243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1943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Step 2: Taxes levied by any local authority in respect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of the property i.e. municipal taxes (including service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taxes) to be deducted: Municipal taxes levied by local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authority are to be deducted from the gross annual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value, if the following conditions are satisfied:</a:t>
            </a:r>
          </a:p>
          <a:p>
            <a:pPr>
              <a:lnSpc>
                <a:spcPts val="287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35306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82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 (a) The municipal taxes have been </a:t>
            </a:r>
            <a:r>
              <a:rPr lang="en-CA" sz="2412" b="1" smtClean="0">
                <a:solidFill>
                  <a:srgbClr val="000000"/>
                </a:solidFill>
                <a:latin typeface="Constantia Bold"/>
                <a:cs typeface="Constantia Bold"/>
              </a:rPr>
              <a:t>borne by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owner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, and</a:t>
            </a:r>
          </a:p>
          <a:p>
            <a:pPr>
              <a:lnSpc>
                <a:spcPts val="28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43307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(b) These have been </a:t>
            </a: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actually paid during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previous year.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546100" y="9652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N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ET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A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NNUAL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V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ALUE</a:t>
            </a:r>
          </a:p>
          <a:p>
            <a:pPr>
              <a:lnSpc>
                <a:spcPts val="2990"/>
              </a:lnSpc>
            </a:pPr>
            <a:endParaRPr lang="en-CA" sz="2587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The value arrived at after deducting the municipal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taxes, if any, may be referred to as the Net Annual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Value.</a:t>
            </a:r>
          </a:p>
          <a:p>
            <a:pPr>
              <a:lnSpc>
                <a:spcPts val="285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7940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From such net annual value, deductions permissible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under section 24 (a) &amp; (b) are allowed and the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12800" y="35433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balance is the income under the head “Income from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2800" y="39116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house property”.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546100" y="6858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B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ASIS OF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C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HARGE</a:t>
            </a:r>
          </a:p>
          <a:p>
            <a:pPr>
              <a:lnSpc>
                <a:spcPts val="2875"/>
              </a:lnSpc>
            </a:pPr>
            <a:endParaRPr lang="en-CA" sz="252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66700" y="1282700"/>
            <a:ext cx="88773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1955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795" smtClean="0">
                <a:solidFill>
                  <a:srgbClr val="000000"/>
                </a:solidFill>
                <a:latin typeface="Constantia"/>
                <a:cs typeface="Constantia"/>
              </a:rPr>
              <a:t> The basis of calculating income from house property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onstantia"/>
                <a:cs typeface="Constantia"/>
              </a:rPr>
              <a:t>is the </a:t>
            </a:r>
            <a:r>
              <a:rPr lang="en-CA" sz="2805" b="1" smtClean="0">
                <a:solidFill>
                  <a:srgbClr val="000000"/>
                </a:solidFill>
                <a:latin typeface="Constantia Bold Italic"/>
                <a:cs typeface="Constantia Bold Italic"/>
              </a:rPr>
              <a:t>annual value</a:t>
            </a:r>
            <a:r>
              <a:rPr lang="en-CA" sz="2795" smtClean="0">
                <a:solidFill>
                  <a:srgbClr val="000000"/>
                </a:solidFill>
                <a:latin typeface="Constantia"/>
                <a:cs typeface="Constantia"/>
              </a:rPr>
              <a:t>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66700" y="2730500"/>
            <a:ext cx="8877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1955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795" smtClean="0">
                <a:solidFill>
                  <a:srgbClr val="000000"/>
                </a:solidFill>
                <a:latin typeface="Constantia"/>
                <a:cs typeface="Constantia"/>
              </a:rPr>
              <a:t> This is the inherent capacity of the property to earn</a:t>
            </a:r>
          </a:p>
          <a:p>
            <a:pPr>
              <a:lnSpc>
                <a:spcPts val="3220"/>
              </a:lnSpc>
            </a:pPr>
            <a:endParaRPr lang="en-CA" sz="278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33400" y="3149600"/>
            <a:ext cx="86106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795" smtClean="0">
                <a:solidFill>
                  <a:srgbClr val="000000"/>
                </a:solidFill>
                <a:latin typeface="Constantia"/>
                <a:cs typeface="Constantia"/>
              </a:rPr>
              <a:t>income. The charge is not because of the receipt of any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onstantia"/>
                <a:cs typeface="Constantia"/>
              </a:rPr>
              <a:t>income but is on the inherent potential of the house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33400" y="4013200"/>
            <a:ext cx="861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Constantia"/>
                <a:cs typeface="Constantia"/>
              </a:rPr>
              <a:t>property to generate income.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6" name="TextBox 2"/>
          <p:cNvSpPr txBox="1"/>
          <p:nvPr/>
        </p:nvSpPr>
        <p:spPr>
          <a:xfrm>
            <a:off x="546100" y="444500"/>
            <a:ext cx="85979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D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ETERMINATION OF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I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NCOME FROM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H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OUSE</a:t>
            </a:r>
            <a:r>
              <a:rPr lang="en-CA" sz="247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75" smtClean="0">
                <a:solidFill>
                  <a:srgbClr val="000000"/>
                </a:solidFill>
                <a:latin typeface="Times New Roman"/>
              </a:rPr>
            </a:b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P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ROPERTY</a:t>
            </a:r>
          </a:p>
          <a:p>
            <a:pPr>
              <a:lnSpc>
                <a:spcPts val="3600"/>
              </a:lnSpc>
            </a:pPr>
            <a:endParaRPr lang="en-CA" sz="247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587500"/>
            <a:ext cx="27559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Gross Annual Value</a:t>
            </a:r>
          </a:p>
          <a:p>
            <a:pPr>
              <a:lnSpc>
                <a:spcPts val="2760"/>
              </a:lnSpc>
            </a:pPr>
            <a:endParaRPr lang="en-CA" sz="2400" smtClean="0">
              <a:solidFill>
                <a:srgbClr val="000000"/>
              </a:solidFill>
              <a:latin typeface="Constantia"/>
              <a:cs typeface="Constantia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032500" y="1587500"/>
            <a:ext cx="1155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*******</a:t>
            </a:r>
          </a:p>
          <a:p>
            <a:pPr>
              <a:lnSpc>
                <a:spcPts val="2760"/>
              </a:lnSpc>
            </a:pPr>
            <a:endParaRPr lang="en-CA" sz="2400" smtClean="0">
              <a:solidFill>
                <a:srgbClr val="000000"/>
              </a:solidFill>
              <a:latin typeface="Constantia"/>
              <a:cs typeface="Constantia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20066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Less: Municipal Taxes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60500" y="2349500"/>
            <a:ext cx="7683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65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*******</a:t>
            </a:r>
          </a:p>
          <a:p>
            <a:pPr>
              <a:lnSpc>
                <a:spcPts val="256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27432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Net Annual Value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60500" y="3086100"/>
            <a:ext cx="7683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65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*******</a:t>
            </a:r>
          </a:p>
          <a:p>
            <a:pPr>
              <a:lnSpc>
                <a:spcPts val="256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46100" y="34798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Less: Deduction under section 24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460500" y="3873500"/>
            <a:ext cx="7683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Standard Deduction (@30%)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460500" y="4191000"/>
            <a:ext cx="10795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*******</a:t>
            </a:r>
          </a:p>
          <a:p>
            <a:pPr>
              <a:lnSpc>
                <a:spcPts val="2645"/>
              </a:lnSpc>
            </a:pPr>
            <a:endParaRPr lang="en-CA" sz="2400" smtClean="0">
              <a:solidFill>
                <a:srgbClr val="000000"/>
              </a:solidFill>
              <a:latin typeface="Constantia"/>
              <a:cs typeface="Constantia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289300" y="4191000"/>
            <a:ext cx="38608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Interest on borrowed capital</a:t>
            </a:r>
          </a:p>
          <a:p>
            <a:pPr>
              <a:lnSpc>
                <a:spcPts val="2760"/>
              </a:lnSpc>
            </a:pPr>
            <a:endParaRPr lang="en-CA" sz="2400" smtClean="0">
              <a:solidFill>
                <a:srgbClr val="000000"/>
              </a:solidFill>
              <a:latin typeface="Constantia"/>
              <a:cs typeface="Constantia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374900" y="4521200"/>
            <a:ext cx="11176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75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*******</a:t>
            </a:r>
          </a:p>
          <a:p>
            <a:pPr>
              <a:lnSpc>
                <a:spcPts val="2575"/>
              </a:lnSpc>
            </a:pPr>
            <a:endParaRPr lang="en-CA" sz="2400" smtClean="0">
              <a:solidFill>
                <a:srgbClr val="000000"/>
              </a:solidFill>
              <a:latin typeface="Constantia"/>
              <a:cs typeface="Constantia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460500" y="4927600"/>
            <a:ext cx="4356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2" b="1" smtClean="0">
                <a:solidFill>
                  <a:srgbClr val="000000"/>
                </a:solidFill>
                <a:latin typeface="Constantia Bold Italic"/>
                <a:cs typeface="Constantia Bold Italic"/>
              </a:rPr>
              <a:t>Income from House Property</a:t>
            </a:r>
          </a:p>
          <a:p>
            <a:pPr>
              <a:lnSpc>
                <a:spcPts val="2760"/>
              </a:lnSpc>
            </a:pPr>
            <a:endParaRPr lang="en-CA" sz="2412" b="1" smtClean="0">
              <a:solidFill>
                <a:srgbClr val="000000"/>
              </a:solidFill>
              <a:latin typeface="Constantia Bold Italic"/>
              <a:cs typeface="Constantia Bold Italic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032500" y="4927600"/>
            <a:ext cx="1155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*******</a:t>
            </a:r>
          </a:p>
          <a:p>
            <a:pPr>
              <a:lnSpc>
                <a:spcPts val="2760"/>
              </a:lnSpc>
            </a:pPr>
            <a:endParaRPr lang="en-CA" sz="2402" smtClean="0">
              <a:solidFill>
                <a:srgbClr val="000000"/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546100" y="546100"/>
            <a:ext cx="85979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700" smtClean="0">
                <a:solidFill>
                  <a:srgbClr val="E75C00"/>
                </a:solidFill>
                <a:latin typeface="Arial"/>
                <a:cs typeface="Arial"/>
              </a:rPr>
              <a:t>C</a:t>
            </a:r>
            <a:r>
              <a:rPr lang="en-CA" sz="2160" smtClean="0">
                <a:solidFill>
                  <a:srgbClr val="E75C00"/>
                </a:solidFill>
                <a:latin typeface="Arial"/>
                <a:cs typeface="Arial"/>
              </a:rPr>
              <a:t>ONDITIONS TO BE FULFILLED FOR PROPERTY</a:t>
            </a:r>
            <a:r>
              <a:rPr lang="en-CA" sz="216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160" smtClean="0">
                <a:solidFill>
                  <a:srgbClr val="000000"/>
                </a:solidFill>
                <a:latin typeface="Times New Roman"/>
              </a:rPr>
            </a:br>
            <a:r>
              <a:rPr lang="en-CA" sz="2160" smtClean="0">
                <a:solidFill>
                  <a:srgbClr val="E75C00"/>
                </a:solidFill>
                <a:latin typeface="Arial"/>
                <a:cs typeface="Arial"/>
              </a:rPr>
              <a:t>INCOME TO BE TAXABLE UNDER THIS HEAD</a:t>
            </a:r>
          </a:p>
          <a:p>
            <a:pPr>
              <a:lnSpc>
                <a:spcPts val="3200"/>
              </a:lnSpc>
            </a:pPr>
            <a:endParaRPr lang="en-CA" sz="216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The property must consist of </a:t>
            </a: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buildings and lands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appurtenant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thereto.</a:t>
            </a:r>
          </a:p>
          <a:p>
            <a:pPr>
              <a:lnSpc>
                <a:spcPts val="28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4257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The assessee must be the </a:t>
            </a: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owner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of such house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property.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238500"/>
            <a:ext cx="8597900" cy="157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65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The property may be used for any purpose but should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not be used by the owner for the purpose of any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smtClean="0">
                <a:solidFill>
                  <a:srgbClr val="000000"/>
                </a:solidFill>
                <a:latin typeface="Constantia Bold"/>
                <a:cs typeface="Constantia Bold"/>
              </a:rPr>
              <a:t>business or profession carried on by him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,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profits of which are chargeable to tax.</a:t>
            </a:r>
          </a:p>
          <a:p>
            <a:pPr>
              <a:lnSpc>
                <a:spcPts val="286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3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D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EEMED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O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WNER</a:t>
            </a:r>
          </a:p>
          <a:p>
            <a:pPr>
              <a:lnSpc>
                <a:spcPts val="2930"/>
              </a:lnSpc>
            </a:pPr>
            <a:endParaRPr lang="en-CA" sz="255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It is the legal owner of a house property who is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chargeable to tax in respect of property income.</a:t>
            </a:r>
          </a:p>
          <a:p>
            <a:pPr>
              <a:lnSpc>
                <a:spcPts val="28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425700"/>
            <a:ext cx="85979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The  following persons are deemed to be owners of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the house property for the purpose of computing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income from house property.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6195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An individual, who transfers house property</a:t>
            </a:r>
          </a:p>
          <a:p>
            <a:pPr>
              <a:lnSpc>
                <a:spcPts val="2760"/>
              </a:lnSpc>
            </a:pPr>
            <a:endParaRPr lang="en-CA" sz="238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2800" y="3962400"/>
            <a:ext cx="83312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otherwise than for adequate consideration to his or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her spouse (not being a transfer in connection with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an agreement to live apart) or to his minor child (not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12800" y="50800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being a married daughter), is deemed owner of the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12800" y="54483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house property.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3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D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EEMED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O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WNER</a:t>
            </a:r>
          </a:p>
          <a:p>
            <a:pPr>
              <a:lnSpc>
                <a:spcPts val="2930"/>
              </a:lnSpc>
            </a:pPr>
            <a:endParaRPr lang="en-CA" sz="255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The holder of an impartible estate is a deemed owner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of all properties comprised  in the estate.</a:t>
            </a:r>
          </a:p>
          <a:p>
            <a:pPr>
              <a:lnSpc>
                <a:spcPts val="28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425700"/>
            <a:ext cx="85979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A member of a cooperative society, company or other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association of persons, to whom a building or a part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thereof is allotted or leased under a house building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12800" y="35433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scheme of the society, company or association of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2800" y="39116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persons, is deemed owner of the property.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C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OMPOSITE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R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ENT</a:t>
            </a:r>
          </a:p>
          <a:p>
            <a:pPr>
              <a:lnSpc>
                <a:spcPts val="2875"/>
              </a:lnSpc>
            </a:pPr>
            <a:endParaRPr lang="en-CA" sz="252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5875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In certain cases, the owner charges rent from the tenant</a:t>
            </a:r>
          </a:p>
          <a:p>
            <a:pPr>
              <a:lnSpc>
                <a:spcPts val="2760"/>
              </a:lnSpc>
            </a:pPr>
            <a:endParaRPr lang="en-CA" sz="2387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12800" y="1943100"/>
            <a:ext cx="83312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not only on account of rent for the house property but also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on account of service charges for various facilities provided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with the house. Such rent is known as composite rent. The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12800" y="30607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said composite rent can fall under 2 categories: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3479800"/>
            <a:ext cx="8597900" cy="1943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(a) Composite rent on account of rent for the property and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service charges for various facilities provided along with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the house like lift, gas, water, electricity, watch and ward,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air conditioning etc.  In this case such composite rent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should be split</a:t>
            </a:r>
          </a:p>
          <a:p>
            <a:pPr>
              <a:lnSpc>
                <a:spcPts val="287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C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OMPOSITE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R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ENT</a:t>
            </a:r>
          </a:p>
          <a:p>
            <a:pPr>
              <a:lnSpc>
                <a:spcPts val="2875"/>
              </a:lnSpc>
            </a:pPr>
            <a:endParaRPr lang="en-CA" sz="252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193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83819">
              <a:lnSpc>
                <a:spcPts val="2875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up and the portion of rent attributable to the letting of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the premises shall be assessable as“Income from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house property”. The other portion of the composite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rent received for rendering services shall be assessable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as “Income from other sources”.</a:t>
            </a:r>
          </a:p>
          <a:p>
            <a:pPr>
              <a:lnSpc>
                <a:spcPts val="287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546100" y="977900"/>
            <a:ext cx="85979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C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OMPOSITE</a:t>
            </a: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 R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ENT</a:t>
            </a:r>
          </a:p>
          <a:p>
            <a:pPr>
              <a:lnSpc>
                <a:spcPts val="2875"/>
              </a:lnSpc>
            </a:pPr>
            <a:endParaRPr lang="en-CA" sz="252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002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(b) Composite rent  on account of rent for the</a:t>
            </a:r>
          </a:p>
          <a:p>
            <a:pPr>
              <a:lnSpc>
                <a:spcPts val="2760"/>
              </a:lnSpc>
            </a:pPr>
            <a:endParaRPr lang="en-CA" sz="238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12800" y="19431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65"/>
              </a:lnSpc>
            </a:pP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property and the hire charges of machinery, plant or</a:t>
            </a:r>
          </a:p>
          <a:p>
            <a:pPr>
              <a:lnSpc>
                <a:spcPts val="2565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12800" y="2273300"/>
            <a:ext cx="8331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5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furniture belonging to the owner. In this case if the</a:t>
            </a:r>
          </a:p>
          <a:p>
            <a:pPr>
              <a:lnSpc>
                <a:spcPts val="2605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2800" y="2603500"/>
            <a:ext cx="8331200" cy="2438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letting of the property is separable from the letting of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the other assets, then the portion of the rent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attributable to the letting of the premises shall be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assessable as “ Income from house property” and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other portion of the composite rent for letting other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assets shall be assessable either as “business income”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or as “other sources”.</a:t>
            </a:r>
          </a:p>
          <a:p>
            <a:pPr>
              <a:lnSpc>
                <a:spcPts val="26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4978400"/>
            <a:ext cx="8597900" cy="144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CA" sz="1682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2" smtClean="0">
                <a:solidFill>
                  <a:srgbClr val="000000"/>
                </a:solidFill>
                <a:latin typeface="Constantia"/>
                <a:cs typeface="Constantia"/>
              </a:rPr>
              <a:t> On the other hand, if the letting of the property is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inseparable from the letting of other assets like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machinery, furniture, the entire income would be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taxable as “business income” or as “other sources”.</a:t>
            </a:r>
          </a:p>
          <a:p>
            <a:pPr>
              <a:lnSpc>
                <a:spcPts val="26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546100" y="444500"/>
            <a:ext cx="85979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3000" smtClean="0">
                <a:solidFill>
                  <a:srgbClr val="E75C00"/>
                </a:solidFill>
                <a:latin typeface="Arial"/>
                <a:cs typeface="Arial"/>
              </a:rPr>
              <a:t>W</a:t>
            </a: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HEN INCOME FROM HOUSE PROPERTY IS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E75C00"/>
                </a:solidFill>
                <a:latin typeface="Arial"/>
                <a:cs typeface="Arial"/>
              </a:rPr>
              <a:t>NOT CHARGED TO TAX</a:t>
            </a:r>
          </a:p>
          <a:p>
            <a:pPr>
              <a:lnSpc>
                <a:spcPts val="36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256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In the following cases income from property is not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charged to tax:</a:t>
            </a:r>
          </a:p>
          <a:p>
            <a:pPr>
              <a:lnSpc>
                <a:spcPts val="28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4257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Income from any farm house forming part of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agricultural income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238500"/>
            <a:ext cx="8597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Annual value of any one palace in the occupation of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an ex-ruler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4064000"/>
            <a:ext cx="859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679" smtClean="0">
                <a:solidFill>
                  <a:srgbClr val="FD8537"/>
                </a:solidFill>
                <a:latin typeface="Arial Unicode MS"/>
                <a:cs typeface="Arial Unicode MS"/>
              </a:rPr>
              <a:t></a:t>
            </a:r>
            <a:r>
              <a:rPr lang="en-CA" sz="2400" smtClean="0">
                <a:solidFill>
                  <a:srgbClr val="000000"/>
                </a:solidFill>
                <a:latin typeface="Constantia"/>
                <a:cs typeface="Constantia"/>
              </a:rPr>
              <a:t> Income from house property to a local authority</a:t>
            </a:r>
          </a:p>
          <a:p>
            <a:pPr>
              <a:lnSpc>
                <a:spcPts val="2760"/>
              </a:lnSpc>
            </a:pPr>
            <a:endParaRPr lang="en-CA" sz="238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818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Arial</vt:lpstr>
      <vt:lpstr>Calibri</vt:lpstr>
      <vt:lpstr>Constantia</vt:lpstr>
      <vt:lpstr>Constantia Bold</vt:lpstr>
      <vt:lpstr>Constantia Bold Italic</vt:lpstr>
      <vt:lpstr>Times New Roman</vt:lpstr>
      <vt:lpstr>Office Theme</vt:lpstr>
      <vt:lpstr>Income From House Property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Investintech.com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Windows User</cp:lastModifiedBy>
  <cp:revision>3</cp:revision>
  <dcterms:created xsi:type="dcterms:W3CDTF">2020-03-21T07:21:26Z</dcterms:created>
  <dcterms:modified xsi:type="dcterms:W3CDTF">2020-03-21T11:33:51Z</dcterms:modified>
</cp:coreProperties>
</file>