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6" r:id="rId2"/>
    <p:sldId id="257" r:id="rId3"/>
    <p:sldId id="263" r:id="rId4"/>
    <p:sldId id="258" r:id="rId5"/>
    <p:sldId id="259" r:id="rId6"/>
    <p:sldId id="260" r:id="rId7"/>
    <p:sldId id="261"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60"/>
  </p:normalViewPr>
  <p:slideViewPr>
    <p:cSldViewPr snapToGrid="0">
      <p:cViewPr varScale="1">
        <p:scale>
          <a:sx n="68" d="100"/>
          <a:sy n="68" d="100"/>
        </p:scale>
        <p:origin x="8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E0DC7DF-458B-4101-89F0-1EA86BCBF9FD}" type="datetimeFigureOut">
              <a:rPr lang="en-IN" smtClean="0"/>
              <a:t>22-05-2021</a:t>
            </a:fld>
            <a:endParaRPr lang="en-IN"/>
          </a:p>
        </p:txBody>
      </p:sp>
      <p:sp>
        <p:nvSpPr>
          <p:cNvPr id="5" name="Footer Placeholder 4"/>
          <p:cNvSpPr>
            <a:spLocks noGrp="1"/>
          </p:cNvSpPr>
          <p:nvPr>
            <p:ph type="ftr" sz="quarter" idx="11"/>
          </p:nvPr>
        </p:nvSpPr>
        <p:spPr>
          <a:xfrm>
            <a:off x="1371600" y="4323845"/>
            <a:ext cx="6400800" cy="365125"/>
          </a:xfrm>
        </p:spPr>
        <p:txBody>
          <a:bodyPr/>
          <a:lstStyle/>
          <a:p>
            <a:endParaRPr lang="en-IN"/>
          </a:p>
        </p:txBody>
      </p:sp>
      <p:sp>
        <p:nvSpPr>
          <p:cNvPr id="6" name="Slide Number Placeholder 5"/>
          <p:cNvSpPr>
            <a:spLocks noGrp="1"/>
          </p:cNvSpPr>
          <p:nvPr>
            <p:ph type="sldNum" sz="quarter" idx="12"/>
          </p:nvPr>
        </p:nvSpPr>
        <p:spPr>
          <a:xfrm>
            <a:off x="8077200" y="1430866"/>
            <a:ext cx="2743200" cy="365125"/>
          </a:xfrm>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2489900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0DC7DF-458B-4101-89F0-1EA86BCBF9FD}" type="datetimeFigureOut">
              <a:rPr lang="en-IN" smtClean="0"/>
              <a:t>22-05-2021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313525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E0DC7DF-458B-4101-89F0-1EA86BCBF9FD}" type="datetimeFigureOut">
              <a:rPr lang="en-IN" smtClean="0"/>
              <a:t>22-05-2021</a:t>
            </a:fld>
            <a:endParaRPr lang="en-IN"/>
          </a:p>
        </p:txBody>
      </p:sp>
      <p:sp>
        <p:nvSpPr>
          <p:cNvPr id="6" name="Footer Placeholder 5"/>
          <p:cNvSpPr>
            <a:spLocks noGrp="1"/>
          </p:cNvSpPr>
          <p:nvPr>
            <p:ph type="ftr" sz="quarter" idx="11"/>
          </p:nvPr>
        </p:nvSpPr>
        <p:spPr>
          <a:xfrm>
            <a:off x="685800" y="379941"/>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4279753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E0DC7DF-458B-4101-89F0-1EA86BCBF9FD}" type="datetimeFigureOut">
              <a:rPr lang="en-IN" smtClean="0"/>
              <a:t>22-05-2021</a:t>
            </a:fld>
            <a:endParaRPr lang="en-IN"/>
          </a:p>
        </p:txBody>
      </p:sp>
      <p:sp>
        <p:nvSpPr>
          <p:cNvPr id="6" name="Footer Placeholder 5"/>
          <p:cNvSpPr>
            <a:spLocks noGrp="1"/>
          </p:cNvSpPr>
          <p:nvPr>
            <p:ph type="ftr" sz="quarter" idx="11"/>
          </p:nvPr>
        </p:nvSpPr>
        <p:spPr>
          <a:xfrm>
            <a:off x="685800" y="379941"/>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3E6E96FB-ED7A-4D1C-B61B-79178409390E}" type="slidenum">
              <a:rPr lang="en-IN" smtClean="0"/>
              <a:t>‹#›</a:t>
            </a:fld>
            <a:endParaRPr lang="en-IN"/>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41047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E0DC7DF-458B-4101-89F0-1EA86BCBF9FD}" type="datetimeFigureOut">
              <a:rPr lang="en-IN" smtClean="0"/>
              <a:t>22-05-2021</a:t>
            </a:fld>
            <a:endParaRPr lang="en-IN"/>
          </a:p>
        </p:txBody>
      </p:sp>
      <p:sp>
        <p:nvSpPr>
          <p:cNvPr id="6" name="Footer Placeholder 5"/>
          <p:cNvSpPr>
            <a:spLocks noGrp="1"/>
          </p:cNvSpPr>
          <p:nvPr>
            <p:ph type="ftr" sz="quarter" idx="11"/>
          </p:nvPr>
        </p:nvSpPr>
        <p:spPr>
          <a:xfrm>
            <a:off x="685800" y="378883"/>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621923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E0DC7DF-458B-4101-89F0-1EA86BCBF9FD}" type="datetimeFigureOut">
              <a:rPr lang="en-IN" smtClean="0"/>
              <a:t>22-05-2021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1002402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E0DC7DF-458B-4101-89F0-1EA86BCBF9FD}" type="datetimeFigureOut">
              <a:rPr lang="en-IN" smtClean="0"/>
              <a:t>22-05-2021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923928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0DC7DF-458B-4101-89F0-1EA86BCBF9FD}" type="datetimeFigureOut">
              <a:rPr lang="en-IN" smtClean="0"/>
              <a:t>22-05-2021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2946067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E0DC7DF-458B-4101-89F0-1EA86BCBF9FD}" type="datetimeFigureOut">
              <a:rPr lang="en-IN" smtClean="0"/>
              <a:t>22-05-2021</a:t>
            </a:fld>
            <a:endParaRPr lang="en-IN"/>
          </a:p>
        </p:txBody>
      </p:sp>
      <p:sp>
        <p:nvSpPr>
          <p:cNvPr id="5" name="Footer Placeholder 4"/>
          <p:cNvSpPr>
            <a:spLocks noGrp="1"/>
          </p:cNvSpPr>
          <p:nvPr>
            <p:ph type="ftr" sz="quarter" idx="11"/>
          </p:nvPr>
        </p:nvSpPr>
        <p:spPr>
          <a:xfrm>
            <a:off x="685800" y="381000"/>
            <a:ext cx="6991492" cy="365125"/>
          </a:xfrm>
        </p:spPr>
        <p:txBody>
          <a:bodyPr/>
          <a:lstStyle/>
          <a:p>
            <a:endParaRPr lang="en-IN"/>
          </a:p>
        </p:txBody>
      </p:sp>
      <p:sp>
        <p:nvSpPr>
          <p:cNvPr id="6" name="Slide Number Placeholder 5"/>
          <p:cNvSpPr>
            <a:spLocks noGrp="1"/>
          </p:cNvSpPr>
          <p:nvPr>
            <p:ph type="sldNum" sz="quarter" idx="12"/>
          </p:nvPr>
        </p:nvSpPr>
        <p:spPr>
          <a:xfrm>
            <a:off x="10862452" y="381000"/>
            <a:ext cx="643748" cy="365125"/>
          </a:xfrm>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1969406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0DC7DF-458B-4101-89F0-1EA86BCBF9FD}" type="datetimeFigureOut">
              <a:rPr lang="en-IN" smtClean="0"/>
              <a:t>22-05-2021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1131981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E0DC7DF-458B-4101-89F0-1EA86BCBF9FD}" type="datetimeFigureOut">
              <a:rPr lang="en-IN" smtClean="0"/>
              <a:t>22-05-2021</a:t>
            </a:fld>
            <a:endParaRPr lang="en-IN"/>
          </a:p>
        </p:txBody>
      </p:sp>
      <p:sp>
        <p:nvSpPr>
          <p:cNvPr id="5" name="Footer Placeholder 4"/>
          <p:cNvSpPr>
            <a:spLocks noGrp="1"/>
          </p:cNvSpPr>
          <p:nvPr>
            <p:ph type="ftr" sz="quarter" idx="11"/>
          </p:nvPr>
        </p:nvSpPr>
        <p:spPr>
          <a:xfrm>
            <a:off x="685800" y="381001"/>
            <a:ext cx="6991492" cy="364065"/>
          </a:xfrm>
        </p:spPr>
        <p:txBody>
          <a:bodyPr/>
          <a:lstStyle/>
          <a:p>
            <a:endParaRPr lang="en-IN"/>
          </a:p>
        </p:txBody>
      </p:sp>
      <p:sp>
        <p:nvSpPr>
          <p:cNvPr id="6" name="Slide Number Placeholder 5"/>
          <p:cNvSpPr>
            <a:spLocks noGrp="1"/>
          </p:cNvSpPr>
          <p:nvPr>
            <p:ph type="sldNum" sz="quarter" idx="12"/>
          </p:nvPr>
        </p:nvSpPr>
        <p:spPr>
          <a:xfrm>
            <a:off x="10862452" y="381000"/>
            <a:ext cx="643748" cy="365125"/>
          </a:xfrm>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2215124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0DC7DF-458B-4101-89F0-1EA86BCBF9FD}" type="datetimeFigureOut">
              <a:rPr lang="en-IN" smtClean="0"/>
              <a:t>22-05-2021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380084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0DC7DF-458B-4101-89F0-1EA86BCBF9FD}" type="datetimeFigureOut">
              <a:rPr lang="en-IN" smtClean="0"/>
              <a:t>22-05-2021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1938785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0DC7DF-458B-4101-89F0-1EA86BCBF9FD}" type="datetimeFigureOut">
              <a:rPr lang="en-IN" smtClean="0"/>
              <a:t>22-05-2021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324852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0DC7DF-458B-4101-89F0-1EA86BCBF9FD}" type="datetimeFigureOut">
              <a:rPr lang="en-IN" smtClean="0"/>
              <a:t>22-05-2021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1958484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0DC7DF-458B-4101-89F0-1EA86BCBF9FD}" type="datetimeFigureOut">
              <a:rPr lang="en-IN" smtClean="0"/>
              <a:t>22-05-2021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1703121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0DC7DF-458B-4101-89F0-1EA86BCBF9FD}" type="datetimeFigureOut">
              <a:rPr lang="en-IN" smtClean="0"/>
              <a:t>22-05-2021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6E96FB-ED7A-4D1C-B61B-79178409390E}" type="slidenum">
              <a:rPr lang="en-IN" smtClean="0"/>
              <a:t>‹#›</a:t>
            </a:fld>
            <a:endParaRPr lang="en-IN"/>
          </a:p>
        </p:txBody>
      </p:sp>
    </p:spTree>
    <p:extLst>
      <p:ext uri="{BB962C8B-B14F-4D97-AF65-F5344CB8AC3E}">
        <p14:creationId xmlns:p14="http://schemas.microsoft.com/office/powerpoint/2010/main" val="4093910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E0DC7DF-458B-4101-89F0-1EA86BCBF9FD}" type="datetimeFigureOut">
              <a:rPr lang="en-IN" smtClean="0"/>
              <a:t>22-05-2021</a:t>
            </a:fld>
            <a:endParaRPr lang="en-IN"/>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E6E96FB-ED7A-4D1C-B61B-79178409390E}" type="slidenum">
              <a:rPr lang="en-IN" smtClean="0"/>
              <a:t>‹#›</a:t>
            </a:fld>
            <a:endParaRPr lang="en-IN"/>
          </a:p>
        </p:txBody>
      </p:sp>
    </p:spTree>
    <p:extLst>
      <p:ext uri="{BB962C8B-B14F-4D97-AF65-F5344CB8AC3E}">
        <p14:creationId xmlns:p14="http://schemas.microsoft.com/office/powerpoint/2010/main" val="570066201"/>
      </p:ext>
    </p:extLst>
  </p:cSld>
  <p:clrMap bg1="dk1" tx1="lt1" bg2="dk2" tx2="lt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 id="214748378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35B4A-B6B8-4091-8B5B-19AD8A313922}"/>
              </a:ext>
            </a:extLst>
          </p:cNvPr>
          <p:cNvSpPr>
            <a:spLocks noGrp="1"/>
          </p:cNvSpPr>
          <p:nvPr>
            <p:ph type="ctrTitle"/>
          </p:nvPr>
        </p:nvSpPr>
        <p:spPr/>
        <p:txBody>
          <a:bodyPr/>
          <a:lstStyle/>
          <a:p>
            <a:r>
              <a:rPr lang="en-US" dirty="0"/>
              <a:t>Unit 1: introduction</a:t>
            </a:r>
            <a:endParaRPr lang="en-IN" dirty="0"/>
          </a:p>
        </p:txBody>
      </p:sp>
      <p:sp>
        <p:nvSpPr>
          <p:cNvPr id="3" name="Subtitle 2">
            <a:extLst>
              <a:ext uri="{FF2B5EF4-FFF2-40B4-BE49-F238E27FC236}">
                <a16:creationId xmlns:a16="http://schemas.microsoft.com/office/drawing/2014/main" id="{71B898D2-AAF9-4F1B-ADB8-8CAD25340BF7}"/>
              </a:ext>
            </a:extLst>
          </p:cNvPr>
          <p:cNvSpPr>
            <a:spLocks noGrp="1"/>
          </p:cNvSpPr>
          <p:nvPr>
            <p:ph type="subTitle" idx="1"/>
          </p:nvPr>
        </p:nvSpPr>
        <p:spPr/>
        <p:txBody>
          <a:bodyPr/>
          <a:lstStyle/>
          <a:p>
            <a:r>
              <a:rPr lang="en-US" dirty="0"/>
              <a:t>Introduction to company law</a:t>
            </a:r>
            <a:endParaRPr lang="en-IN" dirty="0"/>
          </a:p>
        </p:txBody>
      </p:sp>
    </p:spTree>
    <p:extLst>
      <p:ext uri="{BB962C8B-B14F-4D97-AF65-F5344CB8AC3E}">
        <p14:creationId xmlns:p14="http://schemas.microsoft.com/office/powerpoint/2010/main" val="2620896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1011E-1108-4884-AC95-6AFCFDB9BB2F}"/>
              </a:ext>
            </a:extLst>
          </p:cNvPr>
          <p:cNvSpPr>
            <a:spLocks noGrp="1"/>
          </p:cNvSpPr>
          <p:nvPr>
            <p:ph type="title"/>
          </p:nvPr>
        </p:nvSpPr>
        <p:spPr/>
        <p:txBody>
          <a:bodyPr/>
          <a:lstStyle/>
          <a:p>
            <a:r>
              <a:rPr lang="en-US" dirty="0"/>
              <a:t>Company law</a:t>
            </a:r>
            <a:endParaRPr lang="en-IN" dirty="0"/>
          </a:p>
        </p:txBody>
      </p:sp>
      <p:sp>
        <p:nvSpPr>
          <p:cNvPr id="3" name="Content Placeholder 2">
            <a:extLst>
              <a:ext uri="{FF2B5EF4-FFF2-40B4-BE49-F238E27FC236}">
                <a16:creationId xmlns:a16="http://schemas.microsoft.com/office/drawing/2014/main" id="{EBBC444D-52A1-4BA7-B3D2-0B33EF9CE6A5}"/>
              </a:ext>
            </a:extLst>
          </p:cNvPr>
          <p:cNvSpPr>
            <a:spLocks noGrp="1"/>
          </p:cNvSpPr>
          <p:nvPr>
            <p:ph idx="1"/>
          </p:nvPr>
        </p:nvSpPr>
        <p:spPr/>
        <p:txBody>
          <a:bodyPr/>
          <a:lstStyle/>
          <a:p>
            <a:r>
              <a:rPr lang="en-US" dirty="0"/>
              <a:t>The company law in India owes its origin to the English company law</a:t>
            </a:r>
          </a:p>
          <a:p>
            <a:r>
              <a:rPr lang="en-US" dirty="0"/>
              <a:t>Company law is that branch of law which deals exclusively with all aspects relating to companies, such as incorporation of companies, allotment of shares and share capital, membership in companies, management and administration of companies, winding up of companies, etc.</a:t>
            </a:r>
          </a:p>
          <a:p>
            <a:r>
              <a:rPr lang="en-US" dirty="0"/>
              <a:t>It governs companies.</a:t>
            </a:r>
            <a:endParaRPr lang="en-IN" dirty="0"/>
          </a:p>
        </p:txBody>
      </p:sp>
    </p:spTree>
    <p:extLst>
      <p:ext uri="{BB962C8B-B14F-4D97-AF65-F5344CB8AC3E}">
        <p14:creationId xmlns:p14="http://schemas.microsoft.com/office/powerpoint/2010/main" val="3184013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9D6EB-8E3A-4054-8A0A-3D6706756AC0}"/>
              </a:ext>
            </a:extLst>
          </p:cNvPr>
          <p:cNvSpPr>
            <a:spLocks noGrp="1"/>
          </p:cNvSpPr>
          <p:nvPr>
            <p:ph type="title"/>
          </p:nvPr>
        </p:nvSpPr>
        <p:spPr/>
        <p:txBody>
          <a:bodyPr/>
          <a:lstStyle/>
          <a:p>
            <a:r>
              <a:rPr lang="en-US" dirty="0"/>
              <a:t>History of Indian corporate law</a:t>
            </a:r>
            <a:endParaRPr lang="en-IN" dirty="0"/>
          </a:p>
        </p:txBody>
      </p:sp>
      <p:sp>
        <p:nvSpPr>
          <p:cNvPr id="3" name="Content Placeholder 2">
            <a:extLst>
              <a:ext uri="{FF2B5EF4-FFF2-40B4-BE49-F238E27FC236}">
                <a16:creationId xmlns:a16="http://schemas.microsoft.com/office/drawing/2014/main" id="{2FB272F3-80C8-43ED-B212-426069EB43EA}"/>
              </a:ext>
            </a:extLst>
          </p:cNvPr>
          <p:cNvSpPr>
            <a:spLocks noGrp="1"/>
          </p:cNvSpPr>
          <p:nvPr>
            <p:ph idx="1"/>
          </p:nvPr>
        </p:nvSpPr>
        <p:spPr/>
        <p:txBody>
          <a:bodyPr/>
          <a:lstStyle/>
          <a:p>
            <a:r>
              <a:rPr lang="en-US" dirty="0"/>
              <a:t>The Joint stock companies Act, 1850</a:t>
            </a:r>
          </a:p>
          <a:p>
            <a:r>
              <a:rPr lang="en-US" dirty="0"/>
              <a:t>The Joint stock companies Act,1857</a:t>
            </a:r>
          </a:p>
          <a:p>
            <a:r>
              <a:rPr lang="en-US" dirty="0"/>
              <a:t>The Joint stock companies Act, 1860</a:t>
            </a:r>
          </a:p>
          <a:p>
            <a:r>
              <a:rPr lang="en-US" dirty="0"/>
              <a:t>The Indian Companies Act of 1913</a:t>
            </a:r>
          </a:p>
          <a:p>
            <a:r>
              <a:rPr lang="en-US" dirty="0"/>
              <a:t>The Companies Act of 1956</a:t>
            </a:r>
          </a:p>
          <a:p>
            <a:r>
              <a:rPr lang="en-US" dirty="0"/>
              <a:t>The Companies Act of 1956</a:t>
            </a:r>
            <a:endParaRPr lang="en-IN" dirty="0"/>
          </a:p>
        </p:txBody>
      </p:sp>
    </p:spTree>
    <p:extLst>
      <p:ext uri="{BB962C8B-B14F-4D97-AF65-F5344CB8AC3E}">
        <p14:creationId xmlns:p14="http://schemas.microsoft.com/office/powerpoint/2010/main" val="574721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3D12E-97BD-43D9-867E-F0FD5967F70B}"/>
              </a:ext>
            </a:extLst>
          </p:cNvPr>
          <p:cNvSpPr>
            <a:spLocks noGrp="1"/>
          </p:cNvSpPr>
          <p:nvPr>
            <p:ph type="title"/>
          </p:nvPr>
        </p:nvSpPr>
        <p:spPr/>
        <p:txBody>
          <a:bodyPr/>
          <a:lstStyle/>
          <a:p>
            <a:r>
              <a:rPr lang="en-US" dirty="0"/>
              <a:t>Companies act of 2013</a:t>
            </a:r>
            <a:endParaRPr lang="en-IN" dirty="0"/>
          </a:p>
        </p:txBody>
      </p:sp>
      <p:sp>
        <p:nvSpPr>
          <p:cNvPr id="3" name="Content Placeholder 2">
            <a:extLst>
              <a:ext uri="{FF2B5EF4-FFF2-40B4-BE49-F238E27FC236}">
                <a16:creationId xmlns:a16="http://schemas.microsoft.com/office/drawing/2014/main" id="{4798FF1B-F6F9-4EB3-8A99-0F0DF26C34B4}"/>
              </a:ext>
            </a:extLst>
          </p:cNvPr>
          <p:cNvSpPr>
            <a:spLocks noGrp="1"/>
          </p:cNvSpPr>
          <p:nvPr>
            <p:ph idx="1"/>
          </p:nvPr>
        </p:nvSpPr>
        <p:spPr/>
        <p:txBody>
          <a:bodyPr/>
          <a:lstStyle/>
          <a:p>
            <a:r>
              <a:rPr lang="en-US" dirty="0"/>
              <a:t>The companies Act 2013 is an Act of the Parliament of India company law which regulates incorporation of a company, responsibilities of a company, directors, dissolution of a company.</a:t>
            </a:r>
          </a:p>
          <a:p>
            <a:r>
              <a:rPr lang="en-US" dirty="0"/>
              <a:t>It replaced Company Act pf 1956.</a:t>
            </a:r>
          </a:p>
          <a:p>
            <a:r>
              <a:rPr lang="en-US" dirty="0"/>
              <a:t>29 chapter</a:t>
            </a:r>
          </a:p>
          <a:p>
            <a:r>
              <a:rPr lang="en-US" dirty="0"/>
              <a:t>470 section (currently 438) </a:t>
            </a:r>
          </a:p>
          <a:p>
            <a:r>
              <a:rPr lang="en-US" dirty="0"/>
              <a:t>7 schedules </a:t>
            </a:r>
          </a:p>
          <a:p>
            <a:r>
              <a:rPr lang="en-US" dirty="0"/>
              <a:t>Earlier private companies maximum number of members were 50 and now it will be 200.</a:t>
            </a:r>
          </a:p>
          <a:p>
            <a:r>
              <a:rPr lang="en-US" dirty="0"/>
              <a:t>29 August 2013</a:t>
            </a:r>
            <a:endParaRPr lang="en-IN" dirty="0"/>
          </a:p>
        </p:txBody>
      </p:sp>
    </p:spTree>
    <p:extLst>
      <p:ext uri="{BB962C8B-B14F-4D97-AF65-F5344CB8AC3E}">
        <p14:creationId xmlns:p14="http://schemas.microsoft.com/office/powerpoint/2010/main" val="1909428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820A9-D462-4F34-9AFC-04106B278492}"/>
              </a:ext>
            </a:extLst>
          </p:cNvPr>
          <p:cNvSpPr>
            <a:spLocks noGrp="1"/>
          </p:cNvSpPr>
          <p:nvPr>
            <p:ph type="title"/>
          </p:nvPr>
        </p:nvSpPr>
        <p:spPr/>
        <p:txBody>
          <a:bodyPr/>
          <a:lstStyle/>
          <a:p>
            <a:r>
              <a:rPr lang="en-US" dirty="0"/>
              <a:t>Joint  stock company </a:t>
            </a:r>
            <a:endParaRPr lang="en-IN" dirty="0"/>
          </a:p>
        </p:txBody>
      </p:sp>
      <p:sp>
        <p:nvSpPr>
          <p:cNvPr id="3" name="Content Placeholder 2">
            <a:extLst>
              <a:ext uri="{FF2B5EF4-FFF2-40B4-BE49-F238E27FC236}">
                <a16:creationId xmlns:a16="http://schemas.microsoft.com/office/drawing/2014/main" id="{9750FA23-B78E-4FEA-BE0E-F3FA06A7054D}"/>
              </a:ext>
            </a:extLst>
          </p:cNvPr>
          <p:cNvSpPr>
            <a:spLocks noGrp="1"/>
          </p:cNvSpPr>
          <p:nvPr>
            <p:ph idx="1"/>
          </p:nvPr>
        </p:nvSpPr>
        <p:spPr/>
        <p:txBody>
          <a:bodyPr/>
          <a:lstStyle/>
          <a:p>
            <a:pPr marL="0" indent="0">
              <a:buNone/>
            </a:pPr>
            <a:r>
              <a:rPr lang="en-US" dirty="0"/>
              <a:t>According to Haney “A joint stock company is an incorporated association, which is an artificial person created by law, having separate entity, with a perpetual succession and a common seal.”</a:t>
            </a:r>
          </a:p>
          <a:p>
            <a:pPr marL="0" indent="0">
              <a:buNone/>
            </a:pPr>
            <a:endParaRPr lang="en-US" dirty="0"/>
          </a:p>
          <a:p>
            <a:pPr marL="0" indent="0">
              <a:buNone/>
            </a:pPr>
            <a:r>
              <a:rPr lang="en-US" dirty="0"/>
              <a:t>Meaning: Joint stock company is voluntary association of persons, formed for the purpose of some business for profit, registered under the law, having an independent legal entity, a distinctive name, common seal and perpetual succession, with a joint stock  (common capital) contributed by the members divisible into transferable shares of fixed denomination and carrying limited liability.</a:t>
            </a:r>
          </a:p>
          <a:p>
            <a:pPr marL="0" indent="0">
              <a:buNone/>
            </a:pPr>
            <a:endParaRPr lang="en-IN" dirty="0"/>
          </a:p>
        </p:txBody>
      </p:sp>
    </p:spTree>
    <p:extLst>
      <p:ext uri="{BB962C8B-B14F-4D97-AF65-F5344CB8AC3E}">
        <p14:creationId xmlns:p14="http://schemas.microsoft.com/office/powerpoint/2010/main" val="3539884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8C10F-20E8-489A-BF1C-77CF480A3720}"/>
              </a:ext>
            </a:extLst>
          </p:cNvPr>
          <p:cNvSpPr>
            <a:spLocks noGrp="1"/>
          </p:cNvSpPr>
          <p:nvPr>
            <p:ph type="title"/>
          </p:nvPr>
        </p:nvSpPr>
        <p:spPr/>
        <p:txBody>
          <a:bodyPr/>
          <a:lstStyle/>
          <a:p>
            <a:r>
              <a:rPr lang="en-US" dirty="0"/>
              <a:t>Features of joint stock company:</a:t>
            </a:r>
            <a:endParaRPr lang="en-IN" dirty="0"/>
          </a:p>
        </p:txBody>
      </p:sp>
      <p:sp>
        <p:nvSpPr>
          <p:cNvPr id="3" name="Content Placeholder 2">
            <a:extLst>
              <a:ext uri="{FF2B5EF4-FFF2-40B4-BE49-F238E27FC236}">
                <a16:creationId xmlns:a16="http://schemas.microsoft.com/office/drawing/2014/main" id="{21C67300-350D-45C4-A528-9CE3418B80C1}"/>
              </a:ext>
            </a:extLst>
          </p:cNvPr>
          <p:cNvSpPr>
            <a:spLocks noGrp="1"/>
          </p:cNvSpPr>
          <p:nvPr>
            <p:ph idx="1"/>
          </p:nvPr>
        </p:nvSpPr>
        <p:spPr/>
        <p:txBody>
          <a:bodyPr/>
          <a:lstStyle/>
          <a:p>
            <a:pPr marL="457200" indent="-457200">
              <a:buAutoNum type="arabicPeriod"/>
            </a:pPr>
            <a:r>
              <a:rPr lang="en-US" dirty="0"/>
              <a:t>Voluntary Association</a:t>
            </a:r>
          </a:p>
          <a:p>
            <a:pPr marL="457200" indent="-457200">
              <a:buAutoNum type="arabicPeriod"/>
            </a:pPr>
            <a:r>
              <a:rPr lang="en-US" dirty="0"/>
              <a:t>Incorporated association</a:t>
            </a:r>
          </a:p>
          <a:p>
            <a:pPr marL="457200" indent="-457200">
              <a:buAutoNum type="arabicPeriod"/>
            </a:pPr>
            <a:r>
              <a:rPr lang="en-US" dirty="0"/>
              <a:t>Specific objective</a:t>
            </a:r>
          </a:p>
          <a:p>
            <a:pPr marL="457200" indent="-457200">
              <a:buAutoNum type="arabicPeriod"/>
            </a:pPr>
            <a:r>
              <a:rPr lang="en-US" dirty="0"/>
              <a:t>Artificial person created by law</a:t>
            </a:r>
          </a:p>
          <a:p>
            <a:pPr marL="457200" indent="-457200">
              <a:buAutoNum type="arabicPeriod"/>
            </a:pPr>
            <a:r>
              <a:rPr lang="en-US" dirty="0"/>
              <a:t>Not a citizen</a:t>
            </a:r>
          </a:p>
          <a:p>
            <a:pPr marL="457200" indent="-457200">
              <a:buAutoNum type="arabicPeriod"/>
            </a:pPr>
            <a:r>
              <a:rPr lang="en-US" dirty="0"/>
              <a:t>Separate property</a:t>
            </a:r>
          </a:p>
          <a:p>
            <a:pPr marL="457200" indent="-457200">
              <a:buAutoNum type="arabicPeriod"/>
            </a:pPr>
            <a:r>
              <a:rPr lang="en-US" dirty="0"/>
              <a:t>Perpetual succession or continuous existence</a:t>
            </a:r>
          </a:p>
          <a:p>
            <a:pPr marL="457200" indent="-457200">
              <a:buAutoNum type="arabicPeriod"/>
            </a:pPr>
            <a:r>
              <a:rPr lang="en-US" dirty="0"/>
              <a:t>Common seal</a:t>
            </a:r>
          </a:p>
          <a:p>
            <a:pPr marL="0" indent="0">
              <a:buNone/>
            </a:pPr>
            <a:endParaRPr lang="en-US" dirty="0"/>
          </a:p>
          <a:p>
            <a:pPr marL="457200" indent="-457200">
              <a:buAutoNum type="arabicPeriod"/>
            </a:pPr>
            <a:endParaRPr lang="en-IN" dirty="0"/>
          </a:p>
        </p:txBody>
      </p:sp>
    </p:spTree>
    <p:extLst>
      <p:ext uri="{BB962C8B-B14F-4D97-AF65-F5344CB8AC3E}">
        <p14:creationId xmlns:p14="http://schemas.microsoft.com/office/powerpoint/2010/main" val="3664220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1B161A-0D7F-4A4D-AB92-D46BF3F9D3B4}"/>
              </a:ext>
            </a:extLst>
          </p:cNvPr>
          <p:cNvSpPr>
            <a:spLocks noGrp="1"/>
          </p:cNvSpPr>
          <p:nvPr>
            <p:ph idx="1"/>
          </p:nvPr>
        </p:nvSpPr>
        <p:spPr/>
        <p:txBody>
          <a:bodyPr/>
          <a:lstStyle/>
          <a:p>
            <a:pPr marL="0" indent="0">
              <a:buNone/>
            </a:pPr>
            <a:r>
              <a:rPr lang="en-US" dirty="0"/>
              <a:t>9. Limited liability</a:t>
            </a:r>
          </a:p>
          <a:p>
            <a:pPr marL="0" indent="0">
              <a:buNone/>
            </a:pPr>
            <a:r>
              <a:rPr lang="en-US" dirty="0"/>
              <a:t>10. Transferability of shares</a:t>
            </a:r>
          </a:p>
          <a:p>
            <a:pPr marL="0" indent="0">
              <a:buNone/>
            </a:pPr>
            <a:r>
              <a:rPr lang="en-US" dirty="0"/>
              <a:t>11. Membership</a:t>
            </a:r>
          </a:p>
          <a:p>
            <a:pPr marL="0" indent="0">
              <a:buNone/>
            </a:pPr>
            <a:r>
              <a:rPr lang="en-US" dirty="0"/>
              <a:t>12. Separation of ownership and management.</a:t>
            </a:r>
          </a:p>
          <a:p>
            <a:pPr marL="0" indent="0">
              <a:buNone/>
            </a:pPr>
            <a:r>
              <a:rPr lang="en-US" dirty="0"/>
              <a:t>13. Separate legal entity or corporate personality</a:t>
            </a:r>
          </a:p>
          <a:p>
            <a:pPr marL="0" indent="0">
              <a:buNone/>
            </a:pPr>
            <a:endParaRPr lang="en-US" dirty="0"/>
          </a:p>
          <a:p>
            <a:pPr marL="0" indent="0">
              <a:buNone/>
            </a:pPr>
            <a:endParaRPr lang="en-IN" dirty="0"/>
          </a:p>
        </p:txBody>
      </p:sp>
    </p:spTree>
    <p:extLst>
      <p:ext uri="{BB962C8B-B14F-4D97-AF65-F5344CB8AC3E}">
        <p14:creationId xmlns:p14="http://schemas.microsoft.com/office/powerpoint/2010/main" val="1690066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0CD48-DFBA-42FE-9C23-D78799931304}"/>
              </a:ext>
            </a:extLst>
          </p:cNvPr>
          <p:cNvSpPr>
            <a:spLocks noGrp="1"/>
          </p:cNvSpPr>
          <p:nvPr>
            <p:ph type="title"/>
          </p:nvPr>
        </p:nvSpPr>
        <p:spPr/>
        <p:txBody>
          <a:bodyPr/>
          <a:lstStyle/>
          <a:p>
            <a:r>
              <a:rPr lang="en-US" dirty="0" err="1"/>
              <a:t>Saloman</a:t>
            </a:r>
            <a:r>
              <a:rPr lang="en-US" dirty="0"/>
              <a:t>  v/s </a:t>
            </a:r>
            <a:r>
              <a:rPr lang="en-US" dirty="0" err="1"/>
              <a:t>saloman</a:t>
            </a:r>
            <a:r>
              <a:rPr lang="en-US" dirty="0"/>
              <a:t> Co. ltd</a:t>
            </a:r>
            <a:endParaRPr lang="en-IN" dirty="0"/>
          </a:p>
        </p:txBody>
      </p:sp>
      <p:sp>
        <p:nvSpPr>
          <p:cNvPr id="3" name="Content Placeholder 2">
            <a:extLst>
              <a:ext uri="{FF2B5EF4-FFF2-40B4-BE49-F238E27FC236}">
                <a16:creationId xmlns:a16="http://schemas.microsoft.com/office/drawing/2014/main" id="{CC00ABD6-7577-42DF-8C65-6A3A4DB33BD9}"/>
              </a:ext>
            </a:extLst>
          </p:cNvPr>
          <p:cNvSpPr>
            <a:spLocks noGrp="1"/>
          </p:cNvSpPr>
          <p:nvPr>
            <p:ph idx="1"/>
          </p:nvPr>
        </p:nvSpPr>
        <p:spPr/>
        <p:txBody>
          <a:bodyPr>
            <a:normAutofit fontScale="92500"/>
          </a:bodyPr>
          <a:lstStyle/>
          <a:p>
            <a:r>
              <a:rPr lang="en-US" dirty="0" err="1"/>
              <a:t>Saloman</a:t>
            </a:r>
            <a:r>
              <a:rPr lang="en-US" dirty="0"/>
              <a:t> is person who incorporated a public ltd company </a:t>
            </a:r>
            <a:r>
              <a:rPr lang="en-US" dirty="0" err="1"/>
              <a:t>calle</a:t>
            </a:r>
            <a:r>
              <a:rPr lang="en-US" dirty="0"/>
              <a:t> </a:t>
            </a:r>
            <a:r>
              <a:rPr lang="en-US" dirty="0" err="1"/>
              <a:t>saloman</a:t>
            </a:r>
            <a:r>
              <a:rPr lang="en-US" dirty="0"/>
              <a:t> and co. Ltd.</a:t>
            </a:r>
          </a:p>
          <a:p>
            <a:r>
              <a:rPr lang="en-US" dirty="0"/>
              <a:t>And transferred  his personal shoes and boots to newly formed company</a:t>
            </a:r>
          </a:p>
          <a:p>
            <a:r>
              <a:rPr lang="en-US" dirty="0" err="1"/>
              <a:t>Saloman</a:t>
            </a:r>
            <a:r>
              <a:rPr lang="en-US" dirty="0"/>
              <a:t> personal business transferred to </a:t>
            </a:r>
            <a:r>
              <a:rPr lang="en-US" dirty="0" err="1"/>
              <a:t>saloman</a:t>
            </a:r>
            <a:r>
              <a:rPr lang="en-US" dirty="0"/>
              <a:t> and company at agreed price 30000 (purchase consideration 20000 shares and 10000 as secured debenture)</a:t>
            </a:r>
          </a:p>
          <a:p>
            <a:r>
              <a:rPr lang="en-US" dirty="0"/>
              <a:t>With in year company wound-up.</a:t>
            </a:r>
          </a:p>
          <a:p>
            <a:r>
              <a:rPr lang="en-US" dirty="0"/>
              <a:t>At the time winding up company assets 6000 but liability is 10000 as secured debenture (</a:t>
            </a:r>
            <a:r>
              <a:rPr lang="en-US" dirty="0" err="1"/>
              <a:t>saloman</a:t>
            </a:r>
            <a:r>
              <a:rPr lang="en-US" dirty="0"/>
              <a:t> at the time of purchase of company) and 7000 unsecured creditors.</a:t>
            </a:r>
          </a:p>
          <a:p>
            <a:r>
              <a:rPr lang="en-US" dirty="0"/>
              <a:t> as per the rules while winding up of the company liabilities should be set up with assets first priority should be given to secured debenture and later importance given remaining </a:t>
            </a:r>
            <a:r>
              <a:rPr lang="en-US" dirty="0" err="1"/>
              <a:t>crediors</a:t>
            </a:r>
            <a:r>
              <a:rPr lang="en-US" dirty="0"/>
              <a:t>.</a:t>
            </a:r>
          </a:p>
          <a:p>
            <a:endParaRPr lang="en-IN" dirty="0"/>
          </a:p>
        </p:txBody>
      </p:sp>
    </p:spTree>
    <p:extLst>
      <p:ext uri="{BB962C8B-B14F-4D97-AF65-F5344CB8AC3E}">
        <p14:creationId xmlns:p14="http://schemas.microsoft.com/office/powerpoint/2010/main" val="2401727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615081-FFD3-48DB-834E-825B6EE4DDB3}"/>
              </a:ext>
            </a:extLst>
          </p:cNvPr>
          <p:cNvSpPr>
            <a:spLocks noGrp="1"/>
          </p:cNvSpPr>
          <p:nvPr>
            <p:ph idx="1"/>
          </p:nvPr>
        </p:nvSpPr>
        <p:spPr/>
        <p:txBody>
          <a:bodyPr/>
          <a:lstStyle/>
          <a:p>
            <a:pPr marL="0" indent="0">
              <a:buNone/>
            </a:pPr>
            <a:r>
              <a:rPr lang="en-US" dirty="0"/>
              <a:t> here suit was filed, and argued on behalf of unsecured creditors.</a:t>
            </a:r>
          </a:p>
          <a:p>
            <a:pPr marL="0" indent="0">
              <a:buNone/>
            </a:pPr>
            <a:r>
              <a:rPr lang="en-US" dirty="0"/>
              <a:t>But here secured creditors own by the </a:t>
            </a:r>
            <a:r>
              <a:rPr lang="en-US" dirty="0" err="1"/>
              <a:t>saloman</a:t>
            </a:r>
            <a:r>
              <a:rPr lang="en-US" dirty="0"/>
              <a:t>. According them </a:t>
            </a:r>
            <a:r>
              <a:rPr lang="en-US" dirty="0" err="1"/>
              <a:t>saloman</a:t>
            </a:r>
            <a:r>
              <a:rPr lang="en-US" dirty="0"/>
              <a:t> and </a:t>
            </a:r>
            <a:r>
              <a:rPr lang="en-US" dirty="0" err="1"/>
              <a:t>saloman</a:t>
            </a:r>
            <a:r>
              <a:rPr lang="en-US" dirty="0"/>
              <a:t> and co. ltd were one and the same, he was mere agent of the company.</a:t>
            </a:r>
          </a:p>
          <a:p>
            <a:pPr marL="0" indent="0">
              <a:buNone/>
            </a:pPr>
            <a:r>
              <a:rPr lang="en-US" dirty="0"/>
              <a:t>So according them priority </a:t>
            </a:r>
            <a:r>
              <a:rPr lang="en-US" dirty="0" err="1"/>
              <a:t>shoud</a:t>
            </a:r>
            <a:r>
              <a:rPr lang="en-US" dirty="0"/>
              <a:t> be given other creditors.</a:t>
            </a:r>
          </a:p>
          <a:p>
            <a:pPr marL="0" indent="0">
              <a:buNone/>
            </a:pPr>
            <a:endParaRPr lang="en-US" dirty="0"/>
          </a:p>
          <a:p>
            <a:pPr marL="0" indent="0">
              <a:buNone/>
            </a:pPr>
            <a:r>
              <a:rPr lang="en-US" dirty="0"/>
              <a:t>House of lords held that company was separate person in the eyes of law.</a:t>
            </a:r>
          </a:p>
          <a:p>
            <a:pPr marL="0" indent="0">
              <a:buNone/>
            </a:pPr>
            <a:r>
              <a:rPr lang="en-US" dirty="0" err="1"/>
              <a:t>Saloman</a:t>
            </a:r>
            <a:r>
              <a:rPr lang="en-US" dirty="0"/>
              <a:t> and </a:t>
            </a:r>
            <a:r>
              <a:rPr lang="en-US" dirty="0" err="1"/>
              <a:t>saloman</a:t>
            </a:r>
            <a:r>
              <a:rPr lang="en-US" dirty="0"/>
              <a:t> co. ltd different in the eyes of law.</a:t>
            </a:r>
          </a:p>
          <a:p>
            <a:pPr marL="0" indent="0">
              <a:buNone/>
            </a:pPr>
            <a:r>
              <a:rPr lang="en-US" dirty="0"/>
              <a:t>Importance given to </a:t>
            </a:r>
            <a:r>
              <a:rPr lang="en-US" dirty="0" err="1"/>
              <a:t>saloman</a:t>
            </a:r>
            <a:r>
              <a:rPr lang="en-US" dirty="0"/>
              <a:t> as a secured debtors of the company</a:t>
            </a:r>
          </a:p>
          <a:p>
            <a:endParaRPr lang="en-US" dirty="0"/>
          </a:p>
          <a:p>
            <a:endParaRPr lang="en-IN" dirty="0"/>
          </a:p>
        </p:txBody>
      </p:sp>
    </p:spTree>
    <p:extLst>
      <p:ext uri="{BB962C8B-B14F-4D97-AF65-F5344CB8AC3E}">
        <p14:creationId xmlns:p14="http://schemas.microsoft.com/office/powerpoint/2010/main" val="427263183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243</TotalTime>
  <Words>572</Words>
  <Application>Microsoft Office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Century Gothic</vt:lpstr>
      <vt:lpstr>Vapor Trail</vt:lpstr>
      <vt:lpstr>Unit 1: introduction</vt:lpstr>
      <vt:lpstr>Company law</vt:lpstr>
      <vt:lpstr>History of Indian corporate law</vt:lpstr>
      <vt:lpstr>Companies act of 2013</vt:lpstr>
      <vt:lpstr>Joint  stock company </vt:lpstr>
      <vt:lpstr>Features of joint stock company:</vt:lpstr>
      <vt:lpstr>PowerPoint Presentation</vt:lpstr>
      <vt:lpstr>Saloman  v/s saloman Co. ltd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introduction</dc:title>
  <dc:creator>user</dc:creator>
  <cp:lastModifiedBy>user</cp:lastModifiedBy>
  <cp:revision>15</cp:revision>
  <dcterms:created xsi:type="dcterms:W3CDTF">2021-05-09T15:26:37Z</dcterms:created>
  <dcterms:modified xsi:type="dcterms:W3CDTF">2021-05-22T03:31:04Z</dcterms:modified>
</cp:coreProperties>
</file>