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2FFC-7B70-4220-B56D-C446B4531CBB}" type="datetimeFigureOut">
              <a:rPr lang="en-IN" smtClean="0"/>
              <a:t>22-07-2021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E33DD7F-AC01-4D83-8E70-F5AC155959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9064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2FFC-7B70-4220-B56D-C446B4531CBB}" type="datetimeFigureOut">
              <a:rPr lang="en-IN" smtClean="0"/>
              <a:t>22-07-2021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E33DD7F-AC01-4D83-8E70-F5AC155959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1754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2FFC-7B70-4220-B56D-C446B4531CBB}" type="datetimeFigureOut">
              <a:rPr lang="en-IN" smtClean="0"/>
              <a:t>22-07-2021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E33DD7F-AC01-4D83-8E70-F5AC155959D4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9695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2FFC-7B70-4220-B56D-C446B4531CBB}" type="datetimeFigureOut">
              <a:rPr lang="en-IN" smtClean="0"/>
              <a:t>22-07-2021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E33DD7F-AC01-4D83-8E70-F5AC155959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6678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2FFC-7B70-4220-B56D-C446B4531CBB}" type="datetimeFigureOut">
              <a:rPr lang="en-IN" smtClean="0"/>
              <a:t>22-07-2021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E33DD7F-AC01-4D83-8E70-F5AC155959D4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3187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2FFC-7B70-4220-B56D-C446B4531CBB}" type="datetimeFigureOut">
              <a:rPr lang="en-IN" smtClean="0"/>
              <a:t>22-07-2021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E33DD7F-AC01-4D83-8E70-F5AC155959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53831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2FFC-7B70-4220-B56D-C446B4531CBB}" type="datetimeFigureOut">
              <a:rPr lang="en-IN" smtClean="0"/>
              <a:t>22-07-2021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3DD7F-AC01-4D83-8E70-F5AC155959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4548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2FFC-7B70-4220-B56D-C446B4531CBB}" type="datetimeFigureOut">
              <a:rPr lang="en-IN" smtClean="0"/>
              <a:t>22-07-2021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3DD7F-AC01-4D83-8E70-F5AC155959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7962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2FFC-7B70-4220-B56D-C446B4531CBB}" type="datetimeFigureOut">
              <a:rPr lang="en-IN" smtClean="0"/>
              <a:t>22-07-2021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3DD7F-AC01-4D83-8E70-F5AC155959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5081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2FFC-7B70-4220-B56D-C446B4531CBB}" type="datetimeFigureOut">
              <a:rPr lang="en-IN" smtClean="0"/>
              <a:t>22-07-2021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E33DD7F-AC01-4D83-8E70-F5AC155959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2313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2FFC-7B70-4220-B56D-C446B4531CBB}" type="datetimeFigureOut">
              <a:rPr lang="en-IN" smtClean="0"/>
              <a:t>22-07-2021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E33DD7F-AC01-4D83-8E70-F5AC155959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730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2FFC-7B70-4220-B56D-C446B4531CBB}" type="datetimeFigureOut">
              <a:rPr lang="en-IN" smtClean="0"/>
              <a:t>22-07-2021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E33DD7F-AC01-4D83-8E70-F5AC155959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04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2FFC-7B70-4220-B56D-C446B4531CBB}" type="datetimeFigureOut">
              <a:rPr lang="en-IN" smtClean="0"/>
              <a:t>22-07-2021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3DD7F-AC01-4D83-8E70-F5AC155959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7244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2FFC-7B70-4220-B56D-C446B4531CBB}" type="datetimeFigureOut">
              <a:rPr lang="en-IN" smtClean="0"/>
              <a:t>22-07-2021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3DD7F-AC01-4D83-8E70-F5AC155959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7033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2FFC-7B70-4220-B56D-C446B4531CBB}" type="datetimeFigureOut">
              <a:rPr lang="en-IN" smtClean="0"/>
              <a:t>22-07-2021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3DD7F-AC01-4D83-8E70-F5AC155959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8868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2FFC-7B70-4220-B56D-C446B4531CBB}" type="datetimeFigureOut">
              <a:rPr lang="en-IN" smtClean="0"/>
              <a:t>22-07-2021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E33DD7F-AC01-4D83-8E70-F5AC155959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5485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52FFC-7B70-4220-B56D-C446B4531CBB}" type="datetimeFigureOut">
              <a:rPr lang="en-IN" smtClean="0"/>
              <a:t>22-07-2021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E33DD7F-AC01-4D83-8E70-F5AC155959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131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F1091-5DAB-4B64-924C-754E5AEDEC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Joint and By-Product Costing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F2A28-FC07-4065-9AB5-2600881D0F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026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4C9C5-831D-45F6-BD87-5D1D6B4D0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product: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653FB-FF3D-4259-9415-ADDED5222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Two or more products having equal importance and economic value, manufactured simultaneously from the same basic materials by a common process or process are called Joint Products. </a:t>
            </a:r>
          </a:p>
          <a:p>
            <a:r>
              <a:rPr lang="en-US" sz="2400" dirty="0"/>
              <a:t>Joint products are of equal importance.</a:t>
            </a:r>
          </a:p>
          <a:p>
            <a:r>
              <a:rPr lang="en-US" sz="2400" dirty="0"/>
              <a:t>ICMA London has defined joint products as ‘two or more products separate in processing, each having a sufficiently high saleable value to merit recognition as a main product’.</a:t>
            </a:r>
          </a:p>
          <a:p>
            <a:pPr marL="0" indent="0">
              <a:buNone/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4197706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AB057-027F-4CBF-B295-13BD29D46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EA7B1-44DA-4ED2-AE1E-2DB71B840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 Petroleum industry – Gasoline, petroleum, diesel, kerosene, lubricants oil, liquid petroleum gas.</a:t>
            </a:r>
          </a:p>
          <a:p>
            <a:r>
              <a:rPr lang="en-US" sz="2800" dirty="0"/>
              <a:t>In dairy industry – skimmed milk, butter, cream etc. 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461982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7567C-6609-4FCE-ABB4-134455DFC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2CCC7-3C1F-41C1-AA3A-4BA943EE3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Joint products are produced simultaneously.</a:t>
            </a:r>
          </a:p>
          <a:p>
            <a:r>
              <a:rPr lang="en-US" dirty="0"/>
              <a:t>They are produced from same raw materials and from common production process.</a:t>
            </a:r>
          </a:p>
          <a:p>
            <a:r>
              <a:rPr lang="en-US" dirty="0"/>
              <a:t>All joint products are major products having significant sales values.</a:t>
            </a:r>
          </a:p>
          <a:p>
            <a:r>
              <a:rPr lang="en-US" dirty="0"/>
              <a:t>Joint products are comparatively of equal importance.</a:t>
            </a:r>
          </a:p>
          <a:p>
            <a:r>
              <a:rPr lang="en-US" dirty="0"/>
              <a:t>Usually, joint products require further processing after the point of separation.</a:t>
            </a:r>
          </a:p>
          <a:p>
            <a:r>
              <a:rPr lang="en-US" dirty="0"/>
              <a:t>There is no control over the quantities of joint products.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90804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5D35F-04EB-4EC9-893F-555A2D40E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By-Products: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5EB69-49DE-46C0-A40A-586A7AB58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by-products is of minor-importance, jointly produced with other major products, from the same basis raw materials, by the same process.</a:t>
            </a:r>
          </a:p>
          <a:p>
            <a:r>
              <a:rPr lang="en-US" sz="2800" dirty="0"/>
              <a:t>Eric Kohler defines a by-product as ‘a secondary product obtained during the course of manufacture, having a relatively small importance as compared with that of the chief product or products’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41879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ADB22-E055-4B31-8AE8-BD490D751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DB7B3-E3CA-4956-94DE-D1EA77039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 dairy industry – butter and cheese are the main products and butter milk is the by-products.</a:t>
            </a:r>
          </a:p>
          <a:p>
            <a:r>
              <a:rPr lang="en-US" sz="2400" dirty="0"/>
              <a:t>In sugar industry – sugar is the main product, molasses is the by-products.</a:t>
            </a:r>
          </a:p>
          <a:p>
            <a:r>
              <a:rPr lang="en-US" sz="2400" dirty="0"/>
              <a:t>In coke manufacturer – coke is the main product, linoleum is the by-product.</a:t>
            </a:r>
          </a:p>
          <a:p>
            <a:r>
              <a:rPr lang="en-US" sz="2400" dirty="0"/>
              <a:t>In oil refinery – petrol and diesel are main products, coal tar and wax are the by-product.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626459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BBCB3-3DF9-4B3E-BF70-D7FDA6B6C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 between joint products and by-products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3EE23-5A81-44DC-B5B3-02CC19089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9138" y="1905001"/>
            <a:ext cx="9605474" cy="4734950"/>
          </a:xfrm>
        </p:spPr>
        <p:txBody>
          <a:bodyPr>
            <a:normAutofit/>
          </a:bodyPr>
          <a:lstStyle/>
          <a:p>
            <a:r>
              <a:rPr lang="en-US" sz="2000" dirty="0"/>
              <a:t>Value: The value of joint product is significant. The value of by-product is negligible.</a:t>
            </a:r>
          </a:p>
          <a:p>
            <a:r>
              <a:rPr lang="en-US" sz="2000" dirty="0"/>
              <a:t>Targets: Joint products are the targets (intension) of production activities. By-product need not be the objective of production activities.</a:t>
            </a:r>
          </a:p>
          <a:p>
            <a:r>
              <a:rPr lang="en-US" sz="2000" dirty="0"/>
              <a:t>Relationship: In joint product, there is exist a direct quantitative relationship among joint products. Quantitative relationship need not be there in case of main product and joint product.</a:t>
            </a:r>
          </a:p>
          <a:p>
            <a:r>
              <a:rPr lang="en-US" sz="2000" dirty="0"/>
              <a:t>Further processing: Joint products require further processing after the point of separation. By-product is generally sold in the condition in which it emerges.</a:t>
            </a:r>
          </a:p>
          <a:p>
            <a:r>
              <a:rPr lang="en-US" sz="2000" dirty="0"/>
              <a:t>Accounting treatment: Joint products and by-products have different accounting treatment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00370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A59ED-4619-41AB-B89C-F7DE9C687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Co-Products: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5D7E4-FF8E-4E17-917A-7EDC00096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Co-Products are the products produced together. However, they are not produced from the same raw material and by same process.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19621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B4F4F-6BA0-4145-B0DD-2E0C609EB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Split-off Point: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4BE49-E6E3-41F2-A52B-6B20BAEE5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the point </a:t>
            </a:r>
            <a:r>
              <a:rPr lang="en-US"/>
              <a:t>in manufacturing </a:t>
            </a:r>
            <a:r>
              <a:rPr lang="en-US" dirty="0"/>
              <a:t>process where two or more products can be distinguished individually.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0010242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99</TotalTime>
  <Words>461</Words>
  <Application>Microsoft Office PowerPoint</Application>
  <PresentationFormat>Widescreen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Wisp</vt:lpstr>
      <vt:lpstr>Joint and By-Product Costing</vt:lpstr>
      <vt:lpstr>Joint product:</vt:lpstr>
      <vt:lpstr>Examples:</vt:lpstr>
      <vt:lpstr>Features:</vt:lpstr>
      <vt:lpstr>By-Products:</vt:lpstr>
      <vt:lpstr>Examples:</vt:lpstr>
      <vt:lpstr>Difference between joint products and by-products</vt:lpstr>
      <vt:lpstr>Co-Products:</vt:lpstr>
      <vt:lpstr>Split-off Point: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and By-Product Costing</dc:title>
  <dc:creator>user</dc:creator>
  <cp:lastModifiedBy>user</cp:lastModifiedBy>
  <cp:revision>8</cp:revision>
  <dcterms:created xsi:type="dcterms:W3CDTF">2021-07-22T13:23:24Z</dcterms:created>
  <dcterms:modified xsi:type="dcterms:W3CDTF">2021-07-22T15:03:18Z</dcterms:modified>
</cp:coreProperties>
</file>