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K" initials="S" lastIdx="2" clrIdx="0">
    <p:extLst>
      <p:ext uri="{19B8F6BF-5375-455C-9EA6-DF929625EA0E}">
        <p15:presenceInfo xmlns:p15="http://schemas.microsoft.com/office/powerpoint/2012/main" xmlns="" userId="SH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572" autoAdjust="0"/>
  </p:normalViewPr>
  <p:slideViewPr>
    <p:cSldViewPr snapToGrid="0">
      <p:cViewPr varScale="1">
        <p:scale>
          <a:sx n="59" d="100"/>
          <a:sy n="59" d="100"/>
        </p:scale>
        <p:origin x="-972"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BF614-C972-4851-8FD7-4A2D5D4AA5AD}" type="datetimeFigureOut">
              <a:rPr lang="en-IN" smtClean="0"/>
              <a:pPr/>
              <a:t>27-10-2020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36B0B-E87A-40B0-887F-A9B2DD64D00C}" type="slidenum">
              <a:rPr lang="en-IN" smtClean="0"/>
              <a:pPr/>
              <a:t>‹#›</a:t>
            </a:fld>
            <a:endParaRPr lang="en-IN"/>
          </a:p>
        </p:txBody>
      </p:sp>
    </p:spTree>
    <p:extLst>
      <p:ext uri="{BB962C8B-B14F-4D97-AF65-F5344CB8AC3E}">
        <p14:creationId xmlns:p14="http://schemas.microsoft.com/office/powerpoint/2010/main" xmlns="" val="3015611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808080"/>
                </a:solidFill>
                <a:effectLst/>
                <a:latin typeface="ff2"/>
              </a:rPr>
              <a:t>*Data is a set of elementary items. The possible ways in which the data items are</a:t>
            </a:r>
            <a:endParaRPr lang="en-US" b="0" i="0" dirty="0">
              <a:solidFill>
                <a:srgbClr val="808080"/>
              </a:solidFill>
              <a:effectLst/>
              <a:latin typeface="ff1"/>
            </a:endParaRPr>
          </a:p>
          <a:p>
            <a:pPr algn="l"/>
            <a:r>
              <a:rPr lang="en-US" b="0" i="0" dirty="0">
                <a:solidFill>
                  <a:srgbClr val="808080"/>
                </a:solidFill>
                <a:effectLst/>
                <a:latin typeface="ff2"/>
              </a:rPr>
              <a:t>logically related is defined by data structure .</a:t>
            </a:r>
          </a:p>
          <a:p>
            <a:pPr algn="l"/>
            <a:r>
              <a:rPr lang="en-US" b="0" i="0" dirty="0">
                <a:solidFill>
                  <a:srgbClr val="808080"/>
                </a:solidFill>
                <a:effectLst/>
                <a:latin typeface="ff2"/>
              </a:rPr>
              <a:t>That is , organized collection of data is called a data structure.</a:t>
            </a:r>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*To solve the above-mentioned problems, data structures come to rescue. Data can be organized in a data structure in such a way that all items may not be required to be searched, and the required data can be searched almost instantly.</a:t>
            </a:r>
            <a:endParaRPr lang="en-IN" dirty="0"/>
          </a:p>
        </p:txBody>
      </p:sp>
      <p:sp>
        <p:nvSpPr>
          <p:cNvPr id="4" name="Slide Number Placeholder 3"/>
          <p:cNvSpPr>
            <a:spLocks noGrp="1"/>
          </p:cNvSpPr>
          <p:nvPr>
            <p:ph type="sldNum" sz="quarter" idx="5"/>
          </p:nvPr>
        </p:nvSpPr>
        <p:spPr/>
        <p:txBody>
          <a:bodyPr/>
          <a:lstStyle/>
          <a:p>
            <a:fld id="{8E336B0B-E87A-40B0-887F-A9B2DD64D00C}" type="slidenum">
              <a:rPr lang="en-IN" smtClean="0"/>
              <a:pPr/>
              <a:t>2</a:t>
            </a:fld>
            <a:endParaRPr lang="en-IN"/>
          </a:p>
        </p:txBody>
      </p:sp>
    </p:spTree>
    <p:extLst>
      <p:ext uri="{BB962C8B-B14F-4D97-AF65-F5344CB8AC3E}">
        <p14:creationId xmlns:p14="http://schemas.microsoft.com/office/powerpoint/2010/main" xmlns="" val="821695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8E336B0B-E87A-40B0-887F-A9B2DD64D00C}" type="slidenum">
              <a:rPr lang="en-IN" smtClean="0"/>
              <a:pPr/>
              <a:t>3</a:t>
            </a:fld>
            <a:endParaRPr lang="en-IN"/>
          </a:p>
        </p:txBody>
      </p:sp>
    </p:spTree>
    <p:extLst>
      <p:ext uri="{BB962C8B-B14F-4D97-AF65-F5344CB8AC3E}">
        <p14:creationId xmlns:p14="http://schemas.microsoft.com/office/powerpoint/2010/main" xmlns="" val="18186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 Expression is evaluated once, value of expression is compared with the value of each case. If there is match the associated code block will be executed . If no match the default code block will be executed </a:t>
            </a:r>
          </a:p>
        </p:txBody>
      </p:sp>
      <p:sp>
        <p:nvSpPr>
          <p:cNvPr id="4" name="Slide Number Placeholder 3"/>
          <p:cNvSpPr>
            <a:spLocks noGrp="1"/>
          </p:cNvSpPr>
          <p:nvPr>
            <p:ph type="sldNum" sz="quarter" idx="5"/>
          </p:nvPr>
        </p:nvSpPr>
        <p:spPr/>
        <p:txBody>
          <a:bodyPr/>
          <a:lstStyle/>
          <a:p>
            <a:fld id="{8E336B0B-E87A-40B0-887F-A9B2DD64D00C}" type="slidenum">
              <a:rPr lang="en-IN" smtClean="0"/>
              <a:pPr/>
              <a:t>6</a:t>
            </a:fld>
            <a:endParaRPr lang="en-IN"/>
          </a:p>
        </p:txBody>
      </p:sp>
    </p:spTree>
    <p:extLst>
      <p:ext uri="{BB962C8B-B14F-4D97-AF65-F5344CB8AC3E}">
        <p14:creationId xmlns:p14="http://schemas.microsoft.com/office/powerpoint/2010/main" xmlns="" val="262264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Arial" panose="020B0604020202020204" pitchFamily="34" charset="0"/>
              </a:rPr>
              <a:t>A </a:t>
            </a:r>
            <a:r>
              <a:rPr lang="en-US" b="1" i="0" dirty="0" err="1">
                <a:solidFill>
                  <a:srgbClr val="000000"/>
                </a:solidFill>
                <a:effectLst/>
                <a:latin typeface="Arial" panose="020B0604020202020204" pitchFamily="34" charset="0"/>
              </a:rPr>
              <a:t>goto</a:t>
            </a:r>
            <a:r>
              <a:rPr lang="en-US" b="0" i="0" dirty="0">
                <a:solidFill>
                  <a:srgbClr val="000000"/>
                </a:solidFill>
                <a:effectLst/>
                <a:latin typeface="Arial" panose="020B0604020202020204" pitchFamily="34" charset="0"/>
              </a:rPr>
              <a:t> statement provides an unconditional jump from the </a:t>
            </a:r>
            <a:r>
              <a:rPr lang="en-US" b="0" i="0" dirty="0" err="1">
                <a:solidFill>
                  <a:srgbClr val="000000"/>
                </a:solidFill>
                <a:effectLst/>
                <a:latin typeface="Arial" panose="020B0604020202020204" pitchFamily="34" charset="0"/>
              </a:rPr>
              <a:t>goto</a:t>
            </a:r>
            <a:r>
              <a:rPr lang="en-US" b="0" i="0" dirty="0">
                <a:solidFill>
                  <a:srgbClr val="000000"/>
                </a:solidFill>
                <a:effectLst/>
                <a:latin typeface="Arial" panose="020B0604020202020204" pitchFamily="34" charset="0"/>
              </a:rPr>
              <a:t> to a labeled statement in the same function.</a:t>
            </a:r>
          </a:p>
          <a:p>
            <a:r>
              <a:rPr lang="en-US" b="0" i="0" dirty="0">
                <a:solidFill>
                  <a:srgbClr val="000000"/>
                </a:solidFill>
                <a:effectLst/>
                <a:latin typeface="Arial" panose="020B0604020202020204" pitchFamily="34" charset="0"/>
              </a:rPr>
              <a:t>Where </a:t>
            </a:r>
            <a:r>
              <a:rPr lang="en-US" b="1" i="0" dirty="0">
                <a:solidFill>
                  <a:srgbClr val="000000"/>
                </a:solidFill>
                <a:effectLst/>
                <a:latin typeface="Arial" panose="020B0604020202020204" pitchFamily="34" charset="0"/>
              </a:rPr>
              <a:t>label</a:t>
            </a:r>
            <a:r>
              <a:rPr lang="en-US" b="0" i="0" dirty="0">
                <a:solidFill>
                  <a:srgbClr val="000000"/>
                </a:solidFill>
                <a:effectLst/>
                <a:latin typeface="Arial" panose="020B0604020202020204" pitchFamily="34" charset="0"/>
              </a:rPr>
              <a:t> is an identifier that identifies a labeled statement.</a:t>
            </a:r>
          </a:p>
          <a:p>
            <a:r>
              <a:rPr lang="en-US" b="0" i="0" dirty="0">
                <a:solidFill>
                  <a:srgbClr val="000000"/>
                </a:solidFill>
                <a:effectLst/>
                <a:latin typeface="Arial" panose="020B0604020202020204" pitchFamily="34" charset="0"/>
              </a:rPr>
              <a:t>it makes difficult to trace the control flow of a program, making the program hard to understand and hard to modify.</a:t>
            </a:r>
            <a:endParaRPr lang="en-IN" dirty="0"/>
          </a:p>
        </p:txBody>
      </p:sp>
      <p:sp>
        <p:nvSpPr>
          <p:cNvPr id="4" name="Slide Number Placeholder 3"/>
          <p:cNvSpPr>
            <a:spLocks noGrp="1"/>
          </p:cNvSpPr>
          <p:nvPr>
            <p:ph type="sldNum" sz="quarter" idx="5"/>
          </p:nvPr>
        </p:nvSpPr>
        <p:spPr/>
        <p:txBody>
          <a:bodyPr/>
          <a:lstStyle/>
          <a:p>
            <a:fld id="{8E336B0B-E87A-40B0-887F-A9B2DD64D00C}" type="slidenum">
              <a:rPr lang="en-IN" smtClean="0"/>
              <a:pPr/>
              <a:t>9</a:t>
            </a:fld>
            <a:endParaRPr lang="en-IN"/>
          </a:p>
        </p:txBody>
      </p:sp>
    </p:spTree>
    <p:extLst>
      <p:ext uri="{BB962C8B-B14F-4D97-AF65-F5344CB8AC3E}">
        <p14:creationId xmlns:p14="http://schemas.microsoft.com/office/powerpoint/2010/main" xmlns="" val="173072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F808C-3170-4B6F-B10F-D4FABA0A43BD}"/>
              </a:ext>
            </a:extLst>
          </p:cNvPr>
          <p:cNvSpPr>
            <a:spLocks noGrp="1"/>
          </p:cNvSpPr>
          <p:nvPr>
            <p:ph type="ctrTitle"/>
          </p:nvPr>
        </p:nvSpPr>
        <p:spPr/>
        <p:txBody>
          <a:bodyPr/>
          <a:lstStyle/>
          <a:p>
            <a:pPr algn="ctr"/>
            <a:r>
              <a:rPr lang="en-IN" dirty="0"/>
              <a:t>BCAC 232: Data Structures </a:t>
            </a:r>
          </a:p>
        </p:txBody>
      </p:sp>
      <p:sp>
        <p:nvSpPr>
          <p:cNvPr id="4" name="Subtitle 3"/>
          <p:cNvSpPr>
            <a:spLocks noGrp="1"/>
          </p:cNvSpPr>
          <p:nvPr>
            <p:ph type="subTitle" idx="1"/>
          </p:nvPr>
        </p:nvSpPr>
        <p:spPr/>
        <p:txBody>
          <a:bodyPr/>
          <a:lstStyle/>
          <a:p>
            <a:endParaRPr lang="en-IN"/>
          </a:p>
        </p:txBody>
      </p:sp>
    </p:spTree>
    <p:extLst>
      <p:ext uri="{BB962C8B-B14F-4D97-AF65-F5344CB8AC3E}">
        <p14:creationId xmlns:p14="http://schemas.microsoft.com/office/powerpoint/2010/main" xmlns="" val="162969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64632-5505-4720-B199-D944B969C385}"/>
              </a:ext>
            </a:extLst>
          </p:cNvPr>
          <p:cNvSpPr>
            <a:spLocks noGrp="1"/>
          </p:cNvSpPr>
          <p:nvPr>
            <p:ph type="title"/>
          </p:nvPr>
        </p:nvSpPr>
        <p:spPr>
          <a:xfrm>
            <a:off x="677334" y="609600"/>
            <a:ext cx="8596668" cy="779929"/>
          </a:xfrm>
        </p:spPr>
        <p:txBody>
          <a:bodyPr/>
          <a:lstStyle/>
          <a:p>
            <a:r>
              <a:rPr lang="en-IN" dirty="0">
                <a:latin typeface="Times New Roman" panose="02020603050405020304" pitchFamily="18" charset="0"/>
                <a:cs typeface="Times New Roman" panose="02020603050405020304" pitchFamily="18" charset="0"/>
              </a:rPr>
              <a:t>Variable Names</a:t>
            </a:r>
          </a:p>
        </p:txBody>
      </p:sp>
      <p:sp>
        <p:nvSpPr>
          <p:cNvPr id="3" name="Content Placeholder 2">
            <a:extLst>
              <a:ext uri="{FF2B5EF4-FFF2-40B4-BE49-F238E27FC236}">
                <a16:creationId xmlns:a16="http://schemas.microsoft.com/office/drawing/2014/main" xmlns="" id="{7E244E56-EF39-4364-8F65-3E8576D7490F}"/>
              </a:ext>
            </a:extLst>
          </p:cNvPr>
          <p:cNvSpPr>
            <a:spLocks noGrp="1"/>
          </p:cNvSpPr>
          <p:nvPr>
            <p:ph idx="1"/>
          </p:nvPr>
        </p:nvSpPr>
        <p:spPr>
          <a:xfrm>
            <a:off x="677334" y="1506071"/>
            <a:ext cx="8596668" cy="4535291"/>
          </a:xfrm>
        </p:spPr>
        <p:txBody>
          <a:bodyPr>
            <a:normAutofit fontScale="92500" lnSpcReduction="20000"/>
          </a:bodyPr>
          <a:lstStyle/>
          <a:p>
            <a:pPr algn="l"/>
            <a:r>
              <a:rPr lang="en-US" b="0" i="0" dirty="0">
                <a:solidFill>
                  <a:srgbClr val="000000"/>
                </a:solidFill>
                <a:effectLst/>
                <a:latin typeface="Times New Roman" panose="02020603050405020304" pitchFamily="18" charset="0"/>
                <a:cs typeface="Times New Roman" panose="02020603050405020304" pitchFamily="18" charset="0"/>
              </a:rPr>
              <a:t>A variable is an entity that possess the value and its name is chosen to be</a:t>
            </a:r>
          </a:p>
          <a:p>
            <a:pPr marL="0" indent="0" algn="l">
              <a:buNone/>
            </a:pPr>
            <a:r>
              <a:rPr lang="en-US" b="0" i="0" dirty="0">
                <a:solidFill>
                  <a:srgbClr val="000000"/>
                </a:solidFill>
                <a:effectLst/>
                <a:latin typeface="Times New Roman" panose="02020603050405020304" pitchFamily="18" charset="0"/>
                <a:cs typeface="Times New Roman" panose="02020603050405020304" pitchFamily="18" charset="0"/>
              </a:rPr>
              <a:t>meaningful of the value it holds.</a:t>
            </a:r>
          </a:p>
          <a:p>
            <a:pPr marL="0" indent="0" algn="l">
              <a:buNone/>
            </a:pPr>
            <a:endParaRPr lang="en-US" b="0" i="0"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IN" b="1" u="sng" dirty="0">
                <a:latin typeface="Times New Roman" panose="02020603050405020304" pitchFamily="18" charset="0"/>
                <a:cs typeface="Times New Roman" panose="02020603050405020304" pitchFamily="18" charset="0"/>
              </a:rPr>
              <a:t>Rules for declaring Variable Names</a:t>
            </a:r>
          </a:p>
          <a:p>
            <a:pPr marL="400050" indent="-400050">
              <a:buFont typeface="+mj-lt"/>
              <a:buAutoNum type="romanUcPeriod"/>
            </a:pPr>
            <a:r>
              <a:rPr lang="en-US" b="0" i="0" dirty="0">
                <a:solidFill>
                  <a:srgbClr val="000000"/>
                </a:solidFill>
                <a:effectLst/>
                <a:latin typeface="Arial" panose="020B0604020202020204" pitchFamily="34" charset="0"/>
              </a:rPr>
              <a:t>All variable names must begin with a letter of the alphabet or an underscore(_) or $.</a:t>
            </a:r>
            <a:endParaRPr lang="en-IN" b="1" i="0" u="sng" dirty="0">
              <a:solidFill>
                <a:srgbClr val="000000"/>
              </a:solidFill>
              <a:effectLst/>
              <a:latin typeface="Times New Roman" panose="02020603050405020304" pitchFamily="18" charset="0"/>
              <a:cs typeface="Times New Roman" panose="02020603050405020304" pitchFamily="18" charset="0"/>
            </a:endParaRPr>
          </a:p>
          <a:p>
            <a:pPr marL="400050" indent="-400050">
              <a:buFont typeface="+mj-lt"/>
              <a:buAutoNum type="romanUcPeriod"/>
            </a:pPr>
            <a:r>
              <a:rPr lang="en-US" b="0" i="0" dirty="0">
                <a:solidFill>
                  <a:srgbClr val="000000"/>
                </a:solidFill>
                <a:effectLst/>
                <a:latin typeface="Arial" panose="020B0604020202020204" pitchFamily="34" charset="0"/>
              </a:rPr>
              <a:t>After the first initial letter, variable names can also contain letters and numbers.</a:t>
            </a:r>
            <a:endParaRPr lang="en-IN" b="1" u="sng" dirty="0">
              <a:latin typeface="Times New Roman" panose="02020603050405020304" pitchFamily="18" charset="0"/>
              <a:cs typeface="Times New Roman" panose="02020603050405020304" pitchFamily="18" charset="0"/>
            </a:endParaRPr>
          </a:p>
          <a:p>
            <a:pPr marL="400050" indent="-400050">
              <a:buFont typeface="+mj-lt"/>
              <a:buAutoNum type="romanUcPeriod"/>
            </a:pPr>
            <a:r>
              <a:rPr lang="en-US" b="0" i="0" dirty="0">
                <a:solidFill>
                  <a:srgbClr val="000000"/>
                </a:solidFill>
                <a:effectLst/>
                <a:latin typeface="Arial" panose="020B0604020202020204" pitchFamily="34" charset="0"/>
              </a:rPr>
              <a:t>Variable names are case sensitive.</a:t>
            </a:r>
          </a:p>
          <a:p>
            <a:pPr marL="400050" indent="-400050">
              <a:buFont typeface="+mj-lt"/>
              <a:buAutoNum type="romanUcPeriod"/>
            </a:pPr>
            <a:r>
              <a:rPr lang="en-US" b="0" i="0" dirty="0">
                <a:solidFill>
                  <a:srgbClr val="000000"/>
                </a:solidFill>
                <a:effectLst/>
                <a:latin typeface="Arial" panose="020B0604020202020204" pitchFamily="34" charset="0"/>
              </a:rPr>
              <a:t>No spaces or special characters are allowed.</a:t>
            </a:r>
            <a:endParaRPr lang="en-US" dirty="0">
              <a:solidFill>
                <a:srgbClr val="000000"/>
              </a:solidFill>
              <a:latin typeface="Arial" panose="020B0604020202020204" pitchFamily="34" charset="0"/>
            </a:endParaRPr>
          </a:p>
          <a:p>
            <a:pPr marL="400050" indent="-400050">
              <a:buFont typeface="+mj-lt"/>
              <a:buAutoNum type="romanUcPeriod"/>
            </a:pPr>
            <a:r>
              <a:rPr lang="en-US" b="0" i="0" dirty="0">
                <a:solidFill>
                  <a:srgbClr val="000000"/>
                </a:solidFill>
                <a:effectLst/>
                <a:latin typeface="Arial" panose="020B0604020202020204" pitchFamily="34" charset="0"/>
              </a:rPr>
              <a:t>You cannot use a C++ keyword (a reserved word) as a variable name.</a:t>
            </a:r>
          </a:p>
          <a:p>
            <a:pPr marL="0" indent="0">
              <a:buNone/>
            </a:pPr>
            <a:endParaRPr lang="en-US" dirty="0">
              <a:solidFill>
                <a:srgbClr val="000000"/>
              </a:solidFill>
              <a:latin typeface="Arial" panose="020B0604020202020204" pitchFamily="34" charset="0"/>
              <a:cs typeface="Times New Roman" panose="02020603050405020304" pitchFamily="18" charset="0"/>
            </a:endParaRPr>
          </a:p>
          <a:p>
            <a:r>
              <a:rPr lang="en-IN" sz="1900" b="1" dirty="0">
                <a:latin typeface="Times New Roman" panose="02020603050405020304" pitchFamily="18" charset="0"/>
                <a:cs typeface="Times New Roman" panose="02020603050405020304" pitchFamily="18" charset="0"/>
              </a:rPr>
              <a:t>Arrays</a:t>
            </a:r>
          </a:p>
          <a:p>
            <a:pPr marL="0" indent="0" algn="l">
              <a:buNone/>
            </a:pPr>
            <a:r>
              <a:rPr lang="en-IN" sz="1900" b="1" dirty="0">
                <a:latin typeface="Times New Roman" panose="02020603050405020304" pitchFamily="18" charset="0"/>
                <a:cs typeface="Times New Roman" panose="02020603050405020304" pitchFamily="18" charset="0"/>
              </a:rPr>
              <a:t>	</a:t>
            </a:r>
            <a:r>
              <a:rPr lang="en-US" sz="1900" b="0" i="0" dirty="0">
                <a:solidFill>
                  <a:srgbClr val="000000"/>
                </a:solidFill>
                <a:effectLst/>
                <a:latin typeface="Times New Roman" panose="02020603050405020304" pitchFamily="18" charset="0"/>
                <a:cs typeface="Times New Roman" panose="02020603050405020304" pitchFamily="18" charset="0"/>
              </a:rPr>
              <a:t>Array elements are denoted by ARRAY [DIM1,DIM2,...DIM N] , where ARRAY is the array name and DIM1 thru DIM N are its subscripts. Subscripts are enclosed in square brackets that denotes the location of array elements.</a:t>
            </a:r>
          </a:p>
          <a:p>
            <a:pPr marL="0" indent="0">
              <a:buNone/>
            </a:pPr>
            <a:endParaRPr lang="en-IN"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94942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351D1-2551-46F2-9113-AE58741F6228}"/>
              </a:ext>
            </a:extLst>
          </p:cNvPr>
          <p:cNvSpPr>
            <a:spLocks noGrp="1"/>
          </p:cNvSpPr>
          <p:nvPr>
            <p:ph type="title"/>
          </p:nvPr>
        </p:nvSpPr>
        <p:spPr>
          <a:xfrm>
            <a:off x="677334" y="609600"/>
            <a:ext cx="8596668" cy="905435"/>
          </a:xfrm>
        </p:spPr>
        <p:txBody>
          <a:bodyPr/>
          <a:lstStyle/>
          <a:p>
            <a:r>
              <a:rPr lang="en-IN" dirty="0">
                <a:latin typeface="Times New Roman" panose="02020603050405020304" pitchFamily="18" charset="0"/>
                <a:cs typeface="Times New Roman" panose="02020603050405020304" pitchFamily="18" charset="0"/>
              </a:rPr>
              <a:t>Arithmetic Operations and Expressions</a:t>
            </a:r>
          </a:p>
        </p:txBody>
      </p:sp>
      <p:sp>
        <p:nvSpPr>
          <p:cNvPr id="3" name="Content Placeholder 2">
            <a:extLst>
              <a:ext uri="{FF2B5EF4-FFF2-40B4-BE49-F238E27FC236}">
                <a16:creationId xmlns:a16="http://schemas.microsoft.com/office/drawing/2014/main" xmlns="" id="{C545478B-F7D7-4916-AA75-BC00A22EE814}"/>
              </a:ext>
            </a:extLst>
          </p:cNvPr>
          <p:cNvSpPr>
            <a:spLocks noGrp="1"/>
          </p:cNvSpPr>
          <p:nvPr>
            <p:ph idx="1"/>
          </p:nvPr>
        </p:nvSpPr>
        <p:spPr>
          <a:xfrm>
            <a:off x="677334" y="1425388"/>
            <a:ext cx="8596668" cy="4984377"/>
          </a:xfrm>
        </p:spPr>
        <p:txBody>
          <a:bodyPr>
            <a:normAutofit fontScale="92500" lnSpcReduction="20000"/>
          </a:bodyPr>
          <a:lstStyle/>
          <a:p>
            <a:r>
              <a:rPr lang="en-IN" sz="1900" b="1" dirty="0">
                <a:latin typeface="Times New Roman" panose="02020603050405020304" pitchFamily="18" charset="0"/>
                <a:cs typeface="Times New Roman" panose="02020603050405020304" pitchFamily="18" charset="0"/>
              </a:rPr>
              <a:t>Operator</a:t>
            </a:r>
            <a:r>
              <a:rPr lang="en-IN" sz="1900" dirty="0">
                <a:latin typeface="Times New Roman" panose="02020603050405020304" pitchFamily="18" charset="0"/>
                <a:cs typeface="Times New Roman" panose="02020603050405020304" pitchFamily="18" charset="0"/>
              </a:rPr>
              <a:t> is the symbol it operates on operands</a:t>
            </a:r>
          </a:p>
          <a:p>
            <a:r>
              <a:rPr lang="en-US" sz="1900" b="1" dirty="0">
                <a:solidFill>
                  <a:srgbClr val="000000"/>
                </a:solidFill>
                <a:effectLst/>
                <a:latin typeface="Times New Roman" panose="02020603050405020304" pitchFamily="18" charset="0"/>
                <a:cs typeface="Times New Roman" panose="02020603050405020304" pitchFamily="18" charset="0"/>
              </a:rPr>
              <a:t>Operands</a:t>
            </a:r>
            <a:r>
              <a:rPr lang="en-US" sz="1900" b="0" i="0" dirty="0">
                <a:solidFill>
                  <a:srgbClr val="000000"/>
                </a:solidFill>
                <a:effectLst/>
                <a:latin typeface="Times New Roman" panose="02020603050405020304" pitchFamily="18" charset="0"/>
                <a:cs typeface="Times New Roman" panose="02020603050405020304" pitchFamily="18" charset="0"/>
              </a:rPr>
              <a:t> are expression or values on which an operator operates or works </a:t>
            </a:r>
          </a:p>
          <a:p>
            <a:pPr marL="0" indent="0">
              <a:buNone/>
            </a:pPr>
            <a:r>
              <a:rPr lang="en-US" sz="1900" dirty="0">
                <a:solidFill>
                  <a:srgbClr val="000000"/>
                </a:solidFill>
                <a:latin typeface="Times New Roman" panose="02020603050405020304" pitchFamily="18" charset="0"/>
                <a:cs typeface="Times New Roman" panose="02020603050405020304" pitchFamily="18" charset="0"/>
              </a:rPr>
              <a:t>Example</a:t>
            </a:r>
            <a:endParaRPr lang="en-IN" sz="1900" dirty="0">
              <a:latin typeface="Times New Roman" panose="02020603050405020304" pitchFamily="18" charset="0"/>
              <a:cs typeface="Times New Roman" panose="02020603050405020304" pitchFamily="18" charset="0"/>
            </a:endParaRPr>
          </a:p>
          <a:p>
            <a:pPr marL="0" indent="0">
              <a:buNone/>
            </a:pPr>
            <a:r>
              <a:rPr lang="en-IN" sz="1900" dirty="0">
                <a:latin typeface="Times New Roman" panose="02020603050405020304" pitchFamily="18" charset="0"/>
                <a:cs typeface="Times New Roman" panose="02020603050405020304" pitchFamily="18" charset="0"/>
              </a:rPr>
              <a:t>  5 + 4 , a + b , 3++</a:t>
            </a:r>
          </a:p>
          <a:p>
            <a:r>
              <a:rPr lang="en-IN" sz="1900" dirty="0">
                <a:latin typeface="Times New Roman" panose="02020603050405020304" pitchFamily="18" charset="0"/>
                <a:cs typeface="Times New Roman" panose="02020603050405020304" pitchFamily="18" charset="0"/>
              </a:rPr>
              <a:t>Unary operators operate on only one operands</a:t>
            </a:r>
          </a:p>
          <a:p>
            <a:pPr marL="0" indent="0">
              <a:buNone/>
            </a:pPr>
            <a:r>
              <a:rPr lang="en-IN" sz="1900" dirty="0">
                <a:latin typeface="Times New Roman" panose="02020603050405020304" pitchFamily="18" charset="0"/>
                <a:cs typeface="Times New Roman" panose="02020603050405020304" pitchFamily="18" charset="0"/>
              </a:rPr>
              <a:t>Example</a:t>
            </a:r>
          </a:p>
          <a:p>
            <a:pPr marL="0" indent="0">
              <a:buNone/>
            </a:pPr>
            <a:r>
              <a:rPr lang="en-IN" sz="1900" dirty="0">
                <a:latin typeface="Times New Roman" panose="02020603050405020304" pitchFamily="18" charset="0"/>
                <a:cs typeface="Times New Roman" panose="02020603050405020304" pitchFamily="18" charset="0"/>
              </a:rPr>
              <a:t>	a++, b--, 2++, 5—</a:t>
            </a:r>
          </a:p>
          <a:p>
            <a:r>
              <a:rPr lang="en-IN" sz="1900" dirty="0">
                <a:latin typeface="Times New Roman" panose="02020603050405020304" pitchFamily="18" charset="0"/>
                <a:cs typeface="Times New Roman" panose="02020603050405020304" pitchFamily="18" charset="0"/>
              </a:rPr>
              <a:t>A binary operator operate on two operands</a:t>
            </a:r>
          </a:p>
          <a:p>
            <a:pPr marL="0" indent="0">
              <a:buNone/>
            </a:pPr>
            <a:r>
              <a:rPr lang="en-IN" sz="1900" dirty="0">
                <a:latin typeface="Times New Roman" panose="02020603050405020304" pitchFamily="18" charset="0"/>
                <a:cs typeface="Times New Roman" panose="02020603050405020304" pitchFamily="18" charset="0"/>
              </a:rPr>
              <a:t>Example</a:t>
            </a:r>
          </a:p>
          <a:p>
            <a:pPr marL="0" indent="0">
              <a:buNone/>
            </a:pPr>
            <a:r>
              <a:rPr lang="en-IN" sz="1900" dirty="0">
                <a:latin typeface="Times New Roman" panose="02020603050405020304" pitchFamily="18" charset="0"/>
                <a:cs typeface="Times New Roman" panose="02020603050405020304" pitchFamily="18" charset="0"/>
              </a:rPr>
              <a:t> 	a + b, c – d, A * B</a:t>
            </a:r>
          </a:p>
          <a:p>
            <a:pPr marL="0" indent="0">
              <a:buNone/>
            </a:pPr>
            <a:endParaRPr lang="en-IN" sz="1900" dirty="0">
              <a:latin typeface="Times New Roman" panose="02020603050405020304" pitchFamily="18" charset="0"/>
              <a:cs typeface="Times New Roman" panose="02020603050405020304" pitchFamily="18" charset="0"/>
            </a:endParaRPr>
          </a:p>
          <a:p>
            <a:r>
              <a:rPr lang="en-IN" sz="1900" b="1" dirty="0">
                <a:latin typeface="Times New Roman" panose="02020603050405020304" pitchFamily="18" charset="0"/>
                <a:cs typeface="Times New Roman" panose="02020603050405020304" pitchFamily="18" charset="0"/>
              </a:rPr>
              <a:t>Expression</a:t>
            </a:r>
            <a:r>
              <a:rPr lang="en-IN" sz="1900" dirty="0">
                <a:latin typeface="Times New Roman" panose="02020603050405020304" pitchFamily="18" charset="0"/>
                <a:cs typeface="Times New Roman" panose="02020603050405020304" pitchFamily="18" charset="0"/>
              </a:rPr>
              <a:t> is valid combination of operators and operands.</a:t>
            </a:r>
          </a:p>
          <a:p>
            <a:r>
              <a:rPr lang="en-IN" sz="1900" dirty="0">
                <a:latin typeface="Times New Roman" panose="02020603050405020304" pitchFamily="18" charset="0"/>
                <a:cs typeface="Times New Roman" panose="02020603050405020304" pitchFamily="18" charset="0"/>
              </a:rPr>
              <a:t>Arithmetic expression formed using arithmetic operators and character or numeric operands.</a:t>
            </a:r>
          </a:p>
          <a:p>
            <a:pPr marL="0" indent="0">
              <a:buNone/>
            </a:pPr>
            <a:endParaRPr lang="en-IN" dirty="0"/>
          </a:p>
        </p:txBody>
      </p:sp>
    </p:spTree>
    <p:extLst>
      <p:ext uri="{BB962C8B-B14F-4D97-AF65-F5344CB8AC3E}">
        <p14:creationId xmlns:p14="http://schemas.microsoft.com/office/powerpoint/2010/main" xmlns="" val="4274168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12C45DB-BAF7-4086-A5DC-3642DE23B956}"/>
              </a:ext>
            </a:extLst>
          </p:cNvPr>
          <p:cNvSpPr>
            <a:spLocks noGrp="1"/>
          </p:cNvSpPr>
          <p:nvPr>
            <p:ph idx="1"/>
          </p:nvPr>
        </p:nvSpPr>
        <p:spPr>
          <a:xfrm>
            <a:off x="677334" y="80682"/>
            <a:ext cx="8596668" cy="6544235"/>
          </a:xfrm>
        </p:spPr>
        <p:txBody>
          <a:bodyPr>
            <a:normAutofit fontScale="25000" lnSpcReduction="20000"/>
          </a:bodyPr>
          <a:lstStyle/>
          <a:p>
            <a:pPr algn="l"/>
            <a:r>
              <a:rPr lang="en-US" sz="5600" b="0" i="0" dirty="0">
                <a:solidFill>
                  <a:srgbClr val="000000"/>
                </a:solidFill>
                <a:effectLst/>
                <a:latin typeface="Times New Roman" panose="02020603050405020304" pitchFamily="18" charset="0"/>
                <a:cs typeface="Times New Roman" panose="02020603050405020304" pitchFamily="18" charset="0"/>
              </a:rPr>
              <a:t>Relations and Relational Operators:</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The relational such as &lt; ,&gt; ,&lt;=,&gt;= ,!=. Relation between variables and expressions will</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be considered if the variables have been assigned some value.</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Example : Z&lt;=9/3+2 (If Z=10 then 3+2(RHS) 10&lt;=5)</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A relation evaluates a logical expression , </a:t>
            </a:r>
            <a:r>
              <a:rPr lang="en-US" sz="5600" b="0" i="0" dirty="0" err="1">
                <a:solidFill>
                  <a:srgbClr val="000000"/>
                </a:solidFill>
                <a:effectLst/>
                <a:latin typeface="Times New Roman" panose="02020603050405020304" pitchFamily="18" charset="0"/>
                <a:cs typeface="Times New Roman" panose="02020603050405020304" pitchFamily="18" charset="0"/>
              </a:rPr>
              <a:t>ie</a:t>
            </a:r>
            <a:r>
              <a:rPr lang="en-US" sz="5600" b="0" i="0" dirty="0">
                <a:solidFill>
                  <a:srgbClr val="000000"/>
                </a:solidFill>
                <a:effectLst/>
                <a:latin typeface="Times New Roman" panose="02020603050405020304" pitchFamily="18" charset="0"/>
                <a:cs typeface="Times New Roman" panose="02020603050405020304" pitchFamily="18" charset="0"/>
              </a:rPr>
              <a:t>, it has one of two possible values True or False.</a:t>
            </a:r>
          </a:p>
          <a:p>
            <a:pPr algn="l"/>
            <a:r>
              <a:rPr lang="en-US" sz="5600" b="0" i="0" dirty="0">
                <a:solidFill>
                  <a:srgbClr val="000000"/>
                </a:solidFill>
                <a:effectLst/>
                <a:latin typeface="Times New Roman" panose="02020603050405020304" pitchFamily="18" charset="0"/>
                <a:cs typeface="Times New Roman" panose="02020603050405020304" pitchFamily="18" charset="0"/>
              </a:rPr>
              <a:t>Logical Operations and Expressions: </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The Algorithmic notation also includes the standard Logical operators such as:</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__________________________________________ </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OPERATOR                            NOTATION</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___________________________________________</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Negation 				NOT</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Logical And 			AND</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Logical Or 				OR </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___________________________________________</a:t>
            </a:r>
          </a:p>
          <a:p>
            <a:r>
              <a:rPr lang="en-US" sz="5600" b="0" i="0" dirty="0">
                <a:solidFill>
                  <a:srgbClr val="000000"/>
                </a:solidFill>
                <a:effectLst/>
                <a:latin typeface="Times New Roman" panose="02020603050405020304" pitchFamily="18" charset="0"/>
                <a:cs typeface="Times New Roman" panose="02020603050405020304" pitchFamily="18" charset="0"/>
              </a:rPr>
              <a:t>Operator’s </a:t>
            </a:r>
            <a:r>
              <a:rPr lang="en-US" sz="5600" b="0" i="0" dirty="0" err="1">
                <a:solidFill>
                  <a:srgbClr val="000000"/>
                </a:solidFill>
                <a:effectLst/>
                <a:latin typeface="Times New Roman" panose="02020603050405020304" pitchFamily="18" charset="0"/>
                <a:cs typeface="Times New Roman" panose="02020603050405020304" pitchFamily="18" charset="0"/>
              </a:rPr>
              <a:t>Preccedence</a:t>
            </a:r>
            <a:endParaRPr lang="en-US" sz="5600" b="0" i="0" dirty="0">
              <a:solidFill>
                <a:srgbClr val="000000"/>
              </a:solidFill>
              <a:effectLst/>
              <a:latin typeface="Times New Roman" panose="02020603050405020304" pitchFamily="18" charset="0"/>
              <a:cs typeface="Times New Roman" panose="02020603050405020304" pitchFamily="18" charset="0"/>
            </a:endParaRP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__________________________________</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Precedence 	 Operators</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__________________________________</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1.		 parenthesis</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2.		 arithmetic</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3. 		relational</a:t>
            </a:r>
          </a:p>
          <a:p>
            <a:pPr marL="0" indent="0" algn="l">
              <a:buNone/>
            </a:pPr>
            <a:r>
              <a:rPr lang="en-US" sz="5600" b="0" i="0" dirty="0">
                <a:solidFill>
                  <a:srgbClr val="000000"/>
                </a:solidFill>
                <a:effectLst/>
                <a:latin typeface="Times New Roman" panose="02020603050405020304" pitchFamily="18" charset="0"/>
                <a:cs typeface="Times New Roman" panose="02020603050405020304" pitchFamily="18" charset="0"/>
              </a:rPr>
              <a:t>	4. 		logical</a:t>
            </a:r>
          </a:p>
          <a:p>
            <a:pPr marL="0" indent="0">
              <a:buNone/>
            </a:pPr>
            <a:r>
              <a:rPr lang="en-US" dirty="0"/>
              <a:t/>
            </a:r>
            <a:br>
              <a:rPr lang="en-US" dirty="0"/>
            </a:br>
            <a:endParaRPr lang="en-US" b="0" i="0" dirty="0">
              <a:solidFill>
                <a:srgbClr val="000000"/>
              </a:solidFill>
              <a:effectLst/>
              <a:latin typeface="ff1"/>
            </a:endParaRPr>
          </a:p>
          <a:p>
            <a:pPr marL="0" indent="0">
              <a:buNone/>
            </a:pPr>
            <a:r>
              <a:rPr lang="en-US" dirty="0"/>
              <a:t>	</a:t>
            </a:r>
            <a:br>
              <a:rPr lang="en-US" dirty="0"/>
            </a:br>
            <a:endParaRPr lang="en-IN" dirty="0"/>
          </a:p>
        </p:txBody>
      </p:sp>
    </p:spTree>
    <p:extLst>
      <p:ext uri="{BB962C8B-B14F-4D97-AF65-F5344CB8AC3E}">
        <p14:creationId xmlns:p14="http://schemas.microsoft.com/office/powerpoint/2010/main" xmlns="" val="12282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F86FF-6C0A-439A-892D-1479B2F919DA}"/>
              </a:ext>
            </a:extLst>
          </p:cNvPr>
          <p:cNvSpPr>
            <a:spLocks noGrp="1"/>
          </p:cNvSpPr>
          <p:nvPr>
            <p:ph type="title"/>
          </p:nvPr>
        </p:nvSpPr>
        <p:spPr>
          <a:xfrm>
            <a:off x="677334" y="609600"/>
            <a:ext cx="8596668" cy="923365"/>
          </a:xfrm>
        </p:spPr>
        <p:txBody>
          <a:bodyPr/>
          <a:lstStyle/>
          <a:p>
            <a:r>
              <a:rPr lang="en-IN" dirty="0"/>
              <a:t>Algorithm and it’s characteristics</a:t>
            </a:r>
          </a:p>
        </p:txBody>
      </p:sp>
      <p:sp>
        <p:nvSpPr>
          <p:cNvPr id="3" name="Content Placeholder 2">
            <a:extLst>
              <a:ext uri="{FF2B5EF4-FFF2-40B4-BE49-F238E27FC236}">
                <a16:creationId xmlns:a16="http://schemas.microsoft.com/office/drawing/2014/main" xmlns="" id="{049246F8-291B-4A3B-83CC-5BD101A1C8B7}"/>
              </a:ext>
            </a:extLst>
          </p:cNvPr>
          <p:cNvSpPr>
            <a:spLocks noGrp="1"/>
          </p:cNvSpPr>
          <p:nvPr>
            <p:ph idx="1"/>
          </p:nvPr>
        </p:nvSpPr>
        <p:spPr>
          <a:xfrm>
            <a:off x="677334" y="1281953"/>
            <a:ext cx="8596668" cy="4759409"/>
          </a:xfrm>
        </p:spPr>
        <p:txBody>
          <a:bodyPr/>
          <a:lstStyle/>
          <a:p>
            <a:r>
              <a:rPr lang="en-US" b="0" i="0" dirty="0">
                <a:solidFill>
                  <a:srgbClr val="000000"/>
                </a:solidFill>
                <a:effectLst/>
                <a:latin typeface="Arial" panose="020B0604020202020204" pitchFamily="34" charset="0"/>
              </a:rPr>
              <a:t>Algorithm is a step-by-step procedure, which defines a set of instructions to be executed in a certain order to get the desired output.</a:t>
            </a:r>
            <a:endParaRPr lang="en-IN" b="0" i="0" dirty="0">
              <a:solidFill>
                <a:srgbClr val="000000"/>
              </a:solidFill>
              <a:effectLst/>
              <a:latin typeface="Arial" panose="020B0604020202020204" pitchFamily="34" charset="0"/>
            </a:endParaRPr>
          </a:p>
          <a:p>
            <a:pPr marL="0" indent="0">
              <a:buNone/>
            </a:pPr>
            <a:r>
              <a:rPr lang="en-IN" b="1" dirty="0">
                <a:solidFill>
                  <a:srgbClr val="000000"/>
                </a:solidFill>
                <a:latin typeface="Arial" panose="020B0604020202020204" pitchFamily="34" charset="0"/>
              </a:rPr>
              <a:t>Characteristics</a:t>
            </a:r>
          </a:p>
          <a:p>
            <a:pPr marL="400050" indent="-400050" algn="just">
              <a:buFont typeface="+mj-lt"/>
              <a:buAutoNum type="romanUcPeriod"/>
            </a:pPr>
            <a:r>
              <a:rPr lang="en-US" b="1" i="0" dirty="0">
                <a:solidFill>
                  <a:srgbClr val="000000"/>
                </a:solidFill>
                <a:effectLst/>
                <a:latin typeface="Arial" panose="020B0604020202020204" pitchFamily="34" charset="0"/>
              </a:rPr>
              <a:t>Unambiguous</a:t>
            </a:r>
            <a:r>
              <a:rPr lang="en-US" b="0" i="0" dirty="0">
                <a:solidFill>
                  <a:srgbClr val="000000"/>
                </a:solidFill>
                <a:effectLst/>
                <a:latin typeface="Arial" panose="020B0604020202020204" pitchFamily="34" charset="0"/>
              </a:rPr>
              <a:t> − Algorithm should be clear and unambiguous. Each of its steps (or phases), and their inputs/outputs should be clear and must lead to only one meaning.</a:t>
            </a:r>
          </a:p>
          <a:p>
            <a:pPr marL="400050" indent="-400050" algn="just">
              <a:buFont typeface="+mj-lt"/>
              <a:buAutoNum type="romanUcPeriod"/>
            </a:pPr>
            <a:r>
              <a:rPr lang="en-US" b="1" i="0" dirty="0">
                <a:solidFill>
                  <a:srgbClr val="000000"/>
                </a:solidFill>
                <a:effectLst/>
                <a:latin typeface="Arial" panose="020B0604020202020204" pitchFamily="34" charset="0"/>
              </a:rPr>
              <a:t>Input</a:t>
            </a:r>
            <a:r>
              <a:rPr lang="en-US" b="0" i="0" dirty="0">
                <a:solidFill>
                  <a:srgbClr val="000000"/>
                </a:solidFill>
                <a:effectLst/>
                <a:latin typeface="Arial" panose="020B0604020202020204" pitchFamily="34" charset="0"/>
              </a:rPr>
              <a:t> − An algorithm should have 0 or more well-defined inputs.</a:t>
            </a:r>
          </a:p>
          <a:p>
            <a:pPr marL="400050" indent="-400050" algn="just">
              <a:buFont typeface="+mj-lt"/>
              <a:buAutoNum type="romanUcPeriod"/>
            </a:pPr>
            <a:r>
              <a:rPr lang="en-US" b="1" i="0" dirty="0">
                <a:solidFill>
                  <a:srgbClr val="000000"/>
                </a:solidFill>
                <a:effectLst/>
                <a:latin typeface="Arial" panose="020B0604020202020204" pitchFamily="34" charset="0"/>
              </a:rPr>
              <a:t>Output</a:t>
            </a:r>
            <a:r>
              <a:rPr lang="en-US" b="0" i="0" dirty="0">
                <a:solidFill>
                  <a:srgbClr val="000000"/>
                </a:solidFill>
                <a:effectLst/>
                <a:latin typeface="Arial" panose="020B0604020202020204" pitchFamily="34" charset="0"/>
              </a:rPr>
              <a:t> − An algorithm should have 1 or more well-defined outputs, and should match the desired output.</a:t>
            </a:r>
          </a:p>
          <a:p>
            <a:pPr marL="400050" indent="-400050" algn="just">
              <a:buFont typeface="+mj-lt"/>
              <a:buAutoNum type="romanUcPeriod"/>
            </a:pPr>
            <a:r>
              <a:rPr lang="en-US" b="1" i="0" dirty="0">
                <a:solidFill>
                  <a:srgbClr val="000000"/>
                </a:solidFill>
                <a:effectLst/>
                <a:latin typeface="Arial" panose="020B0604020202020204" pitchFamily="34" charset="0"/>
              </a:rPr>
              <a:t>Finiteness</a:t>
            </a:r>
            <a:r>
              <a:rPr lang="en-US" b="0" i="0" dirty="0">
                <a:solidFill>
                  <a:srgbClr val="000000"/>
                </a:solidFill>
                <a:effectLst/>
                <a:latin typeface="Arial" panose="020B0604020202020204" pitchFamily="34" charset="0"/>
              </a:rPr>
              <a:t> − Algorithms must terminate after a finite number of steps.</a:t>
            </a:r>
          </a:p>
          <a:p>
            <a:pPr marL="400050" indent="-400050" algn="just">
              <a:buFont typeface="+mj-lt"/>
              <a:buAutoNum type="romanUcPeriod"/>
            </a:pPr>
            <a:r>
              <a:rPr lang="en-US" b="1" i="0" dirty="0">
                <a:solidFill>
                  <a:srgbClr val="000000"/>
                </a:solidFill>
                <a:effectLst/>
                <a:latin typeface="Arial" panose="020B0604020202020204" pitchFamily="34" charset="0"/>
              </a:rPr>
              <a:t>Feasibility</a:t>
            </a:r>
            <a:r>
              <a:rPr lang="en-US" b="0" i="0" dirty="0">
                <a:solidFill>
                  <a:srgbClr val="000000"/>
                </a:solidFill>
                <a:effectLst/>
                <a:latin typeface="Arial" panose="020B0604020202020204" pitchFamily="34" charset="0"/>
              </a:rPr>
              <a:t> − Should be feasible with the available resources.</a:t>
            </a:r>
          </a:p>
          <a:p>
            <a:pPr marL="400050" indent="-400050" algn="just">
              <a:buFont typeface="+mj-lt"/>
              <a:buAutoNum type="romanUcPeriod"/>
            </a:pPr>
            <a:r>
              <a:rPr lang="en-US" b="1" i="0" dirty="0">
                <a:solidFill>
                  <a:srgbClr val="000000"/>
                </a:solidFill>
                <a:effectLst/>
                <a:latin typeface="Arial" panose="020B0604020202020204" pitchFamily="34" charset="0"/>
              </a:rPr>
              <a:t>Independent</a:t>
            </a:r>
            <a:r>
              <a:rPr lang="en-US" b="0" i="0" dirty="0">
                <a:solidFill>
                  <a:srgbClr val="000000"/>
                </a:solidFill>
                <a:effectLst/>
                <a:latin typeface="Arial" panose="020B0604020202020204" pitchFamily="34" charset="0"/>
              </a:rPr>
              <a:t> − An algorithm should have step-by-step directions, which should be independent of any programming code.</a:t>
            </a:r>
          </a:p>
          <a:p>
            <a:pPr marL="0" indent="0">
              <a:buNone/>
            </a:pPr>
            <a:endParaRPr lang="en-IN" b="1" dirty="0"/>
          </a:p>
        </p:txBody>
      </p:sp>
    </p:spTree>
    <p:extLst>
      <p:ext uri="{BB962C8B-B14F-4D97-AF65-F5344CB8AC3E}">
        <p14:creationId xmlns:p14="http://schemas.microsoft.com/office/powerpoint/2010/main" xmlns="" val="70523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39D32-C3AC-46A9-BE3C-C1D9E55CCA31}"/>
              </a:ext>
            </a:extLst>
          </p:cNvPr>
          <p:cNvSpPr>
            <a:spLocks noGrp="1"/>
          </p:cNvSpPr>
          <p:nvPr>
            <p:ph type="title"/>
          </p:nvPr>
        </p:nvSpPr>
        <p:spPr>
          <a:xfrm>
            <a:off x="677334" y="609600"/>
            <a:ext cx="8596668" cy="797859"/>
          </a:xfrm>
        </p:spPr>
        <p:txBody>
          <a:bodyPr/>
          <a:lstStyle/>
          <a:p>
            <a:r>
              <a:rPr lang="en-IN" dirty="0"/>
              <a:t>Classification of Data Structure</a:t>
            </a:r>
          </a:p>
        </p:txBody>
      </p:sp>
      <p:sp>
        <p:nvSpPr>
          <p:cNvPr id="3" name="Content Placeholder 2">
            <a:extLst>
              <a:ext uri="{FF2B5EF4-FFF2-40B4-BE49-F238E27FC236}">
                <a16:creationId xmlns:a16="http://schemas.microsoft.com/office/drawing/2014/main" xmlns="" id="{45209442-41D9-4A61-9289-D9B30B03B0A5}"/>
              </a:ext>
            </a:extLst>
          </p:cNvPr>
          <p:cNvSpPr>
            <a:spLocks noGrp="1"/>
          </p:cNvSpPr>
          <p:nvPr>
            <p:ph idx="1"/>
          </p:nvPr>
        </p:nvSpPr>
        <p:spPr>
          <a:xfrm>
            <a:off x="677334" y="1667435"/>
            <a:ext cx="8596668" cy="4373927"/>
          </a:xfrm>
        </p:spPr>
        <p:txBody>
          <a:bodyPr/>
          <a:lstStyle/>
          <a:p>
            <a:pPr marL="0" indent="0" algn="l">
              <a:buNone/>
            </a:pPr>
            <a:endParaRPr lang="en-IN" dirty="0">
              <a:solidFill>
                <a:srgbClr val="000000"/>
              </a:solidFill>
              <a:latin typeface="Inter"/>
            </a:endParaRPr>
          </a:p>
          <a:p>
            <a:pPr marL="0" indent="0" algn="l">
              <a:buNone/>
            </a:pPr>
            <a:endParaRPr lang="en-IN" b="0" i="0" dirty="0">
              <a:solidFill>
                <a:srgbClr val="000000"/>
              </a:solidFill>
              <a:effectLst/>
              <a:latin typeface="Inter"/>
            </a:endParaRPr>
          </a:p>
          <a:p>
            <a:pPr marL="0" indent="0">
              <a:buNone/>
            </a:pPr>
            <a:endParaRPr lang="en-IN" dirty="0"/>
          </a:p>
        </p:txBody>
      </p:sp>
      <p:pic>
        <p:nvPicPr>
          <p:cNvPr id="5" name="Picture 4">
            <a:extLst>
              <a:ext uri="{FF2B5EF4-FFF2-40B4-BE49-F238E27FC236}">
                <a16:creationId xmlns:a16="http://schemas.microsoft.com/office/drawing/2014/main" xmlns="" id="{FB8A7AA1-4E83-4410-886D-11FD3B74855A}"/>
              </a:ext>
            </a:extLst>
          </p:cNvPr>
          <p:cNvPicPr>
            <a:picLocks noChangeAspect="1"/>
          </p:cNvPicPr>
          <p:nvPr/>
        </p:nvPicPr>
        <p:blipFill>
          <a:blip r:embed="rId2"/>
          <a:stretch>
            <a:fillRect/>
          </a:stretch>
        </p:blipFill>
        <p:spPr>
          <a:xfrm>
            <a:off x="448235" y="1308847"/>
            <a:ext cx="9233647" cy="5307106"/>
          </a:xfrm>
          <a:prstGeom prst="rect">
            <a:avLst/>
          </a:prstGeom>
        </p:spPr>
      </p:pic>
    </p:spTree>
    <p:extLst>
      <p:ext uri="{BB962C8B-B14F-4D97-AF65-F5344CB8AC3E}">
        <p14:creationId xmlns:p14="http://schemas.microsoft.com/office/powerpoint/2010/main" xmlns="" val="3891402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B262F7-9715-4DB0-9D4A-3AEA19E00F64}"/>
              </a:ext>
            </a:extLst>
          </p:cNvPr>
          <p:cNvSpPr>
            <a:spLocks noGrp="1"/>
          </p:cNvSpPr>
          <p:nvPr>
            <p:ph idx="1"/>
          </p:nvPr>
        </p:nvSpPr>
        <p:spPr>
          <a:xfrm>
            <a:off x="686299" y="2949484"/>
            <a:ext cx="8596668" cy="2420376"/>
          </a:xfrm>
        </p:spPr>
        <p:txBody>
          <a:bodyPr>
            <a:normAutofit/>
          </a:bodyPr>
          <a:lstStyle/>
          <a:p>
            <a:pPr marL="0" indent="0" algn="ctr">
              <a:buNone/>
            </a:pPr>
            <a:r>
              <a:rPr lang="en-IN" sz="7200" dirty="0">
                <a:solidFill>
                  <a:schemeClr val="accent2">
                    <a:lumMod val="75000"/>
                  </a:schemeClr>
                </a:solidFill>
                <a:latin typeface="Algerian" panose="04020705040A02060702" pitchFamily="82" charset="0"/>
                <a:cs typeface="Times New Roman" panose="02020603050405020304" pitchFamily="18" charset="0"/>
              </a:rPr>
              <a:t>THANK YOU</a:t>
            </a:r>
          </a:p>
        </p:txBody>
      </p:sp>
    </p:spTree>
    <p:extLst>
      <p:ext uri="{BB962C8B-B14F-4D97-AF65-F5344CB8AC3E}">
        <p14:creationId xmlns:p14="http://schemas.microsoft.com/office/powerpoint/2010/main" xmlns="" val="326540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0F90A9-B7EA-46A6-BE84-E89EA2E5E4F9}"/>
              </a:ext>
            </a:extLst>
          </p:cNvPr>
          <p:cNvSpPr>
            <a:spLocks noGrp="1"/>
          </p:cNvSpPr>
          <p:nvPr>
            <p:ph type="title"/>
          </p:nvPr>
        </p:nvSpPr>
        <p:spPr>
          <a:xfrm>
            <a:off x="677334" y="609600"/>
            <a:ext cx="8596668" cy="1320800"/>
          </a:xfrm>
        </p:spPr>
        <p:txBody>
          <a:bodyPr/>
          <a:lstStyle/>
          <a:p>
            <a:r>
              <a:rPr lang="en-IN" dirty="0"/>
              <a:t>Introduction:</a:t>
            </a:r>
          </a:p>
        </p:txBody>
      </p:sp>
      <p:sp>
        <p:nvSpPr>
          <p:cNvPr id="3" name="Content Placeholder 2">
            <a:extLst>
              <a:ext uri="{FF2B5EF4-FFF2-40B4-BE49-F238E27FC236}">
                <a16:creationId xmlns:a16="http://schemas.microsoft.com/office/drawing/2014/main" xmlns="" id="{04B6B598-2D89-4CF8-B746-6F90E0B79451}"/>
              </a:ext>
            </a:extLst>
          </p:cNvPr>
          <p:cNvSpPr>
            <a:spLocks noGrp="1"/>
          </p:cNvSpPr>
          <p:nvPr>
            <p:ph idx="1"/>
          </p:nvPr>
        </p:nvSpPr>
        <p:spPr>
          <a:xfrm>
            <a:off x="677334" y="1622613"/>
            <a:ext cx="8596668" cy="4418750"/>
          </a:xfrm>
        </p:spPr>
        <p:txBody>
          <a:bodyPr>
            <a:normAutofit/>
          </a:bodyPr>
          <a:lstStyle/>
          <a:p>
            <a:pPr algn="just"/>
            <a:r>
              <a:rPr lang="en-US" b="0" i="0" dirty="0">
                <a:solidFill>
                  <a:srgbClr val="000000"/>
                </a:solidFill>
                <a:effectLst/>
                <a:latin typeface="Arial" panose="020B0604020202020204" pitchFamily="34" charset="0"/>
              </a:rPr>
              <a:t>Data Structures are the programmatic way of storing data so that data can be used efficiently. Almost every enterprise application uses various types of data structures in one or the other way.</a:t>
            </a:r>
          </a:p>
          <a:p>
            <a:pPr algn="just"/>
            <a:r>
              <a:rPr lang="en-US" b="0" i="0" dirty="0">
                <a:solidFill>
                  <a:schemeClr val="tx1"/>
                </a:solidFill>
                <a:effectLst/>
                <a:latin typeface="Arial" panose="020B0604020202020204" pitchFamily="34" charset="0"/>
              </a:rPr>
              <a:t>Why to Learn Data Structure and Algorithms?</a:t>
            </a:r>
          </a:p>
          <a:p>
            <a:pPr marL="0" indent="0" algn="just">
              <a:buNone/>
            </a:pPr>
            <a:r>
              <a:rPr lang="en-US" dirty="0">
                <a:solidFill>
                  <a:srgbClr val="000000"/>
                </a:solidFill>
                <a:latin typeface="Arial" panose="020B0604020202020204" pitchFamily="34" charset="0"/>
              </a:rPr>
              <a:t>	</a:t>
            </a:r>
            <a:r>
              <a:rPr lang="en-US" b="0" i="0" dirty="0">
                <a:solidFill>
                  <a:srgbClr val="000000"/>
                </a:solidFill>
                <a:effectLst/>
                <a:latin typeface="Arial" panose="020B0604020202020204" pitchFamily="34" charset="0"/>
              </a:rPr>
              <a:t>As applications are getting complex and data rich, there are three common 	problems that applications face now-a-days.</a:t>
            </a:r>
            <a:endParaRPr lang="en-US" dirty="0">
              <a:solidFill>
                <a:srgbClr val="000000"/>
              </a:solidFill>
              <a:latin typeface="Arial" panose="020B0604020202020204" pitchFamily="34" charset="0"/>
            </a:endParaRPr>
          </a:p>
          <a:p>
            <a:pPr algn="just">
              <a:buFont typeface="Arial" panose="020B0604020202020204" pitchFamily="34" charset="0"/>
              <a:buChar char="•"/>
            </a:pPr>
            <a:r>
              <a:rPr lang="en-US" b="1" i="0" dirty="0">
                <a:solidFill>
                  <a:srgbClr val="000000"/>
                </a:solidFill>
                <a:effectLst/>
                <a:latin typeface="Arial" panose="020B0604020202020204" pitchFamily="34" charset="0"/>
              </a:rPr>
              <a:t>Data Search</a:t>
            </a:r>
            <a:r>
              <a:rPr lang="en-US" b="0" i="0" dirty="0">
                <a:solidFill>
                  <a:srgbClr val="000000"/>
                </a:solidFill>
                <a:effectLst/>
                <a:latin typeface="Arial" panose="020B0604020202020204" pitchFamily="34" charset="0"/>
              </a:rPr>
              <a:t> − Consider an inventory of 1 million(10</a:t>
            </a:r>
            <a:r>
              <a:rPr lang="en-US" b="0" i="0" baseline="30000" dirty="0">
                <a:solidFill>
                  <a:srgbClr val="000000"/>
                </a:solidFill>
                <a:effectLst/>
                <a:latin typeface="Arial" panose="020B0604020202020204" pitchFamily="34" charset="0"/>
              </a:rPr>
              <a:t>6</a:t>
            </a:r>
            <a:r>
              <a:rPr lang="en-US" b="0" i="0" dirty="0">
                <a:solidFill>
                  <a:srgbClr val="000000"/>
                </a:solidFill>
                <a:effectLst/>
                <a:latin typeface="Arial" panose="020B0604020202020204" pitchFamily="34" charset="0"/>
              </a:rPr>
              <a:t>) items of a store. If the application is to search an item, it has to search an item in 1 million(10</a:t>
            </a:r>
            <a:r>
              <a:rPr lang="en-US" b="0" i="0" baseline="30000" dirty="0">
                <a:solidFill>
                  <a:srgbClr val="000000"/>
                </a:solidFill>
                <a:effectLst/>
                <a:latin typeface="Arial" panose="020B0604020202020204" pitchFamily="34" charset="0"/>
              </a:rPr>
              <a:t>6</a:t>
            </a:r>
            <a:r>
              <a:rPr lang="en-US" b="0" i="0" dirty="0">
                <a:solidFill>
                  <a:srgbClr val="000000"/>
                </a:solidFill>
                <a:effectLst/>
                <a:latin typeface="Arial" panose="020B0604020202020204" pitchFamily="34" charset="0"/>
              </a:rPr>
              <a:t>) items every time slowing down the search. As data grows, search will become slower.</a:t>
            </a:r>
          </a:p>
          <a:p>
            <a:pPr algn="just">
              <a:buFont typeface="Arial" panose="020B0604020202020204" pitchFamily="34" charset="0"/>
              <a:buChar char="•"/>
            </a:pPr>
            <a:r>
              <a:rPr lang="en-US" b="1" i="0" dirty="0">
                <a:solidFill>
                  <a:srgbClr val="000000"/>
                </a:solidFill>
                <a:effectLst/>
                <a:latin typeface="Arial" panose="020B0604020202020204" pitchFamily="34" charset="0"/>
              </a:rPr>
              <a:t>Processor speed</a:t>
            </a:r>
            <a:r>
              <a:rPr lang="en-US" b="0" i="0" dirty="0">
                <a:solidFill>
                  <a:srgbClr val="000000"/>
                </a:solidFill>
                <a:effectLst/>
                <a:latin typeface="Arial" panose="020B0604020202020204" pitchFamily="34" charset="0"/>
              </a:rPr>
              <a:t> − Processor speed although being very high, falls limited if the data grows to billion records.</a:t>
            </a:r>
          </a:p>
          <a:p>
            <a:pPr algn="just">
              <a:buFont typeface="Arial" panose="020B0604020202020204" pitchFamily="34" charset="0"/>
              <a:buChar char="•"/>
            </a:pPr>
            <a:r>
              <a:rPr lang="en-US" b="1" i="0" dirty="0">
                <a:solidFill>
                  <a:srgbClr val="000000"/>
                </a:solidFill>
                <a:effectLst/>
                <a:latin typeface="Arial" panose="020B0604020202020204" pitchFamily="34" charset="0"/>
              </a:rPr>
              <a:t>Multiple requests</a:t>
            </a:r>
            <a:r>
              <a:rPr lang="en-US" b="0" i="0" dirty="0">
                <a:solidFill>
                  <a:srgbClr val="000000"/>
                </a:solidFill>
                <a:effectLst/>
                <a:latin typeface="Arial" panose="020B0604020202020204" pitchFamily="34" charset="0"/>
              </a:rPr>
              <a:t> − As thousands of users can search data simultaneously on a web server, even the fast server fails while searching the data.</a:t>
            </a:r>
          </a:p>
          <a:p>
            <a:pPr marL="0" indent="0" algn="just">
              <a:buNone/>
            </a:pPr>
            <a:endParaRPr lang="en-IN" dirty="0"/>
          </a:p>
        </p:txBody>
      </p:sp>
    </p:spTree>
    <p:extLst>
      <p:ext uri="{BB962C8B-B14F-4D97-AF65-F5344CB8AC3E}">
        <p14:creationId xmlns:p14="http://schemas.microsoft.com/office/powerpoint/2010/main" xmlns="" val="3741775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EC0BE5-ECA8-41AD-B639-FAAE2F12DDBB}"/>
              </a:ext>
            </a:extLst>
          </p:cNvPr>
          <p:cNvSpPr>
            <a:spLocks noGrp="1"/>
          </p:cNvSpPr>
          <p:nvPr>
            <p:ph type="title"/>
          </p:nvPr>
        </p:nvSpPr>
        <p:spPr>
          <a:xfrm>
            <a:off x="677334" y="609600"/>
            <a:ext cx="8596668" cy="1075765"/>
          </a:xfrm>
        </p:spPr>
        <p:txBody>
          <a:bodyPr/>
          <a:lstStyle/>
          <a:p>
            <a:r>
              <a:rPr lang="en-IN" dirty="0"/>
              <a:t>Algorithmic notations:</a:t>
            </a:r>
          </a:p>
        </p:txBody>
      </p:sp>
      <p:sp>
        <p:nvSpPr>
          <p:cNvPr id="3" name="Content Placeholder 2">
            <a:extLst>
              <a:ext uri="{FF2B5EF4-FFF2-40B4-BE49-F238E27FC236}">
                <a16:creationId xmlns:a16="http://schemas.microsoft.com/office/drawing/2014/main" xmlns="" id="{DE05FD80-73C1-4CAA-9BAD-E3A067C11BB1}"/>
              </a:ext>
            </a:extLst>
          </p:cNvPr>
          <p:cNvSpPr>
            <a:spLocks noGrp="1"/>
          </p:cNvSpPr>
          <p:nvPr>
            <p:ph idx="1"/>
          </p:nvPr>
        </p:nvSpPr>
        <p:spPr>
          <a:xfrm>
            <a:off x="677334" y="1792941"/>
            <a:ext cx="8596668" cy="4580965"/>
          </a:xfrm>
        </p:spPr>
        <p:txBody>
          <a:bodyPr>
            <a:normAutofit fontScale="92500" lnSpcReduction="20000"/>
          </a:bodyPr>
          <a:lstStyle/>
          <a:p>
            <a:r>
              <a:rPr lang="en-IN" sz="2600" b="1" dirty="0">
                <a:latin typeface="Times New Roman" panose="02020603050405020304" pitchFamily="18" charset="0"/>
                <a:cs typeface="Times New Roman" panose="02020603050405020304" pitchFamily="18" charset="0"/>
              </a:rPr>
              <a:t>1. </a:t>
            </a:r>
            <a:r>
              <a:rPr lang="en-IN" sz="2600" b="1" i="0" dirty="0">
                <a:solidFill>
                  <a:srgbClr val="000000"/>
                </a:solidFill>
                <a:effectLst/>
                <a:latin typeface="Times New Roman" panose="02020603050405020304" pitchFamily="18" charset="0"/>
                <a:cs typeface="Times New Roman" panose="02020603050405020304" pitchFamily="18" charset="0"/>
              </a:rPr>
              <a:t>Format Conventions</a:t>
            </a:r>
          </a:p>
          <a:p>
            <a:pPr marL="0" indent="0" algn="l">
              <a:buNone/>
            </a:pPr>
            <a:r>
              <a:rPr lang="en-IN" sz="2000" dirty="0">
                <a:solidFill>
                  <a:srgbClr val="000000"/>
                </a:solidFill>
                <a:latin typeface="Times New Roman" panose="02020603050405020304" pitchFamily="18" charset="0"/>
                <a:cs typeface="Times New Roman" panose="02020603050405020304" pitchFamily="18" charset="0"/>
              </a:rPr>
              <a:t>	</a:t>
            </a:r>
            <a:r>
              <a:rPr lang="en-US" sz="2200" b="0" i="0" dirty="0">
                <a:solidFill>
                  <a:srgbClr val="000000"/>
                </a:solidFill>
                <a:effectLst/>
                <a:latin typeface="Times New Roman" panose="02020603050405020304" pitchFamily="18" charset="0"/>
                <a:cs typeface="Times New Roman" panose="02020603050405020304" pitchFamily="18" charset="0"/>
              </a:rPr>
              <a:t>The following subsections summarize the basic format conventions used in</a:t>
            </a:r>
          </a:p>
          <a:p>
            <a:pPr marL="0" indent="0" algn="l">
              <a:buNone/>
            </a:pPr>
            <a:r>
              <a:rPr lang="en-US" sz="2200" b="0" i="0" dirty="0">
                <a:solidFill>
                  <a:srgbClr val="000000"/>
                </a:solidFill>
                <a:effectLst/>
                <a:latin typeface="Times New Roman" panose="02020603050405020304" pitchFamily="18" charset="0"/>
                <a:cs typeface="Times New Roman" panose="02020603050405020304" pitchFamily="18" charset="0"/>
              </a:rPr>
              <a:t>	formulation of algorithms.</a:t>
            </a:r>
          </a:p>
          <a:p>
            <a:pPr marL="0" indent="0" algn="l">
              <a:buNone/>
            </a:pPr>
            <a:r>
              <a:rPr lang="en-US" sz="2200" dirty="0">
                <a:solidFill>
                  <a:srgbClr val="000000"/>
                </a:solidFill>
                <a:latin typeface="Times New Roman" panose="02020603050405020304" pitchFamily="18" charset="0"/>
                <a:cs typeface="Times New Roman" panose="02020603050405020304" pitchFamily="18" charset="0"/>
              </a:rPr>
              <a:t>	</a:t>
            </a:r>
            <a:r>
              <a:rPr lang="en-US" sz="2200" b="1" dirty="0">
                <a:solidFill>
                  <a:srgbClr val="000000"/>
                </a:solidFill>
                <a:latin typeface="Times New Roman" panose="02020603050405020304" pitchFamily="18" charset="0"/>
                <a:cs typeface="Times New Roman" panose="02020603050405020304" pitchFamily="18" charset="0"/>
              </a:rPr>
              <a:t>a.</a:t>
            </a:r>
            <a:r>
              <a:rPr lang="en-IN" sz="2200" b="1" i="0" dirty="0">
                <a:solidFill>
                  <a:srgbClr val="000000"/>
                </a:solidFill>
                <a:effectLst/>
                <a:latin typeface="Times New Roman" panose="02020603050405020304" pitchFamily="18" charset="0"/>
                <a:cs typeface="Times New Roman" panose="02020603050405020304" pitchFamily="18" charset="0"/>
              </a:rPr>
              <a:t> Name of the algorithm:</a:t>
            </a:r>
            <a:r>
              <a:rPr lang="en-US" sz="2200" b="0" i="0" dirty="0">
                <a:solidFill>
                  <a:srgbClr val="000000"/>
                </a:solidFill>
                <a:effectLst/>
                <a:latin typeface="Times New Roman" panose="02020603050405020304" pitchFamily="18" charset="0"/>
                <a:cs typeface="Times New Roman" panose="02020603050405020304" pitchFamily="18" charset="0"/>
              </a:rPr>
              <a:t>Every algorithm is given an identifying name. The 	algorithm name should be in capital letters.</a:t>
            </a:r>
          </a:p>
          <a:p>
            <a:pPr marL="0" indent="0" algn="l">
              <a:buNone/>
            </a:pPr>
            <a:r>
              <a:rPr lang="en-US" sz="2200" b="1" dirty="0">
                <a:solidFill>
                  <a:srgbClr val="000000"/>
                </a:solidFill>
                <a:latin typeface="Times New Roman" panose="02020603050405020304" pitchFamily="18" charset="0"/>
                <a:cs typeface="Times New Roman" panose="02020603050405020304" pitchFamily="18" charset="0"/>
              </a:rPr>
              <a:t>	b. Introductory Comment: </a:t>
            </a:r>
            <a:r>
              <a:rPr lang="en-US" sz="2200" b="0" i="0" dirty="0">
                <a:solidFill>
                  <a:srgbClr val="000000"/>
                </a:solidFill>
                <a:effectLst/>
                <a:latin typeface="Times New Roman" panose="02020603050405020304" pitchFamily="18" charset="0"/>
                <a:cs typeface="Times New Roman" panose="02020603050405020304" pitchFamily="18" charset="0"/>
              </a:rPr>
              <a:t>The algorithm name is followed by the brief     	description of task the algorithm performs. The description gives names and 	types of the variable used in the algorithm.</a:t>
            </a:r>
          </a:p>
          <a:p>
            <a:pPr marL="0" indent="0" algn="just">
              <a:buNone/>
            </a:pPr>
            <a:r>
              <a:rPr lang="en-US" sz="2200" dirty="0">
                <a:solidFill>
                  <a:srgbClr val="000000"/>
                </a:solidFill>
                <a:latin typeface="Times New Roman" panose="02020603050405020304" pitchFamily="18" charset="0"/>
                <a:cs typeface="Times New Roman" panose="02020603050405020304" pitchFamily="18" charset="0"/>
              </a:rPr>
              <a:t>	</a:t>
            </a:r>
            <a:r>
              <a:rPr lang="en-US" sz="2200" b="1" dirty="0">
                <a:solidFill>
                  <a:srgbClr val="000000"/>
                </a:solidFill>
                <a:latin typeface="Times New Roman" panose="02020603050405020304" pitchFamily="18" charset="0"/>
                <a:cs typeface="Times New Roman" panose="02020603050405020304" pitchFamily="18" charset="0"/>
              </a:rPr>
              <a:t>c. Steps: </a:t>
            </a:r>
            <a:r>
              <a:rPr lang="en-US" sz="2200" b="0" i="0" dirty="0">
                <a:solidFill>
                  <a:srgbClr val="000000"/>
                </a:solidFill>
                <a:effectLst/>
                <a:latin typeface="Times New Roman" panose="02020603050405020304" pitchFamily="18" charset="0"/>
                <a:cs typeface="Times New Roman" panose="02020603050405020304" pitchFamily="18" charset="0"/>
              </a:rPr>
              <a:t>Actual algorithm is made up of sequence of numbered steps  	beginning with the phrase enclosed in the square brackets that describes that 	steps. Following this is an ordered sequence of statements which describe 	action to be executed or tasks to be performed</a:t>
            </a:r>
          </a:p>
          <a:p>
            <a:pPr marL="0" indent="0">
              <a:buNone/>
            </a:pPr>
            <a:r>
              <a:rPr lang="en-US" sz="2200" dirty="0">
                <a:solidFill>
                  <a:srgbClr val="000000"/>
                </a:solidFill>
                <a:latin typeface="Times New Roman" panose="02020603050405020304" pitchFamily="18" charset="0"/>
                <a:cs typeface="Times New Roman" panose="02020603050405020304" pitchFamily="18" charset="0"/>
              </a:rPr>
              <a:t>	</a:t>
            </a:r>
            <a:r>
              <a:rPr lang="en-IN" sz="2200" b="1" dirty="0">
                <a:solidFill>
                  <a:schemeClr val="tx1"/>
                </a:solidFill>
                <a:latin typeface="Times New Roman" panose="02020603050405020304" pitchFamily="18" charset="0"/>
                <a:cs typeface="Times New Roman" panose="02020603050405020304" pitchFamily="18" charset="0"/>
              </a:rPr>
              <a:t>d. Comments: </a:t>
            </a:r>
            <a:r>
              <a:rPr lang="en-US" sz="2200" b="0" i="0" dirty="0">
                <a:solidFill>
                  <a:srgbClr val="000000"/>
                </a:solidFill>
                <a:effectLst/>
                <a:latin typeface="Times New Roman" panose="02020603050405020304" pitchFamily="18" charset="0"/>
                <a:cs typeface="Times New Roman" panose="02020603050405020304" pitchFamily="18" charset="0"/>
              </a:rPr>
              <a:t>Algorithm steps terminates with a comment enclosed in 	parenthesis which helps better understanding of the step</a:t>
            </a:r>
            <a:r>
              <a:rPr lang="en-US" sz="2000" b="0" i="0" dirty="0">
                <a:solidFill>
                  <a:srgbClr val="000000"/>
                </a:solidFill>
                <a:effectLst/>
                <a:latin typeface="ff1"/>
              </a:rPr>
              <a:t>.</a:t>
            </a:r>
          </a:p>
          <a:p>
            <a:pPr marL="0" indent="0" algn="l">
              <a:buNone/>
            </a:pPr>
            <a:endParaRPr lang="en-US" sz="2000" b="1" i="0" dirty="0">
              <a:solidFill>
                <a:srgbClr val="000000"/>
              </a:solidFill>
              <a:effectLst/>
              <a:latin typeface="ff1"/>
            </a:endParaRPr>
          </a:p>
          <a:p>
            <a:pPr marL="0" indent="0" algn="l">
              <a:buNone/>
            </a:pPr>
            <a:endParaRPr lang="en-US" sz="2000" b="0" i="0" dirty="0">
              <a:solidFill>
                <a:srgbClr val="000000"/>
              </a:solidFill>
              <a:effectLst/>
              <a:latin typeface="ff1"/>
            </a:endParaRPr>
          </a:p>
          <a:p>
            <a:pPr marL="0" indent="0">
              <a:buNone/>
            </a:pPr>
            <a:endParaRPr lang="en-IN" sz="20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6063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28150-559B-457B-BE6A-2FACF70F82CD}"/>
              </a:ext>
            </a:extLst>
          </p:cNvPr>
          <p:cNvSpPr>
            <a:spLocks noGrp="1"/>
          </p:cNvSpPr>
          <p:nvPr>
            <p:ph type="title"/>
          </p:nvPr>
        </p:nvSpPr>
        <p:spPr>
          <a:xfrm>
            <a:off x="677334" y="609600"/>
            <a:ext cx="8596668" cy="976009"/>
          </a:xfrm>
        </p:spPr>
        <p:txBody>
          <a:bodyPr>
            <a:normAutofit/>
          </a:bodyPr>
          <a:lstStyle/>
          <a:p>
            <a:r>
              <a:rPr lang="en-IN" dirty="0">
                <a:latin typeface="Times New Roman" panose="02020603050405020304" pitchFamily="18" charset="0"/>
                <a:cs typeface="Times New Roman" panose="02020603050405020304" pitchFamily="18" charset="0"/>
              </a:rPr>
              <a:t>Statements and Control Structures:</a:t>
            </a:r>
          </a:p>
        </p:txBody>
      </p:sp>
      <p:sp>
        <p:nvSpPr>
          <p:cNvPr id="3" name="Content Placeholder 2">
            <a:extLst>
              <a:ext uri="{FF2B5EF4-FFF2-40B4-BE49-F238E27FC236}">
                <a16:creationId xmlns:a16="http://schemas.microsoft.com/office/drawing/2014/main" xmlns="" id="{013B5639-0BCC-448E-8FD1-7DEE0B65A094}"/>
              </a:ext>
            </a:extLst>
          </p:cNvPr>
          <p:cNvSpPr>
            <a:spLocks noGrp="1"/>
          </p:cNvSpPr>
          <p:nvPr>
            <p:ph idx="1"/>
          </p:nvPr>
        </p:nvSpPr>
        <p:spPr>
          <a:xfrm>
            <a:off x="677334" y="1439694"/>
            <a:ext cx="8596668" cy="5058383"/>
          </a:xfrm>
        </p:spPr>
        <p:txBody>
          <a:bodyPr>
            <a:normAutofit fontScale="25000" lnSpcReduction="20000"/>
          </a:bodyPr>
          <a:lstStyle/>
          <a:p>
            <a:pPr marL="0" indent="0" algn="l">
              <a:buNone/>
            </a:pPr>
            <a:r>
              <a:rPr lang="en-US" sz="7200" b="0" i="0" dirty="0">
                <a:solidFill>
                  <a:srgbClr val="000000"/>
                </a:solidFill>
                <a:effectLst/>
                <a:latin typeface="Times New Roman" panose="02020603050405020304" pitchFamily="18" charset="0"/>
                <a:cs typeface="Times New Roman" panose="02020603050405020304" pitchFamily="18" charset="0"/>
              </a:rPr>
              <a:t>The following sub sections summarize the type of statement and control structures available in algorithmic notation</a:t>
            </a:r>
          </a:p>
          <a:p>
            <a:pPr marL="0" indent="0" algn="l">
              <a:buNone/>
            </a:pPr>
            <a:r>
              <a:rPr lang="en-US" sz="7200" b="1" dirty="0">
                <a:solidFill>
                  <a:srgbClr val="000000"/>
                </a:solidFill>
                <a:latin typeface="Times New Roman" panose="02020603050405020304" pitchFamily="18" charset="0"/>
                <a:cs typeface="Times New Roman" panose="02020603050405020304" pitchFamily="18" charset="0"/>
              </a:rPr>
              <a:t>a. Assignment Statement: </a:t>
            </a:r>
          </a:p>
          <a:p>
            <a:pPr marL="0" indent="0" algn="l">
              <a:buNone/>
            </a:pPr>
            <a:r>
              <a:rPr lang="en-US" sz="7200" b="0" i="0" dirty="0">
                <a:solidFill>
                  <a:srgbClr val="000000"/>
                </a:solidFill>
                <a:effectLst/>
                <a:latin typeface="Times New Roman" panose="02020603050405020304" pitchFamily="18" charset="0"/>
                <a:cs typeface="Times New Roman" panose="02020603050405020304" pitchFamily="18" charset="0"/>
              </a:rPr>
              <a:t>	The assignment statement is indicated by placing the arrow (</a:t>
            </a:r>
            <a:r>
              <a:rPr lang="en-US" sz="7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7200" b="0" i="0" dirty="0">
                <a:solidFill>
                  <a:srgbClr val="000000"/>
                </a:solidFill>
                <a:effectLst/>
                <a:latin typeface="Times New Roman" panose="02020603050405020304" pitchFamily="18" charset="0"/>
                <a:cs typeface="Times New Roman" panose="02020603050405020304" pitchFamily="18" charset="0"/>
              </a:rPr>
              <a:t>) between the RHS of 	the statement and the variable receiving the value. </a:t>
            </a:r>
          </a:p>
          <a:p>
            <a:pPr marL="0" indent="0" algn="l">
              <a:buNone/>
            </a:pPr>
            <a:r>
              <a:rPr lang="en-US" sz="7200" dirty="0">
                <a:solidFill>
                  <a:srgbClr val="000000"/>
                </a:solidFill>
                <a:latin typeface="Times New Roman" panose="02020603050405020304" pitchFamily="18" charset="0"/>
                <a:cs typeface="Times New Roman" panose="02020603050405020304" pitchFamily="18" charset="0"/>
              </a:rPr>
              <a:t>	LHS </a:t>
            </a:r>
            <a:r>
              <a:rPr lang="en-US" sz="7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RHS</a:t>
            </a:r>
          </a:p>
          <a:p>
            <a:pPr marL="0" indent="0" algn="l">
              <a:buNone/>
            </a:pPr>
            <a:r>
              <a:rPr lang="en-US" sz="7200" b="0" i="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	Temp  A   // assigning A to Temp </a:t>
            </a:r>
          </a:p>
          <a:p>
            <a:pPr marL="0" indent="0" algn="l">
              <a:buNone/>
            </a:pPr>
            <a:r>
              <a:rPr lang="en-US" sz="7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  B		// assigning B to A</a:t>
            </a:r>
          </a:p>
          <a:p>
            <a:pPr marL="0" indent="0" algn="l">
              <a:buNone/>
            </a:pPr>
            <a:r>
              <a:rPr lang="en-US" sz="7200" b="0" i="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	B  Temp	// assigning Temp to B</a:t>
            </a:r>
          </a:p>
          <a:p>
            <a:pPr marL="0" indent="0" algn="l">
              <a:buNone/>
            </a:pPr>
            <a:r>
              <a:rPr lang="en-US" sz="7200" b="0" i="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7200" b="0" i="0" dirty="0" err="1">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i</a:t>
            </a:r>
            <a:r>
              <a:rPr lang="en-US" sz="7200" b="0" i="0" dirty="0">
                <a:solidFill>
                  <a:srgbClr val="000000"/>
                </a:solidFill>
                <a:effectLst/>
                <a:latin typeface="Times New Roman" panose="02020603050405020304" pitchFamily="18" charset="0"/>
                <a:cs typeface="Times New Roman" panose="02020603050405020304" pitchFamily="18" charset="0"/>
                <a:sym typeface="Wingdings" panose="05000000000000000000" pitchFamily="2" charset="2"/>
              </a:rPr>
              <a:t>  0 , j  0 and k  0</a:t>
            </a:r>
            <a:endParaRPr lang="en-US" sz="7200" b="0" i="0" dirty="0">
              <a:solidFill>
                <a:srgbClr val="000000"/>
              </a:solidFill>
              <a:effectLst/>
              <a:latin typeface="Times New Roman" panose="02020603050405020304" pitchFamily="18" charset="0"/>
              <a:cs typeface="Times New Roman" panose="02020603050405020304" pitchFamily="18" charset="0"/>
            </a:endParaRPr>
          </a:p>
          <a:p>
            <a:pPr marL="0" indent="0" algn="l">
              <a:buNone/>
            </a:pPr>
            <a:r>
              <a:rPr lang="en-US" sz="7200" b="1" i="0" dirty="0">
                <a:solidFill>
                  <a:srgbClr val="000000"/>
                </a:solidFill>
                <a:effectLst/>
                <a:latin typeface="Times New Roman" panose="02020603050405020304" pitchFamily="18" charset="0"/>
                <a:cs typeface="Times New Roman" panose="02020603050405020304" pitchFamily="18" charset="0"/>
              </a:rPr>
              <a:t>b. </a:t>
            </a:r>
            <a:r>
              <a:rPr lang="en-IN" sz="7200" b="1" i="0" dirty="0">
                <a:solidFill>
                  <a:srgbClr val="000000"/>
                </a:solidFill>
                <a:effectLst/>
                <a:latin typeface="Times New Roman" panose="02020603050405020304" pitchFamily="18" charset="0"/>
                <a:cs typeface="Times New Roman" panose="02020603050405020304" pitchFamily="18" charset="0"/>
              </a:rPr>
              <a:t>If statement:</a:t>
            </a:r>
          </a:p>
          <a:p>
            <a:pPr marL="0" indent="0" algn="l">
              <a:buNone/>
            </a:pPr>
            <a:r>
              <a:rPr lang="en-US" sz="7200" b="1" i="0" dirty="0">
                <a:solidFill>
                  <a:srgbClr val="000000"/>
                </a:solidFill>
                <a:effectLst/>
                <a:latin typeface="Times New Roman" panose="02020603050405020304" pitchFamily="18" charset="0"/>
                <a:cs typeface="Times New Roman" panose="02020603050405020304" pitchFamily="18" charset="0"/>
              </a:rPr>
              <a:t>	The if statement has one of the following two forms:</a:t>
            </a:r>
          </a:p>
          <a:p>
            <a:pPr marL="0" indent="0" algn="l">
              <a:buNone/>
            </a:pPr>
            <a:r>
              <a:rPr lang="en-US" sz="7200" b="1" dirty="0">
                <a:solidFill>
                  <a:srgbClr val="000000"/>
                </a:solidFill>
                <a:latin typeface="Times New Roman" panose="02020603050405020304" pitchFamily="18" charset="0"/>
                <a:cs typeface="Times New Roman" panose="02020603050405020304" pitchFamily="18" charset="0"/>
              </a:rPr>
              <a:t>	General forms:								</a:t>
            </a:r>
          </a:p>
          <a:p>
            <a:pPr marL="0" indent="0" algn="l">
              <a:buNone/>
            </a:pPr>
            <a:r>
              <a:rPr lang="en-US" sz="7200" b="1" i="0" dirty="0">
                <a:solidFill>
                  <a:srgbClr val="000000"/>
                </a:solidFill>
                <a:effectLst/>
                <a:latin typeface="Times New Roman" panose="02020603050405020304" pitchFamily="18" charset="0"/>
                <a:cs typeface="Times New Roman" panose="02020603050405020304" pitchFamily="18" charset="0"/>
              </a:rPr>
              <a:t>	1. if condition								if(condition){</a:t>
            </a:r>
          </a:p>
          <a:p>
            <a:pPr marL="0" indent="0" algn="l">
              <a:buNone/>
            </a:pPr>
            <a:r>
              <a:rPr lang="en-US" sz="7200" b="1" i="0" dirty="0">
                <a:solidFill>
                  <a:srgbClr val="000000"/>
                </a:solidFill>
                <a:effectLst/>
                <a:latin typeface="Times New Roman" panose="02020603050405020304" pitchFamily="18" charset="0"/>
                <a:cs typeface="Times New Roman" panose="02020603050405020304" pitchFamily="18" charset="0"/>
              </a:rPr>
              <a:t>	     then									    //true</a:t>
            </a:r>
          </a:p>
          <a:p>
            <a:pPr marL="0" indent="0" algn="l">
              <a:buNone/>
            </a:pPr>
            <a:r>
              <a:rPr lang="en-US" sz="7200" b="1" dirty="0">
                <a:solidFill>
                  <a:srgbClr val="000000"/>
                </a:solidFill>
                <a:latin typeface="Times New Roman" panose="02020603050405020304" pitchFamily="18" charset="0"/>
                <a:cs typeface="Times New Roman" panose="02020603050405020304" pitchFamily="18" charset="0"/>
              </a:rPr>
              <a:t>											}</a:t>
            </a:r>
            <a:endParaRPr lang="en-US" sz="7200" b="1" i="0" dirty="0">
              <a:solidFill>
                <a:srgbClr val="000000"/>
              </a:solidFill>
              <a:effectLst/>
              <a:latin typeface="Times New Roman" panose="02020603050405020304" pitchFamily="18" charset="0"/>
              <a:cs typeface="Times New Roman" panose="02020603050405020304" pitchFamily="18" charset="0"/>
            </a:endParaRPr>
          </a:p>
          <a:p>
            <a:pPr marL="0" indent="0" algn="l">
              <a:buNone/>
            </a:pPr>
            <a:r>
              <a:rPr lang="en-US" sz="5600" b="1" dirty="0">
                <a:solidFill>
                  <a:srgbClr val="000000"/>
                </a:solidFill>
                <a:latin typeface="Times New Roman" panose="02020603050405020304" pitchFamily="18" charset="0"/>
                <a:cs typeface="Times New Roman" panose="02020603050405020304" pitchFamily="18" charset="0"/>
              </a:rPr>
              <a:t>											</a:t>
            </a:r>
            <a:endParaRPr lang="en-US" sz="5600" b="1" i="0" dirty="0">
              <a:solidFill>
                <a:srgbClr val="000000"/>
              </a:solidFill>
              <a:effectLst/>
              <a:latin typeface="Times New Roman" panose="02020603050405020304" pitchFamily="18" charset="0"/>
              <a:cs typeface="Times New Roman" panose="02020603050405020304" pitchFamily="18" charset="0"/>
            </a:endParaRPr>
          </a:p>
          <a:p>
            <a:pPr marL="0" indent="0" algn="l">
              <a:buNone/>
            </a:pPr>
            <a:endParaRPr lang="en-US" b="1" i="0" dirty="0">
              <a:solidFill>
                <a:srgbClr val="000000"/>
              </a:solidFill>
              <a:effectLst/>
              <a:latin typeface="ff1"/>
            </a:endParaRPr>
          </a:p>
          <a:p>
            <a:pPr marL="0" indent="0" algn="l">
              <a:buNone/>
            </a:pPr>
            <a:endParaRPr lang="en-US" dirty="0">
              <a:solidFill>
                <a:srgbClr val="000000"/>
              </a:solidFill>
              <a:latin typeface="ff1"/>
            </a:endParaRPr>
          </a:p>
          <a:p>
            <a:pPr marL="0" indent="0" algn="l">
              <a:buNone/>
            </a:pPr>
            <a:r>
              <a:rPr lang="en-US" b="0" i="0" dirty="0">
                <a:solidFill>
                  <a:srgbClr val="000000"/>
                </a:solidFill>
                <a:effectLst/>
                <a:latin typeface="ff1"/>
              </a:rPr>
              <a:t>	</a:t>
            </a:r>
          </a:p>
          <a:p>
            <a:endParaRPr lang="en-IN" dirty="0"/>
          </a:p>
        </p:txBody>
      </p:sp>
    </p:spTree>
    <p:extLst>
      <p:ext uri="{BB962C8B-B14F-4D97-AF65-F5344CB8AC3E}">
        <p14:creationId xmlns:p14="http://schemas.microsoft.com/office/powerpoint/2010/main" xmlns="" val="311595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430B3128-E1B7-4F53-9898-EF0237228EE4}"/>
              </a:ext>
            </a:extLst>
          </p:cNvPr>
          <p:cNvSpPr>
            <a:spLocks noGrp="1"/>
          </p:cNvSpPr>
          <p:nvPr>
            <p:ph idx="1"/>
          </p:nvPr>
        </p:nvSpPr>
        <p:spPr>
          <a:xfrm>
            <a:off x="677334" y="233465"/>
            <a:ext cx="8596668" cy="5807898"/>
          </a:xfrm>
        </p:spPr>
        <p:txBody>
          <a:bodyPr>
            <a:normAutofit lnSpcReduction="10000"/>
          </a:bodyPr>
          <a:lstStyle/>
          <a:p>
            <a:r>
              <a:rPr lang="en-IN" dirty="0"/>
              <a:t>Example</a:t>
            </a:r>
          </a:p>
          <a:p>
            <a:pPr marL="0" indent="0">
              <a:buNone/>
            </a:pPr>
            <a:r>
              <a:rPr lang="en-IN" dirty="0"/>
              <a:t>	int main(){</a:t>
            </a:r>
          </a:p>
          <a:p>
            <a:pPr marL="0" indent="0">
              <a:buNone/>
            </a:pPr>
            <a:r>
              <a:rPr lang="en-IN" dirty="0"/>
              <a:t>		int </a:t>
            </a:r>
            <a:r>
              <a:rPr lang="en-IN" dirty="0" err="1"/>
              <a:t>i</a:t>
            </a:r>
            <a:r>
              <a:rPr lang="en-IN" dirty="0"/>
              <a:t> = 10;</a:t>
            </a:r>
          </a:p>
          <a:p>
            <a:pPr marL="0" indent="0">
              <a:buNone/>
            </a:pPr>
            <a:r>
              <a:rPr lang="en-IN" dirty="0"/>
              <a:t>		if(</a:t>
            </a:r>
            <a:r>
              <a:rPr lang="en-IN" dirty="0" err="1"/>
              <a:t>i</a:t>
            </a:r>
            <a:r>
              <a:rPr lang="en-IN" dirty="0"/>
              <a:t> &gt; 15){</a:t>
            </a:r>
          </a:p>
          <a:p>
            <a:pPr marL="0" indent="0">
              <a:buNone/>
            </a:pPr>
            <a:r>
              <a:rPr lang="en-IN" dirty="0"/>
              <a:t>			</a:t>
            </a:r>
            <a:r>
              <a:rPr lang="en-IN" dirty="0" err="1"/>
              <a:t>cout</a:t>
            </a:r>
            <a:r>
              <a:rPr lang="en-IN" dirty="0"/>
              <a:t>&lt;&lt;“10 is less than 15”;</a:t>
            </a:r>
          </a:p>
          <a:p>
            <a:pPr marL="0" indent="0">
              <a:buNone/>
            </a:pPr>
            <a:r>
              <a:rPr lang="en-IN" dirty="0"/>
              <a:t>		}</a:t>
            </a:r>
          </a:p>
          <a:p>
            <a:pPr marL="0" indent="0">
              <a:buNone/>
            </a:pPr>
            <a:r>
              <a:rPr lang="en-IN" dirty="0"/>
              <a:t>		</a:t>
            </a:r>
            <a:r>
              <a:rPr lang="en-IN" dirty="0" err="1"/>
              <a:t>cout</a:t>
            </a:r>
            <a:r>
              <a:rPr lang="en-IN" dirty="0"/>
              <a:t>&lt;&lt;“I am Not in if”;</a:t>
            </a:r>
          </a:p>
          <a:p>
            <a:pPr marL="0" indent="0">
              <a:buNone/>
            </a:pPr>
            <a:r>
              <a:rPr lang="en-IN" dirty="0"/>
              <a:t>	}</a:t>
            </a:r>
          </a:p>
          <a:p>
            <a:pPr marL="0" indent="0">
              <a:buNone/>
            </a:pPr>
            <a:r>
              <a:rPr lang="en-IN" dirty="0"/>
              <a:t>2. If condition					     if(condition){</a:t>
            </a:r>
          </a:p>
          <a:p>
            <a:pPr marL="0" indent="0">
              <a:buNone/>
            </a:pPr>
            <a:r>
              <a:rPr lang="en-IN" dirty="0"/>
              <a:t>    then								//true</a:t>
            </a:r>
          </a:p>
          <a:p>
            <a:pPr marL="0" indent="0">
              <a:buNone/>
            </a:pPr>
            <a:r>
              <a:rPr lang="en-IN" dirty="0"/>
              <a:t>     ---------------					     }else{</a:t>
            </a:r>
          </a:p>
          <a:p>
            <a:pPr marL="0" indent="0">
              <a:buNone/>
            </a:pPr>
            <a:r>
              <a:rPr lang="en-IN" dirty="0"/>
              <a:t>     ---------------						//false</a:t>
            </a:r>
          </a:p>
          <a:p>
            <a:pPr marL="0" indent="0">
              <a:buNone/>
            </a:pPr>
            <a:r>
              <a:rPr lang="en-IN" dirty="0"/>
              <a:t>   else							     }</a:t>
            </a:r>
          </a:p>
          <a:p>
            <a:pPr marL="0" indent="0">
              <a:buNone/>
            </a:pPr>
            <a:r>
              <a:rPr lang="en-IN" dirty="0"/>
              <a:t>     --------------</a:t>
            </a:r>
          </a:p>
          <a:p>
            <a:pPr marL="0" indent="0">
              <a:buNone/>
            </a:pPr>
            <a:r>
              <a:rPr lang="en-IN" dirty="0"/>
              <a:t>     --------------</a:t>
            </a:r>
          </a:p>
        </p:txBody>
      </p:sp>
    </p:spTree>
    <p:extLst>
      <p:ext uri="{BB962C8B-B14F-4D97-AF65-F5344CB8AC3E}">
        <p14:creationId xmlns:p14="http://schemas.microsoft.com/office/powerpoint/2010/main" xmlns="" val="1546648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6D1096F-E7B5-4D04-BD9D-6D9D1DC75A4F}"/>
              </a:ext>
            </a:extLst>
          </p:cNvPr>
          <p:cNvSpPr>
            <a:spLocks noGrp="1"/>
          </p:cNvSpPr>
          <p:nvPr>
            <p:ph idx="1"/>
          </p:nvPr>
        </p:nvSpPr>
        <p:spPr>
          <a:xfrm>
            <a:off x="677333" y="183490"/>
            <a:ext cx="8661219" cy="6522109"/>
          </a:xfrm>
        </p:spPr>
        <p:txBody>
          <a:bodyPr>
            <a:normAutofit fontScale="25000" lnSpcReduction="20000"/>
          </a:bodyPr>
          <a:lstStyle/>
          <a:p>
            <a:r>
              <a:rPr lang="en-IN" sz="6400" dirty="0">
                <a:latin typeface="Times New Roman" panose="02020603050405020304" pitchFamily="18" charset="0"/>
                <a:cs typeface="Times New Roman" panose="02020603050405020304" pitchFamily="18" charset="0"/>
              </a:rPr>
              <a:t>Example</a:t>
            </a:r>
          </a:p>
          <a:p>
            <a:pPr marL="0" indent="0">
              <a:buNone/>
            </a:pPr>
            <a:r>
              <a:rPr lang="en-IN" sz="6400" dirty="0">
                <a:latin typeface="Times New Roman" panose="02020603050405020304" pitchFamily="18" charset="0"/>
                <a:cs typeface="Times New Roman" panose="02020603050405020304" pitchFamily="18" charset="0"/>
              </a:rPr>
              <a:t>     main(){</a:t>
            </a:r>
          </a:p>
          <a:p>
            <a:pPr marL="0" indent="0">
              <a:buNone/>
            </a:pPr>
            <a:r>
              <a:rPr lang="en-IN" sz="6400" dirty="0">
                <a:latin typeface="Times New Roman" panose="02020603050405020304" pitchFamily="18" charset="0"/>
                <a:cs typeface="Times New Roman" panose="02020603050405020304" pitchFamily="18" charset="0"/>
              </a:rPr>
              <a:t>		int </a:t>
            </a:r>
            <a:r>
              <a:rPr lang="en-IN" sz="6400" dirty="0" err="1">
                <a:latin typeface="Times New Roman" panose="02020603050405020304" pitchFamily="18" charset="0"/>
                <a:cs typeface="Times New Roman" panose="02020603050405020304" pitchFamily="18" charset="0"/>
              </a:rPr>
              <a:t>i</a:t>
            </a:r>
            <a:r>
              <a:rPr lang="en-IN" sz="6400" dirty="0">
                <a:latin typeface="Times New Roman" panose="02020603050405020304" pitchFamily="18" charset="0"/>
                <a:cs typeface="Times New Roman" panose="02020603050405020304" pitchFamily="18" charset="0"/>
              </a:rPr>
              <a:t> = 20;</a:t>
            </a:r>
          </a:p>
          <a:p>
            <a:pPr marL="0" indent="0">
              <a:buNone/>
            </a:pPr>
            <a:r>
              <a:rPr lang="en-IN" sz="6400" dirty="0">
                <a:latin typeface="Times New Roman" panose="02020603050405020304" pitchFamily="18" charset="0"/>
                <a:cs typeface="Times New Roman" panose="02020603050405020304" pitchFamily="18" charset="0"/>
              </a:rPr>
              <a:t>		if(</a:t>
            </a:r>
            <a:r>
              <a:rPr lang="en-IN" sz="6400" dirty="0" err="1">
                <a:latin typeface="Times New Roman" panose="02020603050405020304" pitchFamily="18" charset="0"/>
                <a:cs typeface="Times New Roman" panose="02020603050405020304" pitchFamily="18" charset="0"/>
              </a:rPr>
              <a:t>i</a:t>
            </a:r>
            <a:r>
              <a:rPr lang="en-IN" sz="6400" dirty="0">
                <a:latin typeface="Times New Roman" panose="02020603050405020304" pitchFamily="18" charset="0"/>
                <a:cs typeface="Times New Roman" panose="02020603050405020304" pitchFamily="18" charset="0"/>
              </a:rPr>
              <a:t> &lt; 15 ){</a:t>
            </a:r>
          </a:p>
          <a:p>
            <a:pPr marL="0" indent="0">
              <a:buNone/>
            </a:pPr>
            <a:r>
              <a:rPr lang="en-IN" sz="6400" dirty="0">
                <a:latin typeface="Times New Roman" panose="02020603050405020304" pitchFamily="18" charset="0"/>
                <a:cs typeface="Times New Roman" panose="02020603050405020304" pitchFamily="18" charset="0"/>
              </a:rPr>
              <a:t>			</a:t>
            </a:r>
            <a:r>
              <a:rPr lang="en-IN" sz="6400" dirty="0" err="1">
                <a:latin typeface="Times New Roman" panose="02020603050405020304" pitchFamily="18" charset="0"/>
                <a:cs typeface="Times New Roman" panose="02020603050405020304" pitchFamily="18" charset="0"/>
              </a:rPr>
              <a:t>cout</a:t>
            </a:r>
            <a:r>
              <a:rPr lang="en-IN" sz="6400" dirty="0">
                <a:latin typeface="Times New Roman" panose="02020603050405020304" pitchFamily="18" charset="0"/>
                <a:cs typeface="Times New Roman" panose="02020603050405020304" pitchFamily="18" charset="0"/>
              </a:rPr>
              <a:t>&lt;&lt;“</a:t>
            </a:r>
            <a:r>
              <a:rPr lang="en-IN" sz="6400" dirty="0" err="1">
                <a:latin typeface="Times New Roman" panose="02020603050405020304" pitchFamily="18" charset="0"/>
                <a:cs typeface="Times New Roman" panose="02020603050405020304" pitchFamily="18" charset="0"/>
              </a:rPr>
              <a:t>i</a:t>
            </a:r>
            <a:r>
              <a:rPr lang="en-IN" sz="6400" dirty="0">
                <a:latin typeface="Times New Roman" panose="02020603050405020304" pitchFamily="18" charset="0"/>
                <a:cs typeface="Times New Roman" panose="02020603050405020304" pitchFamily="18" charset="0"/>
              </a:rPr>
              <a:t> is smaller than 15”;</a:t>
            </a:r>
          </a:p>
          <a:p>
            <a:pPr marL="0" indent="0">
              <a:buNone/>
            </a:pPr>
            <a:r>
              <a:rPr lang="en-IN" sz="6400" dirty="0">
                <a:latin typeface="Times New Roman" panose="02020603050405020304" pitchFamily="18" charset="0"/>
                <a:cs typeface="Times New Roman" panose="02020603050405020304" pitchFamily="18" charset="0"/>
              </a:rPr>
              <a:t>		}else{</a:t>
            </a:r>
          </a:p>
          <a:p>
            <a:pPr marL="0" indent="0">
              <a:buNone/>
            </a:pPr>
            <a:r>
              <a:rPr lang="en-IN" sz="6400" dirty="0">
                <a:latin typeface="Times New Roman" panose="02020603050405020304" pitchFamily="18" charset="0"/>
                <a:cs typeface="Times New Roman" panose="02020603050405020304" pitchFamily="18" charset="0"/>
              </a:rPr>
              <a:t>			</a:t>
            </a:r>
            <a:r>
              <a:rPr lang="en-IN" sz="6400" dirty="0" err="1">
                <a:latin typeface="Times New Roman" panose="02020603050405020304" pitchFamily="18" charset="0"/>
                <a:cs typeface="Times New Roman" panose="02020603050405020304" pitchFamily="18" charset="0"/>
              </a:rPr>
              <a:t>cout</a:t>
            </a:r>
            <a:r>
              <a:rPr lang="en-IN" sz="6400" dirty="0">
                <a:latin typeface="Times New Roman" panose="02020603050405020304" pitchFamily="18" charset="0"/>
                <a:cs typeface="Times New Roman" panose="02020603050405020304" pitchFamily="18" charset="0"/>
              </a:rPr>
              <a:t>&lt;&lt;“</a:t>
            </a:r>
            <a:r>
              <a:rPr lang="en-IN" sz="6400" dirty="0" err="1">
                <a:latin typeface="Times New Roman" panose="02020603050405020304" pitchFamily="18" charset="0"/>
                <a:cs typeface="Times New Roman" panose="02020603050405020304" pitchFamily="18" charset="0"/>
              </a:rPr>
              <a:t>i</a:t>
            </a:r>
            <a:r>
              <a:rPr lang="en-IN" sz="6400" dirty="0">
                <a:latin typeface="Times New Roman" panose="02020603050405020304" pitchFamily="18" charset="0"/>
                <a:cs typeface="Times New Roman" panose="02020603050405020304" pitchFamily="18" charset="0"/>
              </a:rPr>
              <a:t> is greater than 15”;</a:t>
            </a:r>
          </a:p>
          <a:p>
            <a:pPr marL="0" indent="0">
              <a:buNone/>
            </a:pPr>
            <a:r>
              <a:rPr lang="en-IN" sz="6400" dirty="0">
                <a:latin typeface="Times New Roman" panose="02020603050405020304" pitchFamily="18" charset="0"/>
                <a:cs typeface="Times New Roman" panose="02020603050405020304" pitchFamily="18" charset="0"/>
              </a:rPr>
              <a:t>		}</a:t>
            </a:r>
          </a:p>
          <a:p>
            <a:pPr marL="0" indent="0">
              <a:buNone/>
            </a:pPr>
            <a:r>
              <a:rPr lang="en-IN" sz="6400" dirty="0">
                <a:latin typeface="Times New Roman" panose="02020603050405020304" pitchFamily="18" charset="0"/>
                <a:cs typeface="Times New Roman" panose="02020603050405020304" pitchFamily="18" charset="0"/>
              </a:rPr>
              <a:t>	}	</a:t>
            </a:r>
          </a:p>
          <a:p>
            <a:pPr marL="0" indent="0">
              <a:buNone/>
            </a:pPr>
            <a:r>
              <a:rPr lang="en-IN" sz="6400" b="1" dirty="0">
                <a:latin typeface="Times New Roman" panose="02020603050405020304" pitchFamily="18" charset="0"/>
                <a:cs typeface="Times New Roman" panose="02020603050405020304" pitchFamily="18" charset="0"/>
              </a:rPr>
              <a:t>c. Case Statement: </a:t>
            </a:r>
            <a:r>
              <a:rPr lang="en-IN" sz="6400" dirty="0">
                <a:latin typeface="Times New Roman" panose="02020603050405020304" pitchFamily="18" charset="0"/>
                <a:cs typeface="Times New Roman" panose="02020603050405020304" pitchFamily="18" charset="0"/>
              </a:rPr>
              <a:t>the case statement is used to select one expression from several alternatives.</a:t>
            </a:r>
          </a:p>
          <a:p>
            <a:pPr marL="0" indent="0">
              <a:buNone/>
            </a:pPr>
            <a:r>
              <a:rPr lang="en-IN" sz="6400" dirty="0">
                <a:latin typeface="Times New Roman" panose="02020603050405020304" pitchFamily="18" charset="0"/>
                <a:cs typeface="Times New Roman" panose="02020603050405020304" pitchFamily="18" charset="0"/>
              </a:rPr>
              <a:t>General form of case statement</a:t>
            </a:r>
          </a:p>
          <a:p>
            <a:pPr marL="0" indent="0">
              <a:buNone/>
            </a:pPr>
            <a:r>
              <a:rPr lang="en-IN" sz="6400" dirty="0">
                <a:latin typeface="Times New Roman" panose="02020603050405020304" pitchFamily="18" charset="0"/>
                <a:cs typeface="Times New Roman" panose="02020603050405020304" pitchFamily="18" charset="0"/>
              </a:rPr>
              <a:t>Select case(expression)</a:t>
            </a:r>
          </a:p>
          <a:p>
            <a:pPr marL="0" indent="0">
              <a:buNone/>
            </a:pPr>
            <a:r>
              <a:rPr lang="en-IN" sz="6400" dirty="0">
                <a:latin typeface="Times New Roman" panose="02020603050405020304" pitchFamily="18" charset="0"/>
                <a:cs typeface="Times New Roman" panose="02020603050405020304" pitchFamily="18" charset="0"/>
              </a:rPr>
              <a:t>	Case value 1:</a:t>
            </a:r>
          </a:p>
          <a:p>
            <a:pPr marL="0" indent="0">
              <a:buNone/>
            </a:pPr>
            <a:r>
              <a:rPr lang="en-IN" sz="6400" dirty="0">
                <a:latin typeface="Times New Roman" panose="02020603050405020304" pitchFamily="18" charset="0"/>
                <a:cs typeface="Times New Roman" panose="02020603050405020304" pitchFamily="18" charset="0"/>
              </a:rPr>
              <a:t>	Case value 2:</a:t>
            </a:r>
          </a:p>
          <a:p>
            <a:pPr marL="0" indent="0">
              <a:buNone/>
            </a:pPr>
            <a:r>
              <a:rPr lang="en-IN" sz="6400" dirty="0">
                <a:latin typeface="Times New Roman" panose="02020603050405020304" pitchFamily="18" charset="0"/>
                <a:cs typeface="Times New Roman" panose="02020603050405020304" pitchFamily="18" charset="0"/>
              </a:rPr>
              <a:t>		.</a:t>
            </a:r>
          </a:p>
          <a:p>
            <a:pPr marL="0" indent="0">
              <a:buNone/>
            </a:pPr>
            <a:r>
              <a:rPr lang="en-IN" sz="6400" dirty="0">
                <a:latin typeface="Times New Roman" panose="02020603050405020304" pitchFamily="18" charset="0"/>
                <a:cs typeface="Times New Roman" panose="02020603050405020304" pitchFamily="18" charset="0"/>
              </a:rPr>
              <a:t>		.</a:t>
            </a:r>
          </a:p>
          <a:p>
            <a:pPr marL="0" indent="0">
              <a:buNone/>
            </a:pPr>
            <a:r>
              <a:rPr lang="en-IN" sz="6400" dirty="0">
                <a:latin typeface="Times New Roman" panose="02020603050405020304" pitchFamily="18" charset="0"/>
                <a:cs typeface="Times New Roman" panose="02020603050405020304" pitchFamily="18" charset="0"/>
              </a:rPr>
              <a:t>	Case value N:</a:t>
            </a:r>
          </a:p>
          <a:p>
            <a:pPr marL="0" indent="0">
              <a:buNone/>
            </a:pPr>
            <a:r>
              <a:rPr lang="en-IN" sz="6400" dirty="0">
                <a:latin typeface="Times New Roman" panose="02020603050405020304" pitchFamily="18" charset="0"/>
                <a:cs typeface="Times New Roman" panose="02020603050405020304" pitchFamily="18" charset="0"/>
              </a:rPr>
              <a:t>	Default:</a:t>
            </a:r>
          </a:p>
          <a:p>
            <a:pPr marL="0" indent="0">
              <a:buNone/>
            </a:pPr>
            <a:r>
              <a:rPr lang="en-US" sz="6400" b="0" i="0" dirty="0">
                <a:solidFill>
                  <a:srgbClr val="000000"/>
                </a:solidFill>
                <a:effectLst/>
                <a:latin typeface="Times New Roman" panose="02020603050405020304" pitchFamily="18" charset="0"/>
                <a:cs typeface="Times New Roman" panose="02020603050405020304" pitchFamily="18" charset="0"/>
              </a:rPr>
              <a:t>The expression is evaluated and its value is compared, to that of all of the cases. The case that matches is branched to if the expression value does not match that of any case then a branch is made to default case if there is one or to the next step if there is not.</a:t>
            </a:r>
          </a:p>
          <a:p>
            <a:pPr marL="0" indent="0">
              <a:buNone/>
            </a:pPr>
            <a:endParaRPr lang="en-IN" dirty="0"/>
          </a:p>
        </p:txBody>
      </p:sp>
    </p:spTree>
    <p:extLst>
      <p:ext uri="{BB962C8B-B14F-4D97-AF65-F5344CB8AC3E}">
        <p14:creationId xmlns:p14="http://schemas.microsoft.com/office/powerpoint/2010/main" xmlns="" val="76899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5EFCC36-F682-462E-A6B1-3CF62D3CBB58}"/>
              </a:ext>
            </a:extLst>
          </p:cNvPr>
          <p:cNvSpPr>
            <a:spLocks noGrp="1"/>
          </p:cNvSpPr>
          <p:nvPr>
            <p:ph idx="1"/>
          </p:nvPr>
        </p:nvSpPr>
        <p:spPr>
          <a:xfrm>
            <a:off x="677334" y="322729"/>
            <a:ext cx="8663890" cy="6266330"/>
          </a:xfrm>
        </p:spPr>
        <p:txBody>
          <a:bodyPr>
            <a:normAutofit fontScale="85000" lnSpcReduction="20000"/>
          </a:bodyPr>
          <a:lstStyle/>
          <a:p>
            <a:r>
              <a:rPr lang="en-IN" dirty="0"/>
              <a:t>Example</a:t>
            </a:r>
          </a:p>
          <a:p>
            <a:pPr marL="0" indent="0">
              <a:buNone/>
            </a:pPr>
            <a:r>
              <a:rPr lang="en-IN" sz="1900" dirty="0">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int</a:t>
            </a:r>
            <a:r>
              <a:rPr lang="en-US" sz="1900" b="0" i="0" dirty="0">
                <a:solidFill>
                  <a:srgbClr val="000000"/>
                </a:solidFill>
                <a:effectLst/>
                <a:latin typeface="Times New Roman" panose="02020603050405020304" pitchFamily="18" charset="0"/>
                <a:cs typeface="Times New Roman" panose="02020603050405020304" pitchFamily="18" charset="0"/>
              </a:rPr>
              <a:t> day = </a:t>
            </a:r>
            <a:r>
              <a:rPr lang="en-US" sz="1900" b="0" i="0" dirty="0">
                <a:solidFill>
                  <a:srgbClr val="FF0000"/>
                </a:solidFill>
                <a:effectLst/>
                <a:latin typeface="Times New Roman" panose="02020603050405020304" pitchFamily="18" charset="0"/>
                <a:cs typeface="Times New Roman" panose="02020603050405020304" pitchFamily="18" charset="0"/>
              </a:rPr>
              <a:t>4</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CD"/>
                </a:solidFill>
                <a:effectLst/>
                <a:latin typeface="Times New Roman" panose="02020603050405020304" pitchFamily="18" charset="0"/>
                <a:cs typeface="Times New Roman" panose="02020603050405020304" pitchFamily="18" charset="0"/>
              </a:rPr>
              <a:t>switch</a:t>
            </a:r>
            <a:r>
              <a:rPr lang="en-US" sz="1900" b="0" i="0" dirty="0">
                <a:solidFill>
                  <a:srgbClr val="000000"/>
                </a:solidFill>
                <a:effectLst/>
                <a:latin typeface="Times New Roman" panose="02020603050405020304" pitchFamily="18" charset="0"/>
                <a:cs typeface="Times New Roman" panose="02020603050405020304" pitchFamily="18" charset="0"/>
              </a:rPr>
              <a:t> (day) {</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case</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FF0000"/>
                </a:solidFill>
                <a:effectLst/>
                <a:latin typeface="Times New Roman" panose="02020603050405020304" pitchFamily="18" charset="0"/>
                <a:cs typeface="Times New Roman" panose="02020603050405020304" pitchFamily="18" charset="0"/>
              </a:rPr>
              <a:t>1</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cout</a:t>
            </a:r>
            <a:r>
              <a:rPr lang="en-US" sz="1900" b="0" i="0" dirty="0">
                <a:solidFill>
                  <a:srgbClr val="000000"/>
                </a:solidFill>
                <a:effectLst/>
                <a:latin typeface="Times New Roman" panose="02020603050405020304" pitchFamily="18" charset="0"/>
                <a:cs typeface="Times New Roman" panose="02020603050405020304" pitchFamily="18" charset="0"/>
              </a:rPr>
              <a:t> &lt;&lt; </a:t>
            </a:r>
            <a:r>
              <a:rPr lang="en-US" sz="1900" b="0" i="0" dirty="0">
                <a:solidFill>
                  <a:srgbClr val="A52A2A"/>
                </a:solidFill>
                <a:effectLst/>
                <a:latin typeface="Times New Roman" panose="02020603050405020304" pitchFamily="18" charset="0"/>
                <a:cs typeface="Times New Roman" panose="02020603050405020304" pitchFamily="18" charset="0"/>
              </a:rPr>
              <a:t>"Monday"</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break</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case</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FF0000"/>
                </a:solidFill>
                <a:effectLst/>
                <a:latin typeface="Times New Roman" panose="02020603050405020304" pitchFamily="18" charset="0"/>
                <a:cs typeface="Times New Roman" panose="02020603050405020304" pitchFamily="18" charset="0"/>
              </a:rPr>
              <a:t>2</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cout</a:t>
            </a:r>
            <a:r>
              <a:rPr lang="en-US" sz="1900" b="0" i="0" dirty="0">
                <a:solidFill>
                  <a:srgbClr val="000000"/>
                </a:solidFill>
                <a:effectLst/>
                <a:latin typeface="Times New Roman" panose="02020603050405020304" pitchFamily="18" charset="0"/>
                <a:cs typeface="Times New Roman" panose="02020603050405020304" pitchFamily="18" charset="0"/>
              </a:rPr>
              <a:t> &lt;&lt; </a:t>
            </a:r>
            <a:r>
              <a:rPr lang="en-US" sz="1900" b="0" i="0" dirty="0">
                <a:solidFill>
                  <a:srgbClr val="A52A2A"/>
                </a:solidFill>
                <a:effectLst/>
                <a:latin typeface="Times New Roman" panose="02020603050405020304" pitchFamily="18" charset="0"/>
                <a:cs typeface="Times New Roman" panose="02020603050405020304" pitchFamily="18" charset="0"/>
              </a:rPr>
              <a:t>"Tuesday"</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break</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case</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FF0000"/>
                </a:solidFill>
                <a:effectLst/>
                <a:latin typeface="Times New Roman" panose="02020603050405020304" pitchFamily="18" charset="0"/>
                <a:cs typeface="Times New Roman" panose="02020603050405020304" pitchFamily="18" charset="0"/>
              </a:rPr>
              <a:t>3</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cout</a:t>
            </a:r>
            <a:r>
              <a:rPr lang="en-US" sz="1900" b="0" i="0" dirty="0">
                <a:solidFill>
                  <a:srgbClr val="000000"/>
                </a:solidFill>
                <a:effectLst/>
                <a:latin typeface="Times New Roman" panose="02020603050405020304" pitchFamily="18" charset="0"/>
                <a:cs typeface="Times New Roman" panose="02020603050405020304" pitchFamily="18" charset="0"/>
              </a:rPr>
              <a:t> &lt;&lt; </a:t>
            </a:r>
            <a:r>
              <a:rPr lang="en-US" sz="1900" b="0" i="0" dirty="0">
                <a:solidFill>
                  <a:srgbClr val="A52A2A"/>
                </a:solidFill>
                <a:effectLst/>
                <a:latin typeface="Times New Roman" panose="02020603050405020304" pitchFamily="18" charset="0"/>
                <a:cs typeface="Times New Roman" panose="02020603050405020304" pitchFamily="18" charset="0"/>
              </a:rPr>
              <a:t>"Wednesday"</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break</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case</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FF0000"/>
                </a:solidFill>
                <a:effectLst/>
                <a:latin typeface="Times New Roman" panose="02020603050405020304" pitchFamily="18" charset="0"/>
                <a:cs typeface="Times New Roman" panose="02020603050405020304" pitchFamily="18" charset="0"/>
              </a:rPr>
              <a:t>4</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cout</a:t>
            </a:r>
            <a:r>
              <a:rPr lang="en-US" sz="1900" b="0" i="0" dirty="0">
                <a:solidFill>
                  <a:srgbClr val="000000"/>
                </a:solidFill>
                <a:effectLst/>
                <a:latin typeface="Times New Roman" panose="02020603050405020304" pitchFamily="18" charset="0"/>
                <a:cs typeface="Times New Roman" panose="02020603050405020304" pitchFamily="18" charset="0"/>
              </a:rPr>
              <a:t> &lt;&lt; </a:t>
            </a:r>
            <a:r>
              <a:rPr lang="en-US" sz="1900" b="0" i="0" dirty="0">
                <a:solidFill>
                  <a:srgbClr val="A52A2A"/>
                </a:solidFill>
                <a:effectLst/>
                <a:latin typeface="Times New Roman" panose="02020603050405020304" pitchFamily="18" charset="0"/>
                <a:cs typeface="Times New Roman" panose="02020603050405020304" pitchFamily="18" charset="0"/>
              </a:rPr>
              <a:t>"Thursday"</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break</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case</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FF0000"/>
                </a:solidFill>
                <a:effectLst/>
                <a:latin typeface="Times New Roman" panose="02020603050405020304" pitchFamily="18" charset="0"/>
                <a:cs typeface="Times New Roman" panose="02020603050405020304" pitchFamily="18" charset="0"/>
              </a:rPr>
              <a:t>5</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cout</a:t>
            </a:r>
            <a:r>
              <a:rPr lang="en-US" sz="1900" b="0" i="0" dirty="0">
                <a:solidFill>
                  <a:srgbClr val="000000"/>
                </a:solidFill>
                <a:effectLst/>
                <a:latin typeface="Times New Roman" panose="02020603050405020304" pitchFamily="18" charset="0"/>
                <a:cs typeface="Times New Roman" panose="02020603050405020304" pitchFamily="18" charset="0"/>
              </a:rPr>
              <a:t> &lt;&lt; </a:t>
            </a:r>
            <a:r>
              <a:rPr lang="en-US" sz="1900" b="0" i="0" dirty="0">
                <a:solidFill>
                  <a:srgbClr val="A52A2A"/>
                </a:solidFill>
                <a:effectLst/>
                <a:latin typeface="Times New Roman" panose="02020603050405020304" pitchFamily="18" charset="0"/>
                <a:cs typeface="Times New Roman" panose="02020603050405020304" pitchFamily="18" charset="0"/>
              </a:rPr>
              <a:t>"Friday"</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break</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case</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FF0000"/>
                </a:solidFill>
                <a:effectLst/>
                <a:latin typeface="Times New Roman" panose="02020603050405020304" pitchFamily="18" charset="0"/>
                <a:cs typeface="Times New Roman" panose="02020603050405020304" pitchFamily="18" charset="0"/>
              </a:rPr>
              <a:t>6</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cout</a:t>
            </a:r>
            <a:r>
              <a:rPr lang="en-US" sz="1900" b="0" i="0" dirty="0">
                <a:solidFill>
                  <a:srgbClr val="000000"/>
                </a:solidFill>
                <a:effectLst/>
                <a:latin typeface="Times New Roman" panose="02020603050405020304" pitchFamily="18" charset="0"/>
                <a:cs typeface="Times New Roman" panose="02020603050405020304" pitchFamily="18" charset="0"/>
              </a:rPr>
              <a:t> &lt;&lt; </a:t>
            </a:r>
            <a:r>
              <a:rPr lang="en-US" sz="1900" b="0" i="0" dirty="0">
                <a:solidFill>
                  <a:srgbClr val="A52A2A"/>
                </a:solidFill>
                <a:effectLst/>
                <a:latin typeface="Times New Roman" panose="02020603050405020304" pitchFamily="18" charset="0"/>
                <a:cs typeface="Times New Roman" panose="02020603050405020304" pitchFamily="18" charset="0"/>
              </a:rPr>
              <a:t>"Saturday"</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break</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case</a:t>
            </a: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FF0000"/>
                </a:solidFill>
                <a:effectLst/>
                <a:latin typeface="Times New Roman" panose="02020603050405020304" pitchFamily="18" charset="0"/>
                <a:cs typeface="Times New Roman" panose="02020603050405020304" pitchFamily="18" charset="0"/>
              </a:rPr>
              <a:t>7</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err="1">
                <a:solidFill>
                  <a:srgbClr val="000000"/>
                </a:solidFill>
                <a:effectLst/>
                <a:latin typeface="Times New Roman" panose="02020603050405020304" pitchFamily="18" charset="0"/>
                <a:cs typeface="Times New Roman" panose="02020603050405020304" pitchFamily="18" charset="0"/>
              </a:rPr>
              <a:t>cout</a:t>
            </a:r>
            <a:r>
              <a:rPr lang="en-US" sz="1900" b="0" i="0" dirty="0">
                <a:solidFill>
                  <a:srgbClr val="000000"/>
                </a:solidFill>
                <a:effectLst/>
                <a:latin typeface="Times New Roman" panose="02020603050405020304" pitchFamily="18" charset="0"/>
                <a:cs typeface="Times New Roman" panose="02020603050405020304" pitchFamily="18" charset="0"/>
              </a:rPr>
              <a:t> &lt;&lt; </a:t>
            </a:r>
            <a:r>
              <a:rPr lang="en-US" sz="1900" b="0" i="0" dirty="0">
                <a:solidFill>
                  <a:srgbClr val="A52A2A"/>
                </a:solidFill>
                <a:effectLst/>
                <a:latin typeface="Times New Roman" panose="02020603050405020304" pitchFamily="18" charset="0"/>
                <a:cs typeface="Times New Roman" panose="02020603050405020304" pitchFamily="18" charset="0"/>
              </a:rPr>
              <a:t>"Sunday"</a:t>
            </a:r>
            <a:r>
              <a:rPr lang="en-US" sz="1900" b="0" i="0" dirty="0">
                <a:solidFill>
                  <a:srgbClr val="000000"/>
                </a:solidFill>
                <a:effectLst/>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    	</a:t>
            </a:r>
            <a:r>
              <a:rPr lang="en-US" sz="1900" b="0" i="0" dirty="0">
                <a:solidFill>
                  <a:srgbClr val="0000CD"/>
                </a:solidFill>
                <a:effectLst/>
                <a:latin typeface="Times New Roman" panose="02020603050405020304" pitchFamily="18" charset="0"/>
                <a:cs typeface="Times New Roman" panose="02020603050405020304" pitchFamily="18" charset="0"/>
              </a:rPr>
              <a:t>break</a:t>
            </a:r>
            <a:r>
              <a:rPr lang="en-US" sz="1900" b="0" i="0" dirty="0">
                <a:solidFill>
                  <a:srgbClr val="000000"/>
                </a:solidFill>
                <a:effectLst/>
                <a:latin typeface="Times New Roman" panose="02020603050405020304" pitchFamily="18" charset="0"/>
                <a:cs typeface="Times New Roman" panose="02020603050405020304" pitchFamily="18" charset="0"/>
              </a:rPr>
              <a:t>;</a:t>
            </a:r>
          </a:p>
          <a:p>
            <a:pPr marL="0" indent="0">
              <a:buNone/>
            </a:pPr>
            <a:r>
              <a:rPr lang="en-US" sz="1900" dirty="0">
                <a:solidFill>
                  <a:srgbClr val="000000"/>
                </a:solidFill>
                <a:latin typeface="Times New Roman" panose="02020603050405020304" pitchFamily="18" charset="0"/>
                <a:cs typeface="Times New Roman" panose="02020603050405020304" pitchFamily="18" charset="0"/>
              </a:rPr>
              <a:t>  default:</a:t>
            </a:r>
          </a:p>
          <a:p>
            <a:pPr marL="0" indent="0">
              <a:buNone/>
            </a:pP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cout</a:t>
            </a:r>
            <a:r>
              <a:rPr lang="en-US" sz="1900" dirty="0">
                <a:latin typeface="Times New Roman" panose="02020603050405020304" pitchFamily="18" charset="0"/>
                <a:cs typeface="Times New Roman" panose="02020603050405020304" pitchFamily="18" charset="0"/>
              </a:rPr>
              <a:t>&lt;&lt;“Invalid day”;</a:t>
            </a:r>
            <a:br>
              <a:rPr lang="en-US" sz="1900" dirty="0">
                <a:latin typeface="Times New Roman" panose="02020603050405020304" pitchFamily="18" charset="0"/>
                <a:cs typeface="Times New Roman" panose="02020603050405020304" pitchFamily="18" charset="0"/>
              </a:rPr>
            </a:br>
            <a:r>
              <a:rPr lang="en-US" sz="1900" b="0" i="0" dirty="0">
                <a:solidFill>
                  <a:srgbClr val="000000"/>
                </a:solidFill>
                <a:effectLst/>
                <a:latin typeface="Times New Roman" panose="02020603050405020304" pitchFamily="18" charset="0"/>
                <a:cs typeface="Times New Roman" panose="02020603050405020304" pitchFamily="18" charset="0"/>
              </a:rPr>
              <a:t>}</a:t>
            </a:r>
            <a:endParaRPr lang="en-IN"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2416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4E808F7-A4B0-40DE-BE0C-D41C8239CC9B}"/>
              </a:ext>
            </a:extLst>
          </p:cNvPr>
          <p:cNvSpPr>
            <a:spLocks noGrp="1"/>
          </p:cNvSpPr>
          <p:nvPr>
            <p:ph idx="1"/>
          </p:nvPr>
        </p:nvSpPr>
        <p:spPr>
          <a:xfrm>
            <a:off x="677334" y="215154"/>
            <a:ext cx="8596668" cy="6427694"/>
          </a:xfrm>
        </p:spPr>
        <p:txBody>
          <a:bodyPr>
            <a:normAutofit fontScale="25000" lnSpcReduction="20000"/>
          </a:bodyPr>
          <a:lstStyle/>
          <a:p>
            <a:r>
              <a:rPr lang="en-IN" sz="6400" dirty="0">
                <a:latin typeface="Times New Roman" panose="02020603050405020304" pitchFamily="18" charset="0"/>
                <a:cs typeface="Times New Roman" panose="02020603050405020304" pitchFamily="18" charset="0"/>
              </a:rPr>
              <a:t>d. Repeat Statement:</a:t>
            </a:r>
          </a:p>
          <a:p>
            <a:pPr marL="0" indent="0" algn="l">
              <a:buNone/>
            </a:pPr>
            <a:r>
              <a:rPr lang="en-IN" sz="6400" b="0" i="0" dirty="0">
                <a:solidFill>
                  <a:srgbClr val="000000"/>
                </a:solidFill>
                <a:effectLst/>
                <a:latin typeface="Times New Roman" panose="02020603050405020304" pitchFamily="18" charset="0"/>
                <a:cs typeface="Times New Roman" panose="02020603050405020304" pitchFamily="18" charset="0"/>
              </a:rPr>
              <a:t>	</a:t>
            </a:r>
            <a:r>
              <a:rPr lang="en-US" sz="6400" b="0" i="0" dirty="0">
                <a:solidFill>
                  <a:srgbClr val="000000"/>
                </a:solidFill>
                <a:effectLst/>
                <a:latin typeface="Times New Roman" panose="02020603050405020304" pitchFamily="18" charset="0"/>
                <a:cs typeface="Times New Roman" panose="02020603050405020304" pitchFamily="18" charset="0"/>
              </a:rPr>
              <a:t>For easy control of iteration( looping) a repeat statement as been provided. This</a:t>
            </a:r>
          </a:p>
          <a:p>
            <a:pPr marL="0" indent="0" algn="l">
              <a:buNone/>
            </a:pPr>
            <a:r>
              <a:rPr lang="en-US" sz="6400" b="0" i="0" dirty="0">
                <a:solidFill>
                  <a:srgbClr val="000000"/>
                </a:solidFill>
                <a:effectLst/>
                <a:latin typeface="Times New Roman" panose="02020603050405020304" pitchFamily="18" charset="0"/>
                <a:cs typeface="Times New Roman" panose="02020603050405020304" pitchFamily="18" charset="0"/>
              </a:rPr>
              <a:t>	statement has one of the forms:</a:t>
            </a:r>
          </a:p>
          <a:p>
            <a:pPr marL="0" indent="0" algn="l">
              <a:buNone/>
            </a:pPr>
            <a:r>
              <a:rPr lang="en-US" sz="6400" dirty="0">
                <a:solidFill>
                  <a:srgbClr val="000000"/>
                </a:solidFill>
                <a:latin typeface="Times New Roman" panose="02020603050405020304" pitchFamily="18" charset="0"/>
                <a:cs typeface="Times New Roman" panose="02020603050405020304" pitchFamily="18" charset="0"/>
              </a:rPr>
              <a:t>	1.Repeat for INDEX = sequence</a:t>
            </a:r>
          </a:p>
          <a:p>
            <a:pPr marL="0" indent="0" algn="l">
              <a:buNone/>
            </a:pPr>
            <a:r>
              <a:rPr lang="en-US" sz="6400" b="0" i="0" dirty="0">
                <a:solidFill>
                  <a:srgbClr val="000000"/>
                </a:solidFill>
                <a:effectLst/>
                <a:latin typeface="Times New Roman" panose="02020603050405020304" pitchFamily="18" charset="0"/>
                <a:cs typeface="Times New Roman" panose="02020603050405020304" pitchFamily="18" charset="0"/>
              </a:rPr>
              <a:t>	2. Repeat while logical expression</a:t>
            </a:r>
          </a:p>
          <a:p>
            <a:pPr marL="0" indent="0" algn="l">
              <a:buNone/>
            </a:pPr>
            <a:endParaRPr lang="en-US" sz="6400" b="0" i="0" dirty="0">
              <a:solidFill>
                <a:srgbClr val="000000"/>
              </a:solidFill>
              <a:effectLst/>
              <a:latin typeface="Times New Roman" panose="02020603050405020304" pitchFamily="18" charset="0"/>
              <a:cs typeface="Times New Roman" panose="02020603050405020304" pitchFamily="18" charset="0"/>
            </a:endParaRPr>
          </a:p>
          <a:p>
            <a:pPr marL="0" indent="0" algn="l">
              <a:buNone/>
            </a:pPr>
            <a:r>
              <a:rPr lang="en-US" sz="6400" b="0" i="0" dirty="0">
                <a:solidFill>
                  <a:srgbClr val="000000"/>
                </a:solidFill>
                <a:effectLst/>
                <a:latin typeface="Times New Roman" panose="02020603050405020304" pitchFamily="18" charset="0"/>
                <a:cs typeface="Times New Roman" panose="02020603050405020304" pitchFamily="18" charset="0"/>
              </a:rPr>
              <a:t>	The type 1 is used when a step is repeated for counted number of times. INDEX is</a:t>
            </a:r>
          </a:p>
          <a:p>
            <a:pPr marL="0" indent="0" algn="l">
              <a:buNone/>
            </a:pPr>
            <a:r>
              <a:rPr lang="en-US" sz="6400" b="0" i="0" dirty="0">
                <a:solidFill>
                  <a:srgbClr val="000000"/>
                </a:solidFill>
                <a:effectLst/>
                <a:latin typeface="Times New Roman" panose="02020603050405020304" pitchFamily="18" charset="0"/>
                <a:cs typeface="Times New Roman" panose="02020603050405020304" pitchFamily="18" charset="0"/>
              </a:rPr>
              <a:t>	variable used as a loop counter. </a:t>
            </a:r>
          </a:p>
          <a:p>
            <a:pPr marL="0" indent="0" algn="l">
              <a:buNone/>
            </a:pPr>
            <a:r>
              <a:rPr lang="en-US" sz="6400" b="0" i="0" dirty="0">
                <a:solidFill>
                  <a:srgbClr val="000000"/>
                </a:solidFill>
                <a:effectLst/>
                <a:latin typeface="Times New Roman" panose="02020603050405020304" pitchFamily="18" charset="0"/>
                <a:cs typeface="Times New Roman" panose="02020603050405020304" pitchFamily="18" charset="0"/>
              </a:rPr>
              <a:t>	Example:</a:t>
            </a:r>
          </a:p>
          <a:p>
            <a:pPr marL="0" indent="0" algn="l">
              <a:buNone/>
            </a:pPr>
            <a:r>
              <a:rPr lang="en-US" sz="6400" b="0" i="0" dirty="0">
                <a:solidFill>
                  <a:srgbClr val="000000"/>
                </a:solidFill>
                <a:effectLst/>
                <a:latin typeface="Times New Roman" panose="02020603050405020304" pitchFamily="18" charset="0"/>
                <a:cs typeface="Times New Roman" panose="02020603050405020304" pitchFamily="18" charset="0"/>
              </a:rPr>
              <a:t>	for(int </a:t>
            </a:r>
            <a:r>
              <a:rPr lang="en-US" sz="6400" b="0" i="0" dirty="0" err="1">
                <a:solidFill>
                  <a:srgbClr val="000000"/>
                </a:solidFill>
                <a:effectLst/>
                <a:latin typeface="Times New Roman" panose="02020603050405020304" pitchFamily="18" charset="0"/>
                <a:cs typeface="Times New Roman" panose="02020603050405020304" pitchFamily="18" charset="0"/>
              </a:rPr>
              <a:t>i</a:t>
            </a:r>
            <a:r>
              <a:rPr lang="en-US" sz="6400" b="0" i="0" dirty="0">
                <a:solidFill>
                  <a:srgbClr val="000000"/>
                </a:solidFill>
                <a:effectLst/>
                <a:latin typeface="Times New Roman" panose="02020603050405020304" pitchFamily="18" charset="0"/>
                <a:cs typeface="Times New Roman" panose="02020603050405020304" pitchFamily="18" charset="0"/>
              </a:rPr>
              <a:t> = 1; </a:t>
            </a:r>
            <a:r>
              <a:rPr lang="en-US" sz="6400" b="0" i="0" dirty="0" err="1">
                <a:solidFill>
                  <a:srgbClr val="000000"/>
                </a:solidFill>
                <a:effectLst/>
                <a:latin typeface="Times New Roman" panose="02020603050405020304" pitchFamily="18" charset="0"/>
                <a:cs typeface="Times New Roman" panose="02020603050405020304" pitchFamily="18" charset="0"/>
              </a:rPr>
              <a:t>i</a:t>
            </a:r>
            <a:r>
              <a:rPr lang="en-US" sz="6400" b="0" i="0" dirty="0">
                <a:solidFill>
                  <a:srgbClr val="000000"/>
                </a:solidFill>
                <a:effectLst/>
                <a:latin typeface="Times New Roman" panose="02020603050405020304" pitchFamily="18" charset="0"/>
                <a:cs typeface="Times New Roman" panose="02020603050405020304" pitchFamily="18" charset="0"/>
              </a:rPr>
              <a:t> &lt; 5;i++){</a:t>
            </a:r>
          </a:p>
          <a:p>
            <a:pPr marL="0" indent="0" algn="l">
              <a:buNone/>
            </a:pPr>
            <a:r>
              <a:rPr lang="en-US" sz="6400" dirty="0">
                <a:solidFill>
                  <a:srgbClr val="000000"/>
                </a:solidFill>
                <a:latin typeface="Times New Roman" panose="02020603050405020304" pitchFamily="18" charset="0"/>
                <a:cs typeface="Times New Roman" panose="02020603050405020304" pitchFamily="18" charset="0"/>
              </a:rPr>
              <a:t>		</a:t>
            </a:r>
            <a:r>
              <a:rPr lang="en-US" sz="6400" dirty="0" err="1">
                <a:solidFill>
                  <a:srgbClr val="000000"/>
                </a:solidFill>
                <a:latin typeface="Times New Roman" panose="02020603050405020304" pitchFamily="18" charset="0"/>
                <a:cs typeface="Times New Roman" panose="02020603050405020304" pitchFamily="18" charset="0"/>
              </a:rPr>
              <a:t>cout</a:t>
            </a:r>
            <a:r>
              <a:rPr lang="en-US" sz="6400" dirty="0">
                <a:solidFill>
                  <a:srgbClr val="000000"/>
                </a:solidFill>
                <a:latin typeface="Times New Roman" panose="02020603050405020304" pitchFamily="18" charset="0"/>
                <a:cs typeface="Times New Roman" panose="02020603050405020304" pitchFamily="18" charset="0"/>
              </a:rPr>
              <a:t>&lt;&lt;“value of </a:t>
            </a:r>
            <a:r>
              <a:rPr lang="en-US" sz="6400" dirty="0" err="1">
                <a:solidFill>
                  <a:srgbClr val="000000"/>
                </a:solidFill>
                <a:latin typeface="Times New Roman" panose="02020603050405020304" pitchFamily="18" charset="0"/>
                <a:cs typeface="Times New Roman" panose="02020603050405020304" pitchFamily="18" charset="0"/>
              </a:rPr>
              <a:t>i</a:t>
            </a:r>
            <a:r>
              <a:rPr lang="en-US" sz="6400" dirty="0">
                <a:solidFill>
                  <a:srgbClr val="000000"/>
                </a:solidFill>
                <a:latin typeface="Times New Roman" panose="02020603050405020304" pitchFamily="18" charset="0"/>
                <a:cs typeface="Times New Roman" panose="02020603050405020304" pitchFamily="18" charset="0"/>
              </a:rPr>
              <a:t> is ”&lt;&lt;</a:t>
            </a:r>
            <a:r>
              <a:rPr lang="en-US" sz="6400" dirty="0" err="1">
                <a:solidFill>
                  <a:srgbClr val="000000"/>
                </a:solidFill>
                <a:latin typeface="Times New Roman" panose="02020603050405020304" pitchFamily="18" charset="0"/>
                <a:cs typeface="Times New Roman" panose="02020603050405020304" pitchFamily="18" charset="0"/>
              </a:rPr>
              <a:t>i</a:t>
            </a:r>
            <a:r>
              <a:rPr lang="en-US" sz="6400" dirty="0">
                <a:solidFill>
                  <a:srgbClr val="000000"/>
                </a:solidFill>
                <a:latin typeface="Times New Roman" panose="02020603050405020304" pitchFamily="18" charset="0"/>
                <a:cs typeface="Times New Roman" panose="02020603050405020304" pitchFamily="18" charset="0"/>
              </a:rPr>
              <a:t>&lt;&lt;</a:t>
            </a:r>
            <a:r>
              <a:rPr lang="en-US" sz="6400" dirty="0" err="1">
                <a:solidFill>
                  <a:srgbClr val="000000"/>
                </a:solidFill>
                <a:latin typeface="Times New Roman" panose="02020603050405020304" pitchFamily="18" charset="0"/>
                <a:cs typeface="Times New Roman" panose="02020603050405020304" pitchFamily="18" charset="0"/>
              </a:rPr>
              <a:t>endl</a:t>
            </a:r>
            <a:r>
              <a:rPr lang="en-US" sz="6400" b="0" i="0" dirty="0">
                <a:solidFill>
                  <a:srgbClr val="000000"/>
                </a:solidFill>
                <a:effectLst/>
                <a:latin typeface="Times New Roman" panose="02020603050405020304" pitchFamily="18" charset="0"/>
                <a:cs typeface="Times New Roman" panose="02020603050405020304" pitchFamily="18" charset="0"/>
              </a:rPr>
              <a:t> ;</a:t>
            </a:r>
          </a:p>
          <a:p>
            <a:pPr marL="0" indent="0" algn="l">
              <a:buNone/>
            </a:pPr>
            <a:r>
              <a:rPr lang="en-US" sz="6400" dirty="0">
                <a:solidFill>
                  <a:srgbClr val="000000"/>
                </a:solidFill>
                <a:latin typeface="Times New Roman" panose="02020603050405020304" pitchFamily="18" charset="0"/>
                <a:cs typeface="Times New Roman" panose="02020603050405020304" pitchFamily="18" charset="0"/>
              </a:rPr>
              <a:t>	}</a:t>
            </a:r>
          </a:p>
          <a:p>
            <a:pPr marL="0" indent="0" algn="l">
              <a:buNone/>
            </a:pPr>
            <a:r>
              <a:rPr lang="en-US" sz="6400" b="0" i="0" dirty="0">
                <a:solidFill>
                  <a:srgbClr val="000000"/>
                </a:solidFill>
                <a:effectLst/>
                <a:latin typeface="Times New Roman" panose="02020603050405020304" pitchFamily="18" charset="0"/>
                <a:cs typeface="Times New Roman" panose="02020603050405020304" pitchFamily="18" charset="0"/>
              </a:rPr>
              <a:t>	Type 2 is used to repeat a step until a given logical expression is false. The evaluation</a:t>
            </a:r>
          </a:p>
          <a:p>
            <a:pPr marL="0" indent="0" algn="l">
              <a:buNone/>
            </a:pPr>
            <a:r>
              <a:rPr lang="en-US" sz="6400" b="0" i="0" dirty="0">
                <a:solidFill>
                  <a:srgbClr val="000000"/>
                </a:solidFill>
                <a:effectLst/>
                <a:latin typeface="Times New Roman" panose="02020603050405020304" pitchFamily="18" charset="0"/>
                <a:cs typeface="Times New Roman" panose="02020603050405020304" pitchFamily="18" charset="0"/>
              </a:rPr>
              <a:t>	and the testing of the logical expression is performed at the beginning of the loop.</a:t>
            </a:r>
          </a:p>
          <a:p>
            <a:pPr marL="0" indent="0" algn="l">
              <a:buNone/>
            </a:pPr>
            <a:r>
              <a:rPr lang="en-US" sz="6400" b="0" i="0" dirty="0">
                <a:solidFill>
                  <a:srgbClr val="000000"/>
                </a:solidFill>
                <a:effectLst/>
                <a:latin typeface="Times New Roman" panose="02020603050405020304" pitchFamily="18" charset="0"/>
                <a:cs typeface="Times New Roman" panose="02020603050405020304" pitchFamily="18" charset="0"/>
              </a:rPr>
              <a:t>	Example:</a:t>
            </a:r>
          </a:p>
          <a:p>
            <a:pPr marL="0" indent="0" algn="l">
              <a:buNone/>
            </a:pPr>
            <a:r>
              <a:rPr lang="en-US" sz="6400" b="0" i="0" dirty="0">
                <a:solidFill>
                  <a:srgbClr val="000000"/>
                </a:solidFill>
                <a:effectLst/>
                <a:latin typeface="Times New Roman" panose="02020603050405020304" pitchFamily="18" charset="0"/>
                <a:cs typeface="Times New Roman" panose="02020603050405020304" pitchFamily="18" charset="0"/>
              </a:rPr>
              <a:t>	int </a:t>
            </a:r>
            <a:r>
              <a:rPr lang="en-US" sz="6400" b="0" i="0" dirty="0" err="1">
                <a:solidFill>
                  <a:srgbClr val="000000"/>
                </a:solidFill>
                <a:effectLst/>
                <a:latin typeface="Times New Roman" panose="02020603050405020304" pitchFamily="18" charset="0"/>
                <a:cs typeface="Times New Roman" panose="02020603050405020304" pitchFamily="18" charset="0"/>
              </a:rPr>
              <a:t>i</a:t>
            </a:r>
            <a:r>
              <a:rPr lang="en-US" sz="6400" b="0" i="0" dirty="0">
                <a:solidFill>
                  <a:srgbClr val="000000"/>
                </a:solidFill>
                <a:effectLst/>
                <a:latin typeface="Times New Roman" panose="02020603050405020304" pitchFamily="18" charset="0"/>
                <a:cs typeface="Times New Roman" panose="02020603050405020304" pitchFamily="18" charset="0"/>
              </a:rPr>
              <a:t> = 1</a:t>
            </a:r>
          </a:p>
          <a:p>
            <a:pPr marL="0" indent="0" algn="l">
              <a:buNone/>
            </a:pPr>
            <a:r>
              <a:rPr lang="en-US" sz="6400" dirty="0">
                <a:solidFill>
                  <a:srgbClr val="000000"/>
                </a:solidFill>
                <a:latin typeface="Times New Roman" panose="02020603050405020304" pitchFamily="18" charset="0"/>
                <a:cs typeface="Times New Roman" panose="02020603050405020304" pitchFamily="18" charset="0"/>
              </a:rPr>
              <a:t>	while( </a:t>
            </a:r>
            <a:r>
              <a:rPr lang="en-US" sz="6400" dirty="0" err="1">
                <a:solidFill>
                  <a:srgbClr val="000000"/>
                </a:solidFill>
                <a:latin typeface="Times New Roman" panose="02020603050405020304" pitchFamily="18" charset="0"/>
                <a:cs typeface="Times New Roman" panose="02020603050405020304" pitchFamily="18" charset="0"/>
              </a:rPr>
              <a:t>i</a:t>
            </a:r>
            <a:r>
              <a:rPr lang="en-US" sz="6400" dirty="0">
                <a:solidFill>
                  <a:srgbClr val="000000"/>
                </a:solidFill>
                <a:latin typeface="Times New Roman" panose="02020603050405020304" pitchFamily="18" charset="0"/>
                <a:cs typeface="Times New Roman" panose="02020603050405020304" pitchFamily="18" charset="0"/>
              </a:rPr>
              <a:t> &lt; 5 ){</a:t>
            </a:r>
          </a:p>
          <a:p>
            <a:pPr marL="0" indent="0" algn="l">
              <a:buNone/>
            </a:pPr>
            <a:r>
              <a:rPr lang="en-US" sz="6400" dirty="0">
                <a:solidFill>
                  <a:srgbClr val="000000"/>
                </a:solidFill>
                <a:latin typeface="Times New Roman" panose="02020603050405020304" pitchFamily="18" charset="0"/>
                <a:cs typeface="Times New Roman" panose="02020603050405020304" pitchFamily="18" charset="0"/>
              </a:rPr>
              <a:t>		</a:t>
            </a:r>
            <a:r>
              <a:rPr lang="en-US" sz="6400" dirty="0" err="1">
                <a:solidFill>
                  <a:srgbClr val="000000"/>
                </a:solidFill>
                <a:latin typeface="Times New Roman" panose="02020603050405020304" pitchFamily="18" charset="0"/>
                <a:cs typeface="Times New Roman" panose="02020603050405020304" pitchFamily="18" charset="0"/>
              </a:rPr>
              <a:t>cout</a:t>
            </a:r>
            <a:r>
              <a:rPr lang="en-US" sz="6400" dirty="0">
                <a:solidFill>
                  <a:srgbClr val="000000"/>
                </a:solidFill>
                <a:latin typeface="Times New Roman" panose="02020603050405020304" pitchFamily="18" charset="0"/>
                <a:cs typeface="Times New Roman" panose="02020603050405020304" pitchFamily="18" charset="0"/>
              </a:rPr>
              <a:t>&lt;&lt;“hello world”&lt;&lt;</a:t>
            </a:r>
            <a:r>
              <a:rPr lang="en-US" sz="6400" dirty="0" err="1">
                <a:solidFill>
                  <a:srgbClr val="000000"/>
                </a:solidFill>
                <a:latin typeface="Times New Roman" panose="02020603050405020304" pitchFamily="18" charset="0"/>
                <a:cs typeface="Times New Roman" panose="02020603050405020304" pitchFamily="18" charset="0"/>
              </a:rPr>
              <a:t>endl</a:t>
            </a:r>
            <a:r>
              <a:rPr lang="en-US" sz="6400" dirty="0">
                <a:solidFill>
                  <a:srgbClr val="000000"/>
                </a:solidFill>
                <a:latin typeface="Times New Roman" panose="02020603050405020304" pitchFamily="18" charset="0"/>
                <a:cs typeface="Times New Roman" panose="02020603050405020304" pitchFamily="18" charset="0"/>
              </a:rPr>
              <a:t>;</a:t>
            </a:r>
          </a:p>
          <a:p>
            <a:pPr marL="0" indent="0" algn="l">
              <a:buNone/>
            </a:pPr>
            <a:r>
              <a:rPr lang="en-US" sz="6400" dirty="0">
                <a:solidFill>
                  <a:srgbClr val="000000"/>
                </a:solidFill>
                <a:latin typeface="Times New Roman" panose="02020603050405020304" pitchFamily="18" charset="0"/>
                <a:cs typeface="Times New Roman" panose="02020603050405020304" pitchFamily="18" charset="0"/>
              </a:rPr>
              <a:t>		</a:t>
            </a:r>
            <a:r>
              <a:rPr lang="en-US" sz="6400" dirty="0" err="1">
                <a:solidFill>
                  <a:srgbClr val="000000"/>
                </a:solidFill>
                <a:latin typeface="Times New Roman" panose="02020603050405020304" pitchFamily="18" charset="0"/>
                <a:cs typeface="Times New Roman" panose="02020603050405020304" pitchFamily="18" charset="0"/>
              </a:rPr>
              <a:t>i</a:t>
            </a:r>
            <a:r>
              <a:rPr lang="en-US" sz="6400" dirty="0">
                <a:solidFill>
                  <a:srgbClr val="000000"/>
                </a:solidFill>
                <a:latin typeface="Times New Roman" panose="02020603050405020304" pitchFamily="18" charset="0"/>
                <a:cs typeface="Times New Roman" panose="02020603050405020304" pitchFamily="18" charset="0"/>
              </a:rPr>
              <a:t>++;</a:t>
            </a:r>
          </a:p>
          <a:p>
            <a:pPr marL="0" indent="0" algn="l">
              <a:buNone/>
            </a:pPr>
            <a:r>
              <a:rPr lang="en-US" sz="6400" dirty="0">
                <a:solidFill>
                  <a:srgbClr val="000000"/>
                </a:solidFill>
                <a:latin typeface="Times New Roman" panose="02020603050405020304" pitchFamily="18" charset="0"/>
                <a:cs typeface="Times New Roman" panose="02020603050405020304" pitchFamily="18" charset="0"/>
              </a:rPr>
              <a:t>	}</a:t>
            </a:r>
          </a:p>
          <a:p>
            <a:pPr marL="0" indent="0" algn="l">
              <a:buNone/>
            </a:pPr>
            <a:r>
              <a:rPr lang="en-US" sz="6400" b="0" i="0" dirty="0">
                <a:solidFill>
                  <a:srgbClr val="000000"/>
                </a:solidFill>
                <a:effectLst/>
                <a:latin typeface="ff1"/>
              </a:rPr>
              <a:t>	</a:t>
            </a:r>
          </a:p>
          <a:p>
            <a:pPr marL="0" indent="0" algn="l">
              <a:buNone/>
            </a:pPr>
            <a:endParaRPr lang="en-US" dirty="0">
              <a:solidFill>
                <a:srgbClr val="000000"/>
              </a:solidFill>
              <a:latin typeface="ff1"/>
            </a:endParaRPr>
          </a:p>
          <a:p>
            <a:pPr marL="0" indent="0" algn="l">
              <a:buNone/>
            </a:pPr>
            <a:r>
              <a:rPr lang="en-US" b="0" i="0" dirty="0">
                <a:solidFill>
                  <a:srgbClr val="000000"/>
                </a:solidFill>
                <a:effectLst/>
                <a:latin typeface="ff1"/>
              </a:rPr>
              <a:t>	</a:t>
            </a:r>
          </a:p>
          <a:p>
            <a:pPr marL="0" indent="0" algn="l">
              <a:buNone/>
            </a:pPr>
            <a:endParaRPr lang="en-US" b="0" i="0" dirty="0">
              <a:solidFill>
                <a:srgbClr val="000000"/>
              </a:solidFill>
              <a:effectLst/>
              <a:latin typeface="ff1"/>
            </a:endParaRPr>
          </a:p>
          <a:p>
            <a:pPr marL="0" indent="0">
              <a:buNone/>
            </a:pPr>
            <a:endParaRPr lang="en-IN" dirty="0"/>
          </a:p>
        </p:txBody>
      </p:sp>
    </p:spTree>
    <p:extLst>
      <p:ext uri="{BB962C8B-B14F-4D97-AF65-F5344CB8AC3E}">
        <p14:creationId xmlns:p14="http://schemas.microsoft.com/office/powerpoint/2010/main" xmlns="" val="1665427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2DB6B6D-DF45-4974-A509-CC81646BAD7F}"/>
              </a:ext>
            </a:extLst>
          </p:cNvPr>
          <p:cNvSpPr>
            <a:spLocks noGrp="1"/>
          </p:cNvSpPr>
          <p:nvPr>
            <p:ph idx="1"/>
          </p:nvPr>
        </p:nvSpPr>
        <p:spPr>
          <a:xfrm>
            <a:off x="677334" y="367553"/>
            <a:ext cx="8596668" cy="6284259"/>
          </a:xfrm>
        </p:spPr>
        <p:txBody>
          <a:bodyPr>
            <a:normAutofit lnSpcReduction="10000"/>
          </a:bodyPr>
          <a:lstStyle/>
          <a:p>
            <a:r>
              <a:rPr lang="en-IN" dirty="0"/>
              <a:t>f. </a:t>
            </a:r>
            <a:r>
              <a:rPr lang="en-IN" dirty="0" err="1"/>
              <a:t>Goto</a:t>
            </a:r>
            <a:r>
              <a:rPr lang="en-IN" dirty="0"/>
              <a:t> and Exit loop Statements</a:t>
            </a:r>
          </a:p>
          <a:p>
            <a:pPr marL="0" indent="0" algn="l">
              <a:buNone/>
            </a:pPr>
            <a:r>
              <a:rPr lang="en-IN" b="0" i="0" dirty="0">
                <a:solidFill>
                  <a:srgbClr val="000000"/>
                </a:solidFill>
                <a:effectLst/>
                <a:latin typeface="ff2"/>
              </a:rPr>
              <a:t>	</a:t>
            </a:r>
            <a:r>
              <a:rPr lang="en-US" b="0" i="0" dirty="0">
                <a:solidFill>
                  <a:srgbClr val="000000"/>
                </a:solidFill>
                <a:effectLst/>
                <a:latin typeface="ff2"/>
              </a:rPr>
              <a:t>G</a:t>
            </a:r>
            <a:r>
              <a:rPr lang="en-US" b="0" i="0" dirty="0">
                <a:solidFill>
                  <a:srgbClr val="000000"/>
                </a:solidFill>
                <a:effectLst/>
                <a:latin typeface="ff1"/>
              </a:rPr>
              <a:t>o to and exit loop statements are conditional statements, these causes</a:t>
            </a:r>
            <a:r>
              <a:rPr lang="en-US" dirty="0">
                <a:solidFill>
                  <a:srgbClr val="000000"/>
                </a:solidFill>
                <a:latin typeface="ff2"/>
              </a:rPr>
              <a:t> </a:t>
            </a:r>
            <a:r>
              <a:rPr lang="en-US" b="0" i="0" dirty="0">
                <a:solidFill>
                  <a:srgbClr val="000000"/>
                </a:solidFill>
                <a:effectLst/>
                <a:latin typeface="ff1"/>
              </a:rPr>
              <a:t>unconditional transfer of control.</a:t>
            </a:r>
          </a:p>
          <a:p>
            <a:pPr marL="0" indent="0" algn="l">
              <a:buNone/>
            </a:pPr>
            <a:r>
              <a:rPr lang="en-IN" b="1" i="0" dirty="0">
                <a:solidFill>
                  <a:srgbClr val="000000"/>
                </a:solidFill>
                <a:effectLst/>
                <a:latin typeface="ff2"/>
              </a:rPr>
              <a:t>Go to statement:</a:t>
            </a:r>
            <a:endParaRPr lang="en-US" b="1" dirty="0">
              <a:solidFill>
                <a:srgbClr val="000000"/>
              </a:solidFill>
              <a:latin typeface="ff1"/>
            </a:endParaRPr>
          </a:p>
          <a:p>
            <a:pPr marL="0" indent="0" algn="l">
              <a:buNone/>
            </a:pPr>
            <a:r>
              <a:rPr lang="en-US" dirty="0">
                <a:solidFill>
                  <a:srgbClr val="000000"/>
                </a:solidFill>
                <a:latin typeface="ff1"/>
              </a:rPr>
              <a:t>	</a:t>
            </a:r>
            <a:r>
              <a:rPr lang="en-US" b="0" i="0" dirty="0">
                <a:solidFill>
                  <a:srgbClr val="000000"/>
                </a:solidFill>
                <a:effectLst/>
                <a:latin typeface="ff1"/>
              </a:rPr>
              <a:t>This statement causes unconditional control transfer to the step referenced, Regardless of the other statements.</a:t>
            </a:r>
          </a:p>
          <a:p>
            <a:pPr marL="0" indent="0" algn="l">
              <a:buNone/>
            </a:pPr>
            <a:r>
              <a:rPr lang="en-US" b="0" i="0" dirty="0">
                <a:solidFill>
                  <a:srgbClr val="000000"/>
                </a:solidFill>
                <a:effectLst/>
                <a:latin typeface="ff2"/>
              </a:rPr>
              <a:t>Example:</a:t>
            </a:r>
          </a:p>
          <a:p>
            <a:pPr marL="0" indent="0" algn="l">
              <a:buNone/>
            </a:pPr>
            <a:r>
              <a:rPr lang="en-US" b="0" i="0" dirty="0">
                <a:solidFill>
                  <a:srgbClr val="000000"/>
                </a:solidFill>
                <a:effectLst/>
                <a:latin typeface="ff1"/>
              </a:rPr>
              <a:t>	Label :</a:t>
            </a:r>
          </a:p>
          <a:p>
            <a:pPr marL="0" indent="0" algn="l">
              <a:buNone/>
            </a:pPr>
            <a:r>
              <a:rPr lang="en-US" b="0" i="0" dirty="0">
                <a:solidFill>
                  <a:srgbClr val="000000"/>
                </a:solidFill>
                <a:effectLst/>
                <a:latin typeface="ff1"/>
              </a:rPr>
              <a:t>	----</a:t>
            </a:r>
          </a:p>
          <a:p>
            <a:pPr marL="0" indent="0" algn="l">
              <a:buNone/>
            </a:pPr>
            <a:r>
              <a:rPr lang="en-US" b="0" i="0" dirty="0">
                <a:solidFill>
                  <a:srgbClr val="000000"/>
                </a:solidFill>
                <a:effectLst/>
                <a:latin typeface="ff1"/>
              </a:rPr>
              <a:t>	---- </a:t>
            </a:r>
          </a:p>
          <a:p>
            <a:pPr marL="0" indent="0" algn="l">
              <a:buNone/>
            </a:pPr>
            <a:r>
              <a:rPr lang="en-US" b="0" i="0" dirty="0">
                <a:solidFill>
                  <a:srgbClr val="000000"/>
                </a:solidFill>
                <a:effectLst/>
                <a:latin typeface="ff1"/>
              </a:rPr>
              <a:t>	----</a:t>
            </a:r>
          </a:p>
          <a:p>
            <a:pPr marL="0" indent="0" algn="l">
              <a:buNone/>
            </a:pPr>
            <a:r>
              <a:rPr lang="en-US" b="0" i="0" dirty="0">
                <a:solidFill>
                  <a:srgbClr val="000000"/>
                </a:solidFill>
                <a:effectLst/>
                <a:latin typeface="ff1"/>
              </a:rPr>
              <a:t>	Go to label.</a:t>
            </a:r>
          </a:p>
          <a:p>
            <a:pPr marL="0" indent="0" algn="l">
              <a:buNone/>
            </a:pPr>
            <a:r>
              <a:rPr lang="en-US" b="1" i="0" dirty="0">
                <a:solidFill>
                  <a:srgbClr val="000000"/>
                </a:solidFill>
                <a:effectLst/>
                <a:latin typeface="ff2"/>
              </a:rPr>
              <a:t>Exit statement:</a:t>
            </a:r>
          </a:p>
          <a:p>
            <a:pPr marL="0" indent="0" algn="l">
              <a:buNone/>
            </a:pPr>
            <a:r>
              <a:rPr lang="en-US" b="0" i="0" dirty="0">
                <a:solidFill>
                  <a:srgbClr val="000000"/>
                </a:solidFill>
                <a:effectLst/>
                <a:latin typeface="ff1"/>
              </a:rPr>
              <a:t>Exit statement causes the immediate termination the control.</a:t>
            </a:r>
          </a:p>
          <a:p>
            <a:pPr marL="0" indent="0" algn="l">
              <a:buNone/>
            </a:pPr>
            <a:r>
              <a:rPr lang="en-US" b="0" i="0" dirty="0">
                <a:solidFill>
                  <a:srgbClr val="000000"/>
                </a:solidFill>
                <a:effectLst/>
                <a:latin typeface="ff1"/>
              </a:rPr>
              <a:t>Example:</a:t>
            </a:r>
          </a:p>
          <a:p>
            <a:pPr marL="0" indent="0" algn="l">
              <a:buNone/>
            </a:pPr>
            <a:r>
              <a:rPr lang="en-US" b="0" i="0" dirty="0">
                <a:solidFill>
                  <a:srgbClr val="000000"/>
                </a:solidFill>
                <a:effectLst/>
                <a:latin typeface="ff1"/>
              </a:rPr>
              <a:t>	if I &lt;10</a:t>
            </a:r>
          </a:p>
          <a:p>
            <a:pPr marL="0" indent="0" algn="l">
              <a:buNone/>
            </a:pPr>
            <a:r>
              <a:rPr lang="en-US" b="0" i="0" dirty="0">
                <a:solidFill>
                  <a:srgbClr val="000000"/>
                </a:solidFill>
                <a:effectLst/>
                <a:latin typeface="ff1"/>
              </a:rPr>
              <a:t>	Exit ( Causes the loop to exit when I value is read as less than 10)</a:t>
            </a:r>
          </a:p>
          <a:p>
            <a:pPr marL="0" indent="0" algn="l">
              <a:buNone/>
            </a:pPr>
            <a:endParaRPr lang="en-US" b="0" i="0" dirty="0">
              <a:solidFill>
                <a:srgbClr val="000000"/>
              </a:solidFill>
              <a:effectLst/>
              <a:latin typeface="ff1"/>
            </a:endParaRPr>
          </a:p>
          <a:p>
            <a:pPr marL="0" indent="0" algn="l">
              <a:buNone/>
            </a:pPr>
            <a:endParaRPr lang="en-US" b="0" i="0" dirty="0">
              <a:solidFill>
                <a:srgbClr val="000000"/>
              </a:solidFill>
              <a:effectLst/>
              <a:latin typeface="ff1"/>
            </a:endParaRPr>
          </a:p>
          <a:p>
            <a:pPr marL="0" indent="0">
              <a:buNone/>
            </a:pPr>
            <a:endParaRPr lang="en-IN" dirty="0"/>
          </a:p>
        </p:txBody>
      </p:sp>
    </p:spTree>
    <p:extLst>
      <p:ext uri="{BB962C8B-B14F-4D97-AF65-F5344CB8AC3E}">
        <p14:creationId xmlns:p14="http://schemas.microsoft.com/office/powerpoint/2010/main" xmlns="" val="27936453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1049</TotalTime>
  <Words>379</Words>
  <Application>Microsoft Office PowerPoint</Application>
  <PresentationFormat>Custom</PresentationFormat>
  <Paragraphs>188</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vt:lpstr>
      <vt:lpstr>BCAC 232: Data Structures </vt:lpstr>
      <vt:lpstr>Introduction:</vt:lpstr>
      <vt:lpstr>Algorithmic notations:</vt:lpstr>
      <vt:lpstr>Statements and Control Structures:</vt:lpstr>
      <vt:lpstr>Slide 5</vt:lpstr>
      <vt:lpstr>Slide 6</vt:lpstr>
      <vt:lpstr>Slide 7</vt:lpstr>
      <vt:lpstr>Slide 8</vt:lpstr>
      <vt:lpstr>Slide 9</vt:lpstr>
      <vt:lpstr>Variable Names</vt:lpstr>
      <vt:lpstr>Arithmetic Operations and Expressions</vt:lpstr>
      <vt:lpstr>Slide 12</vt:lpstr>
      <vt:lpstr>Algorithm and it’s characteristics</vt:lpstr>
      <vt:lpstr>Classification of Data Structure</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BCAC 232: Data Structures</dc:title>
  <dc:creator>SHK</dc:creator>
  <cp:lastModifiedBy>BBH</cp:lastModifiedBy>
  <cp:revision>43</cp:revision>
  <dcterms:created xsi:type="dcterms:W3CDTF">2020-08-22T09:15:04Z</dcterms:created>
  <dcterms:modified xsi:type="dcterms:W3CDTF">2020-10-27T08:51:48Z</dcterms:modified>
</cp:coreProperties>
</file>