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660"/>
  </p:normalViewPr>
  <p:slideViewPr>
    <p:cSldViewPr snapToGrid="0">
      <p:cViewPr varScale="1">
        <p:scale>
          <a:sx n="82" d="100"/>
          <a:sy n="82" d="100"/>
        </p:scale>
        <p:origin x="629"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A13613-DE3B-4DC9-B86A-FF2074DE56B2}" type="datetimeFigureOut">
              <a:rPr lang="en-IN" smtClean="0"/>
              <a:t>08-09-2020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993FF4-C626-4C85-A5C3-415F551F29CD}" type="slidenum">
              <a:rPr lang="en-IN" smtClean="0"/>
              <a:t>‹#›</a:t>
            </a:fld>
            <a:endParaRPr lang="en-IN"/>
          </a:p>
        </p:txBody>
      </p:sp>
    </p:spTree>
    <p:extLst>
      <p:ext uri="{BB962C8B-B14F-4D97-AF65-F5344CB8AC3E}">
        <p14:creationId xmlns:p14="http://schemas.microsoft.com/office/powerpoint/2010/main" val="3284440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solidFill>
                  <a:srgbClr val="FF5B4A"/>
                </a:solidFill>
                <a:effectLst/>
              </a:rPr>
              <a:t>incompatible types: errors </a:t>
            </a:r>
            <a:endParaRPr lang="en-IN" dirty="0"/>
          </a:p>
        </p:txBody>
      </p:sp>
      <p:sp>
        <p:nvSpPr>
          <p:cNvPr id="4" name="Slide Number Placeholder 3"/>
          <p:cNvSpPr>
            <a:spLocks noGrp="1"/>
          </p:cNvSpPr>
          <p:nvPr>
            <p:ph type="sldNum" sz="quarter" idx="5"/>
          </p:nvPr>
        </p:nvSpPr>
        <p:spPr/>
        <p:txBody>
          <a:bodyPr/>
          <a:lstStyle/>
          <a:p>
            <a:fld id="{54993FF4-C626-4C85-A5C3-415F551F29CD}" type="slidenum">
              <a:rPr lang="en-IN" smtClean="0"/>
              <a:t>3</a:t>
            </a:fld>
            <a:endParaRPr lang="en-IN"/>
          </a:p>
        </p:txBody>
      </p:sp>
    </p:spTree>
    <p:extLst>
      <p:ext uri="{BB962C8B-B14F-4D97-AF65-F5344CB8AC3E}">
        <p14:creationId xmlns:p14="http://schemas.microsoft.com/office/powerpoint/2010/main" val="825134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Literals can be used to represent value of an integer. Floating point number, or string type.  Ex 10, 12.345 and “hello world”</a:t>
            </a:r>
          </a:p>
        </p:txBody>
      </p:sp>
      <p:sp>
        <p:nvSpPr>
          <p:cNvPr id="4" name="Slide Number Placeholder 3"/>
          <p:cNvSpPr>
            <a:spLocks noGrp="1"/>
          </p:cNvSpPr>
          <p:nvPr>
            <p:ph type="sldNum" sz="quarter" idx="5"/>
          </p:nvPr>
        </p:nvSpPr>
        <p:spPr/>
        <p:txBody>
          <a:bodyPr/>
          <a:lstStyle/>
          <a:p>
            <a:fld id="{54993FF4-C626-4C85-A5C3-415F551F29CD}" type="slidenum">
              <a:rPr lang="en-IN" smtClean="0"/>
              <a:t>5</a:t>
            </a:fld>
            <a:endParaRPr lang="en-IN"/>
          </a:p>
        </p:txBody>
      </p:sp>
    </p:spTree>
    <p:extLst>
      <p:ext uri="{BB962C8B-B14F-4D97-AF65-F5344CB8AC3E}">
        <p14:creationId xmlns:p14="http://schemas.microsoft.com/office/powerpoint/2010/main" val="3625989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Cannot assign a value to a final variable</a:t>
            </a:r>
          </a:p>
        </p:txBody>
      </p:sp>
      <p:sp>
        <p:nvSpPr>
          <p:cNvPr id="4" name="Slide Number Placeholder 3"/>
          <p:cNvSpPr>
            <a:spLocks noGrp="1"/>
          </p:cNvSpPr>
          <p:nvPr>
            <p:ph type="sldNum" sz="quarter" idx="5"/>
          </p:nvPr>
        </p:nvSpPr>
        <p:spPr/>
        <p:txBody>
          <a:bodyPr/>
          <a:lstStyle/>
          <a:p>
            <a:fld id="{54993FF4-C626-4C85-A5C3-415F551F29CD}" type="slidenum">
              <a:rPr lang="en-IN" smtClean="0"/>
              <a:t>7</a:t>
            </a:fld>
            <a:endParaRPr lang="en-IN"/>
          </a:p>
        </p:txBody>
      </p:sp>
    </p:spTree>
    <p:extLst>
      <p:ext uri="{BB962C8B-B14F-4D97-AF65-F5344CB8AC3E}">
        <p14:creationId xmlns:p14="http://schemas.microsoft.com/office/powerpoint/2010/main" val="610680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Times New Roman" panose="02020603050405020304" pitchFamily="18" charset="0"/>
                <a:ea typeface="Times New Roman" panose="02020603050405020304" pitchFamily="18" charset="0"/>
              </a:rPr>
              <a:t>Usually in java all of the variables are declared at the start of the main( ) method. </a:t>
            </a:r>
            <a:endParaRPr lang="en-IN" dirty="0"/>
          </a:p>
        </p:txBody>
      </p:sp>
      <p:sp>
        <p:nvSpPr>
          <p:cNvPr id="4" name="Slide Number Placeholder 3"/>
          <p:cNvSpPr>
            <a:spLocks noGrp="1"/>
          </p:cNvSpPr>
          <p:nvPr>
            <p:ph type="sldNum" sz="quarter" idx="5"/>
          </p:nvPr>
        </p:nvSpPr>
        <p:spPr/>
        <p:txBody>
          <a:bodyPr/>
          <a:lstStyle/>
          <a:p>
            <a:fld id="{54993FF4-C626-4C85-A5C3-415F551F29CD}" type="slidenum">
              <a:rPr lang="en-IN" smtClean="0"/>
              <a:t>9</a:t>
            </a:fld>
            <a:endParaRPr lang="en-IN"/>
          </a:p>
        </p:txBody>
      </p:sp>
    </p:spTree>
    <p:extLst>
      <p:ext uri="{BB962C8B-B14F-4D97-AF65-F5344CB8AC3E}">
        <p14:creationId xmlns:p14="http://schemas.microsoft.com/office/powerpoint/2010/main" val="2843818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Times New Roman" panose="02020603050405020304" pitchFamily="18" charset="0"/>
                <a:ea typeface="Times New Roman" panose="02020603050405020304" pitchFamily="18" charset="0"/>
              </a:rPr>
              <a:t>Operators are used </a:t>
            </a:r>
            <a:r>
              <a:rPr lang="en-US" sz="1800" spc="-15" dirty="0">
                <a:effectLst/>
                <a:latin typeface="Times New Roman" panose="02020603050405020304" pitchFamily="18" charset="0"/>
                <a:ea typeface="Times New Roman" panose="02020603050405020304" pitchFamily="18" charset="0"/>
              </a:rPr>
              <a:t>in </a:t>
            </a:r>
            <a:r>
              <a:rPr lang="en-US" sz="1800" dirty="0">
                <a:effectLst/>
                <a:latin typeface="Times New Roman" panose="02020603050405020304" pitchFamily="18" charset="0"/>
                <a:ea typeface="Times New Roman" panose="02020603050405020304" pitchFamily="18" charset="0"/>
              </a:rPr>
              <a:t>programs </a:t>
            </a:r>
            <a:r>
              <a:rPr lang="en-US" sz="1800" spc="10" dirty="0">
                <a:effectLst/>
                <a:latin typeface="Times New Roman" panose="02020603050405020304" pitchFamily="18" charset="0"/>
                <a:ea typeface="Times New Roman" panose="02020603050405020304" pitchFamily="18" charset="0"/>
              </a:rPr>
              <a:t>to </a:t>
            </a:r>
            <a:r>
              <a:rPr lang="en-US" sz="1800" dirty="0">
                <a:effectLst/>
                <a:latin typeface="Times New Roman" panose="02020603050405020304" pitchFamily="18" charset="0"/>
                <a:ea typeface="Times New Roman" panose="02020603050405020304" pitchFamily="18" charset="0"/>
              </a:rPr>
              <a:t>manipulate  data and variables. They usually form a part of mathematical or logical expressions</a:t>
            </a:r>
            <a:endParaRPr lang="en-IN" dirty="0"/>
          </a:p>
        </p:txBody>
      </p:sp>
      <p:sp>
        <p:nvSpPr>
          <p:cNvPr id="4" name="Slide Number Placeholder 3"/>
          <p:cNvSpPr>
            <a:spLocks noGrp="1"/>
          </p:cNvSpPr>
          <p:nvPr>
            <p:ph type="sldNum" sz="quarter" idx="5"/>
          </p:nvPr>
        </p:nvSpPr>
        <p:spPr/>
        <p:txBody>
          <a:bodyPr/>
          <a:lstStyle/>
          <a:p>
            <a:fld id="{54993FF4-C626-4C85-A5C3-415F551F29CD}" type="slidenum">
              <a:rPr lang="en-IN" smtClean="0"/>
              <a:t>11</a:t>
            </a:fld>
            <a:endParaRPr lang="en-IN"/>
          </a:p>
        </p:txBody>
      </p:sp>
    </p:spTree>
    <p:extLst>
      <p:ext uri="{BB962C8B-B14F-4D97-AF65-F5344CB8AC3E}">
        <p14:creationId xmlns:p14="http://schemas.microsoft.com/office/powerpoint/2010/main" val="2958274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Times New Roman" panose="02020603050405020304" pitchFamily="18" charset="0"/>
                <a:ea typeface="Times New Roman" panose="02020603050405020304" pitchFamily="18" charset="0"/>
              </a:rPr>
              <a:t>we may compare the age of two persons, or the price of two items, and so on. These comparisons can be done with the help of </a:t>
            </a:r>
            <a:r>
              <a:rPr lang="en-US" sz="1800" i="1" dirty="0">
                <a:effectLst/>
                <a:latin typeface="Times New Roman" panose="02020603050405020304" pitchFamily="18" charset="0"/>
                <a:ea typeface="Times New Roman" panose="02020603050405020304" pitchFamily="18" charset="0"/>
              </a:rPr>
              <a:t>relational operators.</a:t>
            </a:r>
            <a:endParaRPr lang="en-IN" dirty="0"/>
          </a:p>
        </p:txBody>
      </p:sp>
      <p:sp>
        <p:nvSpPr>
          <p:cNvPr id="4" name="Slide Number Placeholder 3"/>
          <p:cNvSpPr>
            <a:spLocks noGrp="1"/>
          </p:cNvSpPr>
          <p:nvPr>
            <p:ph type="sldNum" sz="quarter" idx="5"/>
          </p:nvPr>
        </p:nvSpPr>
        <p:spPr/>
        <p:txBody>
          <a:bodyPr/>
          <a:lstStyle/>
          <a:p>
            <a:fld id="{54993FF4-C626-4C85-A5C3-415F551F29CD}" type="slidenum">
              <a:rPr lang="en-IN" smtClean="0"/>
              <a:t>15</a:t>
            </a:fld>
            <a:endParaRPr lang="en-IN"/>
          </a:p>
        </p:txBody>
      </p:sp>
    </p:spTree>
    <p:extLst>
      <p:ext uri="{BB962C8B-B14F-4D97-AF65-F5344CB8AC3E}">
        <p14:creationId xmlns:p14="http://schemas.microsoft.com/office/powerpoint/2010/main" val="2029041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9/8/2020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27115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9/8/2020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6735111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9/8/2020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7731301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9/8/2020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2805635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9/8/2020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5666435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9/8/2020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1068793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9/8/2020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61457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9/8/2020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93924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9/8/2020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66989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smtClean="0"/>
              <a:t>9/8/2020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18430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9/8/2020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40627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9/8/2020</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784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9/8/2020</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16737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9/8/2020</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56156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smtClean="0"/>
              <a:t>9/8/2020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31946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smtClean="0"/>
              <a:t>9/8/2020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54402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CBC1C18-307B-4F68-A007-B5B542270E8D}" type="datetimeFigureOut">
              <a:rPr lang="en-US" smtClean="0"/>
              <a:t>9/8/2020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537938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356FE-94ED-41CA-A117-2373D85691BF}"/>
              </a:ext>
            </a:extLst>
          </p:cNvPr>
          <p:cNvSpPr>
            <a:spLocks noGrp="1"/>
          </p:cNvSpPr>
          <p:nvPr>
            <p:ph type="ctrTitle"/>
          </p:nvPr>
        </p:nvSpPr>
        <p:spPr>
          <a:xfrm>
            <a:off x="2350855" y="4161163"/>
            <a:ext cx="6273289" cy="2107832"/>
          </a:xfrm>
        </p:spPr>
        <p:txBody>
          <a:bodyPr>
            <a:normAutofit fontScale="90000"/>
          </a:bodyPr>
          <a:lstStyle/>
          <a:p>
            <a:r>
              <a:rPr lang="en-IN" sz="2200" dirty="0">
                <a:latin typeface="Times New Roman" panose="02020603050405020304" pitchFamily="18" charset="0"/>
                <a:cs typeface="Times New Roman" panose="02020603050405020304" pitchFamily="18" charset="0"/>
              </a:rPr>
              <a:t>Mr. </a:t>
            </a:r>
            <a:r>
              <a:rPr lang="en-IN" sz="2200" dirty="0" err="1">
                <a:latin typeface="Times New Roman" panose="02020603050405020304" pitchFamily="18" charset="0"/>
                <a:cs typeface="Times New Roman" panose="02020603050405020304" pitchFamily="18" charset="0"/>
              </a:rPr>
              <a:t>Trivarna</a:t>
            </a:r>
            <a:br>
              <a:rPr lang="en-IN" sz="2200" dirty="0">
                <a:latin typeface="Times New Roman" panose="02020603050405020304" pitchFamily="18" charset="0"/>
                <a:cs typeface="Times New Roman" panose="02020603050405020304" pitchFamily="18" charset="0"/>
              </a:rPr>
            </a:br>
            <a:r>
              <a:rPr lang="en-IN" sz="2200" dirty="0">
                <a:latin typeface="Times New Roman" panose="02020603050405020304" pitchFamily="18" charset="0"/>
                <a:cs typeface="Times New Roman" panose="02020603050405020304" pitchFamily="18" charset="0"/>
              </a:rPr>
              <a:t>Asst. Professor</a:t>
            </a:r>
            <a:br>
              <a:rPr lang="en-IN" sz="2200" dirty="0">
                <a:latin typeface="Times New Roman" panose="02020603050405020304" pitchFamily="18" charset="0"/>
                <a:cs typeface="Times New Roman" panose="02020603050405020304" pitchFamily="18" charset="0"/>
              </a:rPr>
            </a:br>
            <a:r>
              <a:rPr lang="en-IN" sz="2200" dirty="0">
                <a:latin typeface="Times New Roman" panose="02020603050405020304" pitchFamily="18" charset="0"/>
                <a:cs typeface="Times New Roman" panose="02020603050405020304" pitchFamily="18" charset="0"/>
              </a:rPr>
              <a:t>Department of Computer Science</a:t>
            </a:r>
            <a:br>
              <a:rPr lang="en-IN" sz="2200" dirty="0">
                <a:latin typeface="Times New Roman" panose="02020603050405020304" pitchFamily="18" charset="0"/>
                <a:cs typeface="Times New Roman" panose="02020603050405020304" pitchFamily="18" charset="0"/>
              </a:rPr>
            </a:br>
            <a:r>
              <a:rPr lang="en-IN" sz="2200" dirty="0" err="1">
                <a:latin typeface="Times New Roman" panose="02020603050405020304" pitchFamily="18" charset="0"/>
                <a:cs typeface="Times New Roman" panose="02020603050405020304" pitchFamily="18" charset="0"/>
              </a:rPr>
              <a:t>Dr.B.B</a:t>
            </a:r>
            <a:r>
              <a:rPr lang="en-IN" sz="2200" dirty="0">
                <a:latin typeface="Times New Roman" panose="02020603050405020304" pitchFamily="18" charset="0"/>
                <a:cs typeface="Times New Roman" panose="02020603050405020304" pitchFamily="18" charset="0"/>
              </a:rPr>
              <a:t>. Hedge First Grade College </a:t>
            </a:r>
            <a:r>
              <a:rPr lang="en-IN" sz="2200" dirty="0" err="1">
                <a:latin typeface="Times New Roman" panose="02020603050405020304" pitchFamily="18" charset="0"/>
                <a:cs typeface="Times New Roman" panose="02020603050405020304" pitchFamily="18" charset="0"/>
              </a:rPr>
              <a:t>Kundapura</a:t>
            </a:r>
            <a:br>
              <a:rPr lang="en-IN" dirty="0">
                <a:solidFill>
                  <a:schemeClr val="bg1"/>
                </a:solidFill>
                <a:latin typeface="Times New Roman" panose="02020603050405020304" pitchFamily="18" charset="0"/>
                <a:cs typeface="Times New Roman" panose="02020603050405020304" pitchFamily="18" charset="0"/>
              </a:rPr>
            </a:br>
            <a:endParaRPr lang="en-IN" dirty="0"/>
          </a:p>
        </p:txBody>
      </p:sp>
      <p:sp>
        <p:nvSpPr>
          <p:cNvPr id="3" name="Subtitle 2">
            <a:extLst>
              <a:ext uri="{FF2B5EF4-FFF2-40B4-BE49-F238E27FC236}">
                <a16:creationId xmlns:a16="http://schemas.microsoft.com/office/drawing/2014/main" id="{8464652B-1A15-4417-84F4-D658F4EE87F8}"/>
              </a:ext>
            </a:extLst>
          </p:cNvPr>
          <p:cNvSpPr>
            <a:spLocks noGrp="1"/>
          </p:cNvSpPr>
          <p:nvPr>
            <p:ph type="subTitle" idx="1"/>
          </p:nvPr>
        </p:nvSpPr>
        <p:spPr>
          <a:xfrm>
            <a:off x="2350855" y="2268787"/>
            <a:ext cx="5400950" cy="1462954"/>
          </a:xfrm>
        </p:spPr>
        <p:txBody>
          <a:bodyPr>
            <a:noAutofit/>
          </a:bodyPr>
          <a:lstStyle/>
          <a:p>
            <a:pPr algn="ctr"/>
            <a:r>
              <a:rPr lang="en-US" sz="4000" b="1" dirty="0">
                <a:effectLst/>
                <a:latin typeface="Times New Roman" panose="02020603050405020304" pitchFamily="18" charset="0"/>
                <a:ea typeface="Calibri" panose="020F0502020204030204" pitchFamily="34" charset="0"/>
              </a:rPr>
              <a:t>BCA 504 :</a:t>
            </a:r>
          </a:p>
          <a:p>
            <a:pPr algn="ctr"/>
            <a:r>
              <a:rPr lang="en-US" sz="4000" b="1" dirty="0">
                <a:effectLst/>
                <a:latin typeface="Times New Roman" panose="02020603050405020304" pitchFamily="18" charset="0"/>
                <a:ea typeface="Calibri" panose="020F0502020204030204" pitchFamily="34" charset="0"/>
              </a:rPr>
              <a:t> Java Programming</a:t>
            </a:r>
            <a:endParaRPr lang="en-IN" sz="4000" dirty="0"/>
          </a:p>
        </p:txBody>
      </p:sp>
    </p:spTree>
    <p:extLst>
      <p:ext uri="{BB962C8B-B14F-4D97-AF65-F5344CB8AC3E}">
        <p14:creationId xmlns:p14="http://schemas.microsoft.com/office/powerpoint/2010/main" val="717107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557F1A-6C76-4A96-9332-1BDD5173EF15}"/>
              </a:ext>
            </a:extLst>
          </p:cNvPr>
          <p:cNvSpPr>
            <a:spLocks noGrp="1"/>
          </p:cNvSpPr>
          <p:nvPr>
            <p:ph idx="1"/>
          </p:nvPr>
        </p:nvSpPr>
        <p:spPr>
          <a:xfrm>
            <a:off x="832021" y="790831"/>
            <a:ext cx="9012195" cy="5848865"/>
          </a:xfrm>
        </p:spPr>
        <p:txBody>
          <a:bodyPr/>
          <a:lstStyle/>
          <a:p>
            <a:pPr marL="0" marR="4343400" indent="0">
              <a:lnSpc>
                <a:spcPct val="98000"/>
              </a:lnSpc>
              <a:spcBef>
                <a:spcPts val="10"/>
              </a:spcBef>
              <a:spcAft>
                <a:spcPts val="0"/>
              </a:spcAft>
              <a:buNone/>
            </a:pPr>
            <a:r>
              <a:rPr lang="en-US" sz="1800" dirty="0">
                <a:effectLst/>
                <a:latin typeface="Times New Roman" panose="02020603050405020304" pitchFamily="18" charset="0"/>
                <a:ea typeface="Times New Roman" panose="02020603050405020304" pitchFamily="18" charset="0"/>
              </a:rPr>
              <a:t>class </a:t>
            </a:r>
            <a:r>
              <a:rPr lang="en-US" sz="1800" dirty="0" err="1">
                <a:effectLst/>
                <a:latin typeface="Times New Roman" panose="02020603050405020304" pitchFamily="18" charset="0"/>
                <a:ea typeface="Times New Roman" panose="02020603050405020304" pitchFamily="18" charset="0"/>
              </a:rPr>
              <a:t>ScopeDemo</a:t>
            </a:r>
            <a:r>
              <a:rPr lang="en-US" sz="1800" dirty="0">
                <a:effectLst/>
                <a:latin typeface="Times New Roman" panose="02020603050405020304" pitchFamily="18" charset="0"/>
                <a:ea typeface="Times New Roman" panose="02020603050405020304" pitchFamily="18" charset="0"/>
              </a:rPr>
              <a:t> {</a:t>
            </a:r>
            <a:endParaRPr lang="en-IN" sz="1800" dirty="0">
              <a:latin typeface="Times New Roman" panose="02020603050405020304" pitchFamily="18" charset="0"/>
              <a:ea typeface="Times New Roman" panose="02020603050405020304" pitchFamily="18" charset="0"/>
            </a:endParaRPr>
          </a:p>
          <a:p>
            <a:pPr marL="0" marR="4343400" indent="0">
              <a:lnSpc>
                <a:spcPct val="98000"/>
              </a:lnSpc>
              <a:spcBef>
                <a:spcPts val="10"/>
              </a:spcBef>
              <a:spcAft>
                <a:spcPts val="0"/>
              </a:spcAft>
              <a:buNone/>
            </a:pPr>
            <a:r>
              <a:rPr lang="en-IN" sz="1800" dirty="0">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public static void main(String   </a:t>
            </a:r>
            <a:r>
              <a:rPr lang="en-US" sz="1800" dirty="0" err="1">
                <a:effectLst/>
                <a:latin typeface="Times New Roman" panose="02020603050405020304" pitchFamily="18" charset="0"/>
                <a:ea typeface="Times New Roman" panose="02020603050405020304" pitchFamily="18" charset="0"/>
              </a:rPr>
              <a:t>args</a:t>
            </a:r>
            <a:r>
              <a:rPr lang="en-US" sz="1800" dirty="0">
                <a:effectLst/>
                <a:latin typeface="Times New Roman" panose="02020603050405020304" pitchFamily="18" charset="0"/>
                <a:ea typeface="Times New Roman" panose="02020603050405020304" pitchFamily="18" charset="0"/>
              </a:rPr>
              <a:t>[]) </a:t>
            </a:r>
          </a:p>
          <a:p>
            <a:pPr marL="0" marR="4343400" indent="0">
              <a:lnSpc>
                <a:spcPct val="98000"/>
              </a:lnSpc>
              <a:spcBef>
                <a:spcPts val="10"/>
              </a:spcBef>
              <a:spcAft>
                <a:spcPts val="0"/>
              </a:spcAft>
              <a:buNone/>
            </a:pPr>
            <a:r>
              <a:rPr lang="en-US" sz="1800" dirty="0">
                <a:effectLst/>
                <a:latin typeface="Times New Roman" panose="02020603050405020304" pitchFamily="18" charset="0"/>
                <a:ea typeface="Times New Roman" panose="02020603050405020304" pitchFamily="18" charset="0"/>
              </a:rPr>
              <a:t>      { </a:t>
            </a:r>
          </a:p>
          <a:p>
            <a:pPr marL="0" marR="4343400" indent="0">
              <a:lnSpc>
                <a:spcPct val="98000"/>
              </a:lnSpc>
              <a:spcBef>
                <a:spcPts val="10"/>
              </a:spcBef>
              <a:spcAft>
                <a:spcPts val="0"/>
              </a:spcAft>
              <a:buNone/>
            </a:pPr>
            <a:r>
              <a:rPr lang="en-US" sz="1800" dirty="0">
                <a:effectLst/>
                <a:latin typeface="Times New Roman" panose="02020603050405020304" pitchFamily="18" charset="0"/>
                <a:ea typeface="Times New Roman" panose="02020603050405020304" pitchFamily="18" charset="0"/>
              </a:rPr>
              <a:t>	int x; // Known to all code within main </a:t>
            </a:r>
          </a:p>
          <a:p>
            <a:pPr marL="0" marR="4343400" indent="0">
              <a:lnSpc>
                <a:spcPct val="98000"/>
              </a:lnSpc>
              <a:spcBef>
                <a:spcPts val="10"/>
              </a:spcBef>
              <a:spcAft>
                <a:spcPts val="0"/>
              </a:spcAft>
              <a:buNone/>
            </a:pPr>
            <a:r>
              <a:rPr lang="en-US" sz="1800" dirty="0">
                <a:effectLst/>
                <a:latin typeface="Times New Roman" panose="02020603050405020304" pitchFamily="18" charset="0"/>
                <a:ea typeface="Times New Roman" panose="02020603050405020304" pitchFamily="18" charset="0"/>
              </a:rPr>
              <a:t>	x=10;</a:t>
            </a:r>
            <a:endParaRPr lang="en-IN" sz="1800" dirty="0">
              <a:effectLst/>
              <a:latin typeface="Times New Roman" panose="02020603050405020304" pitchFamily="18" charset="0"/>
              <a:ea typeface="Times New Roman" panose="02020603050405020304" pitchFamily="18" charset="0"/>
            </a:endParaRPr>
          </a:p>
          <a:p>
            <a:pPr marL="68072" indent="0">
              <a:lnSpc>
                <a:spcPts val="1370"/>
              </a:lnSpc>
              <a:buNone/>
            </a:pPr>
            <a:r>
              <a:rPr lang="en-US" sz="1800" dirty="0">
                <a:effectLst/>
                <a:latin typeface="Times New Roman" panose="02020603050405020304" pitchFamily="18" charset="0"/>
                <a:ea typeface="Times New Roman" panose="02020603050405020304" pitchFamily="18" charset="0"/>
              </a:rPr>
              <a:t>	if (x = = 10) {      //start new scope</a:t>
            </a:r>
            <a:endParaRPr lang="en-IN" sz="1800" dirty="0">
              <a:effectLst/>
              <a:latin typeface="Times New Roman" panose="02020603050405020304" pitchFamily="18" charset="0"/>
              <a:ea typeface="Times New Roman" panose="02020603050405020304" pitchFamily="18" charset="0"/>
            </a:endParaRPr>
          </a:p>
          <a:p>
            <a:pPr marL="220472" indent="0">
              <a:lnSpc>
                <a:spcPts val="1375"/>
              </a:lnSpc>
              <a:spcBef>
                <a:spcPts val="10"/>
              </a:spcBef>
              <a:spcAft>
                <a:spcPts val="0"/>
              </a:spcAft>
              <a:buNone/>
            </a:pPr>
            <a:r>
              <a:rPr lang="en-US" sz="1800" dirty="0">
                <a:effectLst/>
                <a:latin typeface="Times New Roman" panose="02020603050405020304" pitchFamily="18" charset="0"/>
                <a:ea typeface="Times New Roman" panose="02020603050405020304" pitchFamily="18" charset="0"/>
              </a:rPr>
              <a:t>	    int y = 20;       // known only to this block</a:t>
            </a:r>
            <a:endParaRPr lang="en-IN" sz="1800" dirty="0">
              <a:effectLst/>
              <a:latin typeface="Times New Roman" panose="02020603050405020304" pitchFamily="18" charset="0"/>
              <a:ea typeface="Times New Roman" panose="02020603050405020304" pitchFamily="18" charset="0"/>
            </a:endParaRPr>
          </a:p>
          <a:p>
            <a:pPr marL="559562" lvl="1" indent="0">
              <a:lnSpc>
                <a:spcPts val="1375"/>
              </a:lnSpc>
              <a:buNone/>
            </a:pPr>
            <a:r>
              <a:rPr lang="en-US" sz="1600" dirty="0">
                <a:effectLst/>
                <a:latin typeface="Times New Roman" panose="02020603050405020304" pitchFamily="18" charset="0"/>
                <a:ea typeface="Times New Roman" panose="02020603050405020304" pitchFamily="18" charset="0"/>
              </a:rPr>
              <a:t>	    // x and y both known here.</a:t>
            </a:r>
          </a:p>
          <a:p>
            <a:pPr marL="108712" marR="3039745" indent="0">
              <a:lnSpc>
                <a:spcPct val="100000"/>
              </a:lnSpc>
              <a:spcBef>
                <a:spcPts val="450"/>
              </a:spcBef>
              <a:spcAft>
                <a:spcPts val="0"/>
              </a:spcAft>
              <a:buNone/>
            </a:pPr>
            <a:r>
              <a:rPr lang="en-US" sz="1600" dirty="0">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System.out.println</a:t>
            </a:r>
            <a:r>
              <a:rPr lang="en-US" sz="1800" dirty="0">
                <a:effectLst/>
                <a:latin typeface="Times New Roman" panose="02020603050405020304" pitchFamily="18" charset="0"/>
                <a:ea typeface="Times New Roman" panose="02020603050405020304" pitchFamily="18" charset="0"/>
              </a:rPr>
              <a:t>(“x and y:” + x + “ “ + y);</a:t>
            </a:r>
          </a:p>
          <a:p>
            <a:pPr marL="108712" marR="3039745" indent="0">
              <a:lnSpc>
                <a:spcPct val="100000"/>
              </a:lnSpc>
              <a:spcBef>
                <a:spcPts val="450"/>
              </a:spcBef>
              <a:spcAft>
                <a:spcPts val="0"/>
              </a:spcAft>
              <a:buNone/>
            </a:pPr>
            <a:r>
              <a:rPr lang="en-US" sz="1800" dirty="0">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 x= y * 2;</a:t>
            </a:r>
          </a:p>
          <a:p>
            <a:pPr marL="108712" marR="3039745" indent="0">
              <a:lnSpc>
                <a:spcPct val="100000"/>
              </a:lnSpc>
              <a:spcBef>
                <a:spcPts val="450"/>
              </a:spcBef>
              <a:spcAft>
                <a:spcPts val="0"/>
              </a:spcAft>
              <a:buNone/>
            </a:pPr>
            <a:r>
              <a:rPr lang="en-US" sz="1800" dirty="0">
                <a:latin typeface="Times New Roman" panose="02020603050405020304" pitchFamily="18" charset="0"/>
                <a:ea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a:p>
            <a:pPr marL="0" indent="0">
              <a:lnSpc>
                <a:spcPts val="1355"/>
              </a:lnSpc>
              <a:buNone/>
            </a:pPr>
            <a:r>
              <a:rPr lang="en-US" sz="1800" dirty="0">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t>
            </a:r>
            <a:endParaRPr lang="en-IN" sz="1800" dirty="0">
              <a:effectLst/>
              <a:latin typeface="Times New Roman" panose="02020603050405020304" pitchFamily="18" charset="0"/>
              <a:ea typeface="Times New Roman" panose="02020603050405020304" pitchFamily="18" charset="0"/>
            </a:endParaRPr>
          </a:p>
          <a:p>
            <a:pPr marL="0" indent="0">
              <a:lnSpc>
                <a:spcPts val="1375"/>
              </a:lnSpc>
              <a:spcBef>
                <a:spcPts val="10"/>
              </a:spcBef>
              <a:spcAft>
                <a:spcPts val="0"/>
              </a:spcAft>
              <a:buNone/>
            </a:pPr>
            <a:r>
              <a:rPr lang="en-US" sz="1800" dirty="0">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 y = 100; //Error! Y not known here</a:t>
            </a:r>
            <a:endParaRPr lang="en-IN" sz="1800" dirty="0">
              <a:effectLst/>
              <a:latin typeface="Times New Roman" panose="02020603050405020304" pitchFamily="18" charset="0"/>
              <a:ea typeface="Times New Roman" panose="02020603050405020304" pitchFamily="18" charset="0"/>
            </a:endParaRPr>
          </a:p>
          <a:p>
            <a:pPr marL="0" marR="3618230" indent="0">
              <a:lnSpc>
                <a:spcPct val="100000"/>
              </a:lnSpc>
              <a:spcAft>
                <a:spcPts val="0"/>
              </a:spcAft>
              <a:buNone/>
            </a:pPr>
            <a:r>
              <a:rPr lang="en-US" sz="1800" dirty="0">
                <a:effectLst/>
                <a:latin typeface="Times New Roman" panose="02020603050405020304" pitchFamily="18" charset="0"/>
                <a:ea typeface="Times New Roman" panose="02020603050405020304" pitchFamily="18" charset="0"/>
              </a:rPr>
              <a:t>     // x is still known here. </a:t>
            </a:r>
          </a:p>
          <a:p>
            <a:pPr marL="0" marR="3618230" indent="0">
              <a:lnSpc>
                <a:spcPct val="100000"/>
              </a:lnSpc>
              <a:spcAft>
                <a:spcPts val="0"/>
              </a:spcAft>
              <a:buNone/>
            </a:pPr>
            <a:r>
              <a:rPr lang="en-US" sz="1800" dirty="0">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System.out.println</a:t>
            </a:r>
            <a:r>
              <a:rPr lang="en-US" sz="1800" dirty="0">
                <a:effectLst/>
                <a:latin typeface="Times New Roman" panose="02020603050405020304" pitchFamily="18" charset="0"/>
                <a:ea typeface="Times New Roman" panose="02020603050405020304" pitchFamily="18" charset="0"/>
              </a:rPr>
              <a:t>(“x is “+x);</a:t>
            </a:r>
            <a:endParaRPr lang="en-IN" sz="1800" dirty="0">
              <a:effectLst/>
              <a:latin typeface="Times New Roman" panose="02020603050405020304" pitchFamily="18" charset="0"/>
              <a:ea typeface="Times New Roman" panose="02020603050405020304" pitchFamily="18" charset="0"/>
            </a:endParaRPr>
          </a:p>
          <a:p>
            <a:pPr marL="0" indent="0">
              <a:lnSpc>
                <a:spcPts val="1355"/>
              </a:lnSpc>
              <a:buNone/>
            </a:pPr>
            <a:r>
              <a:rPr lang="en-US" sz="1800" dirty="0">
                <a:effectLst/>
                <a:latin typeface="Times New Roman" panose="02020603050405020304" pitchFamily="18" charset="0"/>
                <a:ea typeface="Times New Roman" panose="02020603050405020304" pitchFamily="18" charset="0"/>
              </a:rPr>
              <a:t>}</a:t>
            </a:r>
            <a:endParaRPr lang="en-IN" sz="1800" dirty="0">
              <a:effectLst/>
              <a:latin typeface="Times New Roman" panose="02020603050405020304" pitchFamily="18" charset="0"/>
              <a:ea typeface="Times New Roman" panose="02020603050405020304" pitchFamily="18" charset="0"/>
            </a:endParaRPr>
          </a:p>
          <a:p>
            <a:pPr marL="559562" lvl="1" indent="0">
              <a:lnSpc>
                <a:spcPts val="1375"/>
              </a:lnSpc>
              <a:buNone/>
            </a:pPr>
            <a:endParaRPr lang="en-IN" sz="1600" dirty="0">
              <a:effectLst/>
              <a:latin typeface="Times New Roman" panose="02020603050405020304" pitchFamily="18" charset="0"/>
              <a:ea typeface="Times New Roman" panose="02020603050405020304" pitchFamily="18" charset="0"/>
            </a:endParaRPr>
          </a:p>
          <a:p>
            <a:endParaRPr lang="en-IN" dirty="0"/>
          </a:p>
        </p:txBody>
      </p:sp>
    </p:spTree>
    <p:extLst>
      <p:ext uri="{BB962C8B-B14F-4D97-AF65-F5344CB8AC3E}">
        <p14:creationId xmlns:p14="http://schemas.microsoft.com/office/powerpoint/2010/main" val="2982251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arn(inVertical)">
                                      <p:cBhvr>
                                        <p:cTn id="28" dur="500"/>
                                        <p:tgtEl>
                                          <p:spTgt spid="3">
                                            <p:txEl>
                                              <p:pRg st="7" end="7"/>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arn(inVertical)">
                                      <p:cBhvr>
                                        <p:cTn id="31" dur="500"/>
                                        <p:tgtEl>
                                          <p:spTgt spid="3">
                                            <p:txEl>
                                              <p:pRg st="8" end="8"/>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barn(inVertical)">
                                      <p:cBhvr>
                                        <p:cTn id="34" dur="500"/>
                                        <p:tgtEl>
                                          <p:spTgt spid="3">
                                            <p:txEl>
                                              <p:pRg st="9" end="9"/>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barn(inVertical)">
                                      <p:cBhvr>
                                        <p:cTn id="37" dur="500"/>
                                        <p:tgtEl>
                                          <p:spTgt spid="3">
                                            <p:txEl>
                                              <p:pRg st="10" end="10"/>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barn(inVertical)">
                                      <p:cBhvr>
                                        <p:cTn id="40" dur="500"/>
                                        <p:tgtEl>
                                          <p:spTgt spid="3">
                                            <p:txEl>
                                              <p:pRg st="11" end="11"/>
                                            </p:txEl>
                                          </p:spTgt>
                                        </p:tgtEl>
                                      </p:cBhvr>
                                    </p:animEffect>
                                  </p:childTnLst>
                                </p:cTn>
                              </p:par>
                              <p:par>
                                <p:cTn id="41" presetID="16" presetClass="entr" presetSubtype="21"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barn(inVertical)">
                                      <p:cBhvr>
                                        <p:cTn id="43" dur="500"/>
                                        <p:tgtEl>
                                          <p:spTgt spid="3">
                                            <p:txEl>
                                              <p:pRg st="12" end="12"/>
                                            </p:txEl>
                                          </p:spTgt>
                                        </p:tgtEl>
                                      </p:cBhvr>
                                    </p:animEffect>
                                  </p:childTnLst>
                                </p:cTn>
                              </p:par>
                              <p:par>
                                <p:cTn id="44" presetID="16" presetClass="entr" presetSubtype="21" fill="hold" nodeType="with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barn(inVertical)">
                                      <p:cBhvr>
                                        <p:cTn id="46" dur="500"/>
                                        <p:tgtEl>
                                          <p:spTgt spid="3">
                                            <p:txEl>
                                              <p:pRg st="13" end="13"/>
                                            </p:txEl>
                                          </p:spTgt>
                                        </p:tgtEl>
                                      </p:cBhvr>
                                    </p:animEffect>
                                  </p:childTnLst>
                                </p:cTn>
                              </p:par>
                              <p:par>
                                <p:cTn id="47" presetID="16" presetClass="entr" presetSubtype="21" fill="hold" nodeType="with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Effect transition="in" filter="barn(inVertical)">
                                      <p:cBhvr>
                                        <p:cTn id="49" dur="500"/>
                                        <p:tgtEl>
                                          <p:spTgt spid="3">
                                            <p:txEl>
                                              <p:pRg st="14" end="14"/>
                                            </p:txEl>
                                          </p:spTgt>
                                        </p:tgtEl>
                                      </p:cBhvr>
                                    </p:animEffect>
                                  </p:childTnLst>
                                </p:cTn>
                              </p:par>
                              <p:par>
                                <p:cTn id="50" presetID="16" presetClass="entr" presetSubtype="21" fill="hold" nodeType="withEffect">
                                  <p:stCondLst>
                                    <p:cond delay="0"/>
                                  </p:stCondLst>
                                  <p:childTnLst>
                                    <p:set>
                                      <p:cBhvr>
                                        <p:cTn id="51" dur="1" fill="hold">
                                          <p:stCondLst>
                                            <p:cond delay="0"/>
                                          </p:stCondLst>
                                        </p:cTn>
                                        <p:tgtEl>
                                          <p:spTgt spid="3">
                                            <p:txEl>
                                              <p:pRg st="15" end="15"/>
                                            </p:txEl>
                                          </p:spTgt>
                                        </p:tgtEl>
                                        <p:attrNameLst>
                                          <p:attrName>style.visibility</p:attrName>
                                        </p:attrNameLst>
                                      </p:cBhvr>
                                      <p:to>
                                        <p:strVal val="visible"/>
                                      </p:to>
                                    </p:set>
                                    <p:animEffect transition="in" filter="barn(inVertical)">
                                      <p:cBhvr>
                                        <p:cTn id="52"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B7B00-A5DF-49EC-B9E4-CFEE53180E2B}"/>
              </a:ext>
            </a:extLst>
          </p:cNvPr>
          <p:cNvSpPr>
            <a:spLocks noGrp="1"/>
          </p:cNvSpPr>
          <p:nvPr>
            <p:ph type="title"/>
          </p:nvPr>
        </p:nvSpPr>
        <p:spPr>
          <a:xfrm>
            <a:off x="914813" y="692728"/>
            <a:ext cx="7958331" cy="608852"/>
          </a:xfrm>
        </p:spPr>
        <p:txBody>
          <a:bodyPr>
            <a:normAutofit fontScale="90000"/>
          </a:bodyPr>
          <a:lstStyle/>
          <a:p>
            <a:pPr algn="l"/>
            <a:r>
              <a:rPr lang="en-US" sz="2400" spc="25" dirty="0">
                <a:effectLst/>
                <a:latin typeface="Times New Roman" panose="02020603050405020304" pitchFamily="18" charset="0"/>
                <a:ea typeface="Times New Roman" panose="02020603050405020304" pitchFamily="18" charset="0"/>
              </a:rPr>
              <a:t>Operators</a:t>
            </a:r>
            <a:br>
              <a:rPr lang="en-IN" sz="1800" dirty="0">
                <a:effectLst/>
                <a:latin typeface="Times New Roman" panose="02020603050405020304" pitchFamily="18" charset="0"/>
                <a:ea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7529FE34-C25A-4D76-B5FE-3B4C05F1C9AE}"/>
              </a:ext>
            </a:extLst>
          </p:cNvPr>
          <p:cNvSpPr>
            <a:spLocks noGrp="1"/>
          </p:cNvSpPr>
          <p:nvPr>
            <p:ph idx="1"/>
          </p:nvPr>
        </p:nvSpPr>
        <p:spPr>
          <a:xfrm>
            <a:off x="848497" y="1639331"/>
            <a:ext cx="8280020" cy="4748364"/>
          </a:xfrm>
        </p:spPr>
        <p:txBody>
          <a:bodyPr/>
          <a:lstStyle/>
          <a:p>
            <a:pPr algn="just"/>
            <a:r>
              <a:rPr lang="en-US" sz="1800" dirty="0">
                <a:effectLst/>
                <a:latin typeface="Times New Roman" panose="02020603050405020304" pitchFamily="18" charset="0"/>
                <a:ea typeface="Times New Roman" panose="02020603050405020304" pitchFamily="18" charset="0"/>
              </a:rPr>
              <a:t>Operator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a symbol that tells the computer to perform certain mathematical or logical manipulations</a:t>
            </a:r>
          </a:p>
          <a:p>
            <a:pPr algn="just"/>
            <a:r>
              <a:rPr lang="en-US" sz="1800" dirty="0">
                <a:effectLst/>
                <a:latin typeface="Times New Roman" panose="02020603050405020304" pitchFamily="18" charset="0"/>
                <a:ea typeface="Times New Roman" panose="02020603050405020304" pitchFamily="18" charset="0"/>
              </a:rPr>
              <a:t>Java operators can be classified into a number of related categories as</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below:</a:t>
            </a:r>
          </a:p>
          <a:p>
            <a:pPr marL="6160" indent="0" algn="just">
              <a:buNone/>
            </a:pPr>
            <a:endParaRPr lang="en-IN" sz="1800" dirty="0">
              <a:effectLst/>
              <a:latin typeface="Times New Roman" panose="02020603050405020304" pitchFamily="18" charset="0"/>
              <a:ea typeface="Times New Roman" panose="02020603050405020304" pitchFamily="18" charset="0"/>
            </a:endParaRPr>
          </a:p>
          <a:p>
            <a:pPr marL="400050" lvl="0" indent="-400050" algn="just">
              <a:buSzPts val="1200"/>
              <a:buFont typeface="+mj-lt"/>
              <a:buAutoNum type="romanUcPeriod"/>
              <a:tabLst>
                <a:tab pos="295275" algn="l"/>
              </a:tabLst>
            </a:pPr>
            <a:r>
              <a:rPr lang="en-US" sz="1800" dirty="0">
                <a:effectLst/>
                <a:latin typeface="Times New Roman" panose="02020603050405020304" pitchFamily="18" charset="0"/>
                <a:ea typeface="Times New Roman" panose="02020603050405020304" pitchFamily="18" charset="0"/>
              </a:rPr>
              <a:t>Arithmetic</a:t>
            </a:r>
            <a:r>
              <a:rPr lang="en-US" sz="1800" spc="-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operators</a:t>
            </a:r>
            <a:endParaRPr lang="en-IN" sz="1800" dirty="0">
              <a:effectLst/>
              <a:latin typeface="Times New Roman" panose="02020603050405020304" pitchFamily="18" charset="0"/>
              <a:ea typeface="Times New Roman" panose="02020603050405020304" pitchFamily="18" charset="0"/>
            </a:endParaRPr>
          </a:p>
          <a:p>
            <a:pPr marL="400050" lvl="0" indent="-400050" algn="just">
              <a:buSzPts val="1200"/>
              <a:buFont typeface="+mj-lt"/>
              <a:buAutoNum type="romanUcPeriod"/>
              <a:tabLst>
                <a:tab pos="295275" algn="l"/>
              </a:tabLst>
            </a:pPr>
            <a:r>
              <a:rPr lang="en-US" sz="1800" dirty="0">
                <a:effectLst/>
                <a:latin typeface="Times New Roman" panose="02020603050405020304" pitchFamily="18" charset="0"/>
                <a:ea typeface="Times New Roman" panose="02020603050405020304" pitchFamily="18" charset="0"/>
              </a:rPr>
              <a:t>Relational</a:t>
            </a:r>
            <a:r>
              <a:rPr lang="en-US" sz="1800" spc="-5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operators</a:t>
            </a:r>
            <a:endParaRPr lang="en-IN" sz="1800" dirty="0">
              <a:effectLst/>
              <a:latin typeface="Times New Roman" panose="02020603050405020304" pitchFamily="18" charset="0"/>
              <a:ea typeface="Times New Roman" panose="02020603050405020304" pitchFamily="18" charset="0"/>
            </a:endParaRPr>
          </a:p>
          <a:p>
            <a:pPr marL="400050" lvl="0" indent="-400050" algn="just">
              <a:buSzPts val="1200"/>
              <a:buFont typeface="+mj-lt"/>
              <a:buAutoNum type="romanUcPeriod"/>
              <a:tabLst>
                <a:tab pos="295275" algn="l"/>
              </a:tabLst>
            </a:pPr>
            <a:r>
              <a:rPr lang="en-US" sz="1800" dirty="0">
                <a:effectLst/>
                <a:latin typeface="Times New Roman" panose="02020603050405020304" pitchFamily="18" charset="0"/>
                <a:ea typeface="Times New Roman" panose="02020603050405020304" pitchFamily="18" charset="0"/>
              </a:rPr>
              <a:t>Logical</a:t>
            </a:r>
            <a:r>
              <a:rPr lang="en-US" sz="1800" spc="-5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operators</a:t>
            </a:r>
            <a:endParaRPr lang="en-IN" sz="1800" dirty="0">
              <a:effectLst/>
              <a:latin typeface="Times New Roman" panose="02020603050405020304" pitchFamily="18" charset="0"/>
              <a:ea typeface="Times New Roman" panose="02020603050405020304" pitchFamily="18" charset="0"/>
            </a:endParaRPr>
          </a:p>
          <a:p>
            <a:pPr marL="400050" lvl="0" indent="-400050" algn="just">
              <a:spcBef>
                <a:spcPts val="5"/>
              </a:spcBef>
              <a:spcAft>
                <a:spcPts val="0"/>
              </a:spcAft>
              <a:buSzPts val="1200"/>
              <a:buFont typeface="+mj-lt"/>
              <a:buAutoNum type="romanUcPeriod"/>
              <a:tabLst>
                <a:tab pos="295275" algn="l"/>
              </a:tabLst>
            </a:pPr>
            <a:r>
              <a:rPr lang="en-US" sz="1800" dirty="0">
                <a:effectLst/>
                <a:latin typeface="Times New Roman" panose="02020603050405020304" pitchFamily="18" charset="0"/>
                <a:ea typeface="Times New Roman" panose="02020603050405020304" pitchFamily="18" charset="0"/>
              </a:rPr>
              <a:t>Assignment</a:t>
            </a:r>
            <a:r>
              <a:rPr lang="en-US" sz="1800" spc="2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operators</a:t>
            </a:r>
            <a:endParaRPr lang="en-IN" sz="1800" dirty="0">
              <a:effectLst/>
              <a:latin typeface="Times New Roman" panose="02020603050405020304" pitchFamily="18" charset="0"/>
              <a:ea typeface="Times New Roman" panose="02020603050405020304" pitchFamily="18" charset="0"/>
            </a:endParaRPr>
          </a:p>
          <a:p>
            <a:pPr marL="400050" lvl="0" indent="-400050" algn="just">
              <a:buSzPts val="1200"/>
              <a:buFont typeface="+mj-lt"/>
              <a:buAutoNum type="romanUcPeriod"/>
              <a:tabLst>
                <a:tab pos="295275" algn="l"/>
              </a:tabLst>
            </a:pPr>
            <a:r>
              <a:rPr lang="en-US" sz="1800" dirty="0">
                <a:effectLst/>
                <a:latin typeface="Times New Roman" panose="02020603050405020304" pitchFamily="18" charset="0"/>
                <a:ea typeface="Times New Roman" panose="02020603050405020304" pitchFamily="18" charset="0"/>
              </a:rPr>
              <a:t>Increment and decrement</a:t>
            </a:r>
            <a:r>
              <a:rPr lang="en-US" sz="1800" spc="4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operators</a:t>
            </a:r>
            <a:endParaRPr lang="en-IN" sz="1800" dirty="0">
              <a:effectLst/>
              <a:latin typeface="Times New Roman" panose="02020603050405020304" pitchFamily="18" charset="0"/>
              <a:ea typeface="Times New Roman" panose="02020603050405020304" pitchFamily="18" charset="0"/>
            </a:endParaRPr>
          </a:p>
          <a:p>
            <a:pPr marL="400050" lvl="0" indent="-400050" algn="just">
              <a:spcBef>
                <a:spcPts val="10"/>
              </a:spcBef>
              <a:spcAft>
                <a:spcPts val="0"/>
              </a:spcAft>
              <a:buSzPts val="1200"/>
              <a:buFont typeface="+mj-lt"/>
              <a:buAutoNum type="romanUcPeriod"/>
              <a:tabLst>
                <a:tab pos="295275" algn="l"/>
              </a:tabLst>
            </a:pPr>
            <a:r>
              <a:rPr lang="en-US" sz="1800" dirty="0">
                <a:effectLst/>
                <a:latin typeface="Times New Roman" panose="02020603050405020304" pitchFamily="18" charset="0"/>
                <a:ea typeface="Times New Roman" panose="02020603050405020304" pitchFamily="18" charset="0"/>
              </a:rPr>
              <a:t>Conditional</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operators.</a:t>
            </a:r>
            <a:endParaRPr lang="en-IN" sz="1800" dirty="0">
              <a:effectLst/>
              <a:latin typeface="Times New Roman" panose="02020603050405020304" pitchFamily="18" charset="0"/>
              <a:ea typeface="Times New Roman" panose="02020603050405020304" pitchFamily="18" charset="0"/>
            </a:endParaRPr>
          </a:p>
          <a:p>
            <a:pPr marL="400050" lvl="0" indent="-400050" algn="just">
              <a:buSzPts val="1200"/>
              <a:buFont typeface="+mj-lt"/>
              <a:buAutoNum type="romanUcPeriod"/>
              <a:tabLst>
                <a:tab pos="295275" algn="l"/>
              </a:tabLst>
            </a:pPr>
            <a:r>
              <a:rPr lang="en-US" sz="1800" dirty="0">
                <a:effectLst/>
                <a:latin typeface="Times New Roman" panose="02020603050405020304" pitchFamily="18" charset="0"/>
                <a:ea typeface="Times New Roman" panose="02020603050405020304" pitchFamily="18" charset="0"/>
              </a:rPr>
              <a:t>Bitwise</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operators</a:t>
            </a:r>
            <a:endParaRPr lang="en-IN" sz="1800" dirty="0">
              <a:effectLst/>
              <a:latin typeface="Times New Roman" panose="02020603050405020304" pitchFamily="18" charset="0"/>
              <a:ea typeface="Times New Roman" panose="02020603050405020304" pitchFamily="18" charset="0"/>
            </a:endParaRPr>
          </a:p>
          <a:p>
            <a:pPr marL="400050" lvl="0" indent="-400050" algn="just">
              <a:spcBef>
                <a:spcPts val="15"/>
              </a:spcBef>
              <a:spcAft>
                <a:spcPts val="0"/>
              </a:spcAft>
              <a:buSzPts val="1200"/>
              <a:buFont typeface="+mj-lt"/>
              <a:buAutoNum type="romanUcPeriod"/>
              <a:tabLst>
                <a:tab pos="295275" algn="l"/>
              </a:tabLst>
            </a:pPr>
            <a:r>
              <a:rPr lang="en-US" sz="1800" dirty="0">
                <a:effectLst/>
                <a:latin typeface="Times New Roman" panose="02020603050405020304" pitchFamily="18" charset="0"/>
                <a:ea typeface="Times New Roman" panose="02020603050405020304" pitchFamily="18" charset="0"/>
              </a:rPr>
              <a:t>Special</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operators</a:t>
            </a:r>
          </a:p>
          <a:p>
            <a:pPr marL="0" lvl="0" indent="0">
              <a:lnSpc>
                <a:spcPts val="1375"/>
              </a:lnSpc>
              <a:spcBef>
                <a:spcPts val="15"/>
              </a:spcBef>
              <a:spcAft>
                <a:spcPts val="0"/>
              </a:spcAft>
              <a:buSzPts val="1200"/>
              <a:buNone/>
              <a:tabLst>
                <a:tab pos="295275" algn="l"/>
              </a:tabLst>
            </a:pPr>
            <a:endParaRPr lang="en-US" sz="1800" dirty="0">
              <a:latin typeface="Times New Roman" panose="02020603050405020304" pitchFamily="18" charset="0"/>
              <a:ea typeface="Times New Roman" panose="02020603050405020304" pitchFamily="18" charset="0"/>
            </a:endParaRPr>
          </a:p>
          <a:p>
            <a:pPr marL="0" lvl="0" indent="0">
              <a:lnSpc>
                <a:spcPts val="1375"/>
              </a:lnSpc>
              <a:spcBef>
                <a:spcPts val="15"/>
              </a:spcBef>
              <a:spcAft>
                <a:spcPts val="0"/>
              </a:spcAft>
              <a:buSzPts val="1200"/>
              <a:buNone/>
              <a:tabLst>
                <a:tab pos="295275" algn="l"/>
              </a:tabLst>
            </a:pPr>
            <a:endParaRPr lang="en-IN" sz="1800" dirty="0">
              <a:effectLst/>
              <a:latin typeface="Times New Roman" panose="02020603050405020304" pitchFamily="18" charset="0"/>
              <a:ea typeface="Times New Roman" panose="02020603050405020304" pitchFamily="18" charset="0"/>
            </a:endParaRPr>
          </a:p>
          <a:p>
            <a:pPr marL="6160" indent="0">
              <a:buNone/>
            </a:pPr>
            <a:endParaRPr lang="en-IN" dirty="0"/>
          </a:p>
        </p:txBody>
      </p:sp>
    </p:spTree>
    <p:extLst>
      <p:ext uri="{BB962C8B-B14F-4D97-AF65-F5344CB8AC3E}">
        <p14:creationId xmlns:p14="http://schemas.microsoft.com/office/powerpoint/2010/main" val="731746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arn(inVertical)">
                                      <p:cBhvr>
                                        <p:cTn id="18" dur="500"/>
                                        <p:tgtEl>
                                          <p:spTgt spid="3">
                                            <p:txEl>
                                              <p:pRg st="4" end="4"/>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arn(inVertical)">
                                      <p:cBhvr>
                                        <p:cTn id="21" dur="500"/>
                                        <p:tgtEl>
                                          <p:spTgt spid="3">
                                            <p:txEl>
                                              <p:pRg st="5" end="5"/>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arn(inVertical)">
                                      <p:cBhvr>
                                        <p:cTn id="24" dur="500"/>
                                        <p:tgtEl>
                                          <p:spTgt spid="3">
                                            <p:txEl>
                                              <p:pRg st="6" end="6"/>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arn(inVertical)">
                                      <p:cBhvr>
                                        <p:cTn id="27" dur="500"/>
                                        <p:tgtEl>
                                          <p:spTgt spid="3">
                                            <p:txEl>
                                              <p:pRg st="7" end="7"/>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barn(inVertical)">
                                      <p:cBhvr>
                                        <p:cTn id="30" dur="500"/>
                                        <p:tgtEl>
                                          <p:spTgt spid="3">
                                            <p:txEl>
                                              <p:pRg st="8" end="8"/>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barn(inVertical)">
                                      <p:cBhvr>
                                        <p:cTn id="33" dur="500"/>
                                        <p:tgtEl>
                                          <p:spTgt spid="3">
                                            <p:txEl>
                                              <p:pRg st="9" end="9"/>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barn(inVertical)">
                                      <p:cBhvr>
                                        <p:cTn id="3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959B9B-6A4D-4B67-B83D-94789E123D98}"/>
              </a:ext>
            </a:extLst>
          </p:cNvPr>
          <p:cNvSpPr>
            <a:spLocks noGrp="1"/>
          </p:cNvSpPr>
          <p:nvPr>
            <p:ph idx="1"/>
          </p:nvPr>
        </p:nvSpPr>
        <p:spPr>
          <a:xfrm>
            <a:off x="634313" y="749643"/>
            <a:ext cx="8296496" cy="5725298"/>
          </a:xfrm>
        </p:spPr>
        <p:txBody>
          <a:bodyPr/>
          <a:lstStyle/>
          <a:p>
            <a:r>
              <a:rPr lang="en-US" b="1" u="sng" spc="15" dirty="0">
                <a:effectLst/>
                <a:latin typeface="Times New Roman" panose="02020603050405020304" pitchFamily="18" charset="0"/>
                <a:ea typeface="Times New Roman" panose="02020603050405020304" pitchFamily="18" charset="0"/>
              </a:rPr>
              <a:t>Arithmetic</a:t>
            </a:r>
            <a:r>
              <a:rPr lang="en-US" b="1" u="sng" spc="10" dirty="0">
                <a:effectLst/>
                <a:latin typeface="Times New Roman" panose="02020603050405020304" pitchFamily="18" charset="0"/>
                <a:ea typeface="Times New Roman" panose="02020603050405020304" pitchFamily="18" charset="0"/>
              </a:rPr>
              <a:t> </a:t>
            </a:r>
            <a:r>
              <a:rPr lang="en-US" b="1" u="sng" spc="25" dirty="0">
                <a:effectLst/>
                <a:latin typeface="Times New Roman" panose="02020603050405020304" pitchFamily="18" charset="0"/>
                <a:ea typeface="Times New Roman" panose="02020603050405020304" pitchFamily="18" charset="0"/>
              </a:rPr>
              <a:t>operators</a:t>
            </a:r>
          </a:p>
          <a:p>
            <a:r>
              <a:rPr lang="en-US" sz="1800" dirty="0">
                <a:effectLst/>
                <a:latin typeface="Times New Roman" panose="02020603050405020304" pitchFamily="18" charset="0"/>
                <a:ea typeface="Times New Roman" panose="02020603050405020304" pitchFamily="18" charset="0"/>
              </a:rPr>
              <a:t>Java provides all the basic arithmetic operators. These can operate on any built-in numeric data type of Java. </a:t>
            </a:r>
            <a:r>
              <a:rPr lang="en-US" sz="1800" spc="-15" dirty="0">
                <a:effectLst/>
                <a:latin typeface="Times New Roman" panose="02020603050405020304" pitchFamily="18" charset="0"/>
                <a:ea typeface="Times New Roman" panose="02020603050405020304" pitchFamily="18" charset="0"/>
              </a:rPr>
              <a:t>We </a:t>
            </a:r>
            <a:r>
              <a:rPr lang="en-US" sz="1800" dirty="0">
                <a:effectLst/>
                <a:latin typeface="Times New Roman" panose="02020603050405020304" pitchFamily="18" charset="0"/>
                <a:ea typeface="Times New Roman" panose="02020603050405020304" pitchFamily="18" charset="0"/>
              </a:rPr>
              <a:t>cannot use these operators on </a:t>
            </a:r>
            <a:r>
              <a:rPr lang="en-US" sz="1800" dirty="0" err="1">
                <a:effectLst/>
                <a:latin typeface="Times New Roman" panose="02020603050405020304" pitchFamily="18" charset="0"/>
                <a:ea typeface="Times New Roman" panose="02020603050405020304" pitchFamily="18" charset="0"/>
              </a:rPr>
              <a:t>boolean</a:t>
            </a:r>
            <a:r>
              <a:rPr lang="en-US" sz="1800" dirty="0">
                <a:effectLst/>
                <a:latin typeface="Times New Roman" panose="02020603050405020304" pitchFamily="18" charset="0"/>
                <a:ea typeface="Times New Roman" panose="02020603050405020304" pitchFamily="18" charset="0"/>
              </a:rPr>
              <a:t> type.</a:t>
            </a:r>
          </a:p>
          <a:p>
            <a:pPr marL="6160" indent="0">
              <a:buNone/>
            </a:pPr>
            <a:endParaRPr lang="en-US" sz="1800" dirty="0">
              <a:effectLst/>
              <a:latin typeface="Times New Roman" panose="02020603050405020304" pitchFamily="18" charset="0"/>
              <a:ea typeface="Times New Roman" panose="02020603050405020304" pitchFamily="18" charset="0"/>
            </a:endParaRPr>
          </a:p>
          <a:p>
            <a:pPr marL="6160" indent="0">
              <a:buNone/>
            </a:pPr>
            <a:endParaRPr lang="en-IN" sz="1800" dirty="0">
              <a:effectLst/>
              <a:latin typeface="Times New Roman" panose="02020603050405020304" pitchFamily="18" charset="0"/>
              <a:ea typeface="Times New Roman" panose="02020603050405020304" pitchFamily="18" charset="0"/>
            </a:endParaRPr>
          </a:p>
          <a:p>
            <a:pPr marL="6160" indent="0">
              <a:buNone/>
            </a:pPr>
            <a:endParaRPr lang="en-IN" sz="1800" dirty="0">
              <a:latin typeface="Times New Roman" panose="02020603050405020304" pitchFamily="18" charset="0"/>
              <a:ea typeface="Times New Roman" panose="02020603050405020304" pitchFamily="18" charset="0"/>
            </a:endParaRPr>
          </a:p>
          <a:p>
            <a:pPr marL="6160" indent="0">
              <a:buNone/>
            </a:pPr>
            <a:endParaRPr lang="en-IN" sz="1800" dirty="0">
              <a:effectLst/>
              <a:latin typeface="Times New Roman" panose="02020603050405020304" pitchFamily="18" charset="0"/>
              <a:ea typeface="Times New Roman" panose="02020603050405020304" pitchFamily="18" charset="0"/>
            </a:endParaRPr>
          </a:p>
          <a:p>
            <a:pPr marL="6160" indent="0">
              <a:buNone/>
            </a:pPr>
            <a:endParaRPr lang="en-IN" sz="1800" dirty="0">
              <a:latin typeface="Times New Roman" panose="02020603050405020304" pitchFamily="18" charset="0"/>
              <a:ea typeface="Times New Roman" panose="02020603050405020304" pitchFamily="18" charset="0"/>
            </a:endParaRPr>
          </a:p>
          <a:p>
            <a:pPr marL="6160" indent="0">
              <a:buNone/>
            </a:pPr>
            <a:endParaRPr lang="en-IN" sz="1800" dirty="0">
              <a:effectLst/>
              <a:latin typeface="Times New Roman" panose="02020603050405020304" pitchFamily="18" charset="0"/>
              <a:ea typeface="Times New Roman" panose="02020603050405020304" pitchFamily="18" charset="0"/>
            </a:endParaRPr>
          </a:p>
          <a:p>
            <a:pPr marL="6160" indent="0">
              <a:buNone/>
            </a:pPr>
            <a:endParaRPr lang="en-IN" dirty="0">
              <a:latin typeface="Times New Roman" panose="02020603050405020304" pitchFamily="18" charset="0"/>
              <a:ea typeface="Times New Roman" panose="02020603050405020304" pitchFamily="18" charset="0"/>
            </a:endParaRPr>
          </a:p>
          <a:p>
            <a:pPr marL="6160" indent="0">
              <a:buNone/>
            </a:pPr>
            <a:endParaRPr lang="en-IN" sz="1800" dirty="0">
              <a:effectLst/>
              <a:latin typeface="Times New Roman" panose="02020603050405020304" pitchFamily="18" charset="0"/>
              <a:ea typeface="Times New Roman" panose="02020603050405020304" pitchFamily="18" charset="0"/>
            </a:endParaRPr>
          </a:p>
          <a:p>
            <a:pPr marL="139700" algn="just"/>
            <a:r>
              <a:rPr lang="en-US" sz="1800" dirty="0">
                <a:effectLst/>
                <a:latin typeface="Times New Roman" panose="02020603050405020304" pitchFamily="18" charset="0"/>
                <a:ea typeface="Times New Roman" panose="02020603050405020304" pitchFamily="18" charset="0"/>
              </a:rPr>
              <a:t>Arithmetic operators are used as shown below:</a:t>
            </a:r>
            <a:endParaRPr lang="en-IN" sz="18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a-b     </a:t>
            </a:r>
            <a:r>
              <a:rPr lang="en-US" sz="1800" spc="2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a*b      </a:t>
            </a:r>
            <a:r>
              <a:rPr lang="en-US" sz="1800" dirty="0" err="1">
                <a:effectLst/>
                <a:latin typeface="Times New Roman" panose="02020603050405020304" pitchFamily="18" charset="0"/>
                <a:ea typeface="Times New Roman" panose="02020603050405020304" pitchFamily="18" charset="0"/>
              </a:rPr>
              <a:t>a%b</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a+b</a:t>
            </a:r>
            <a:r>
              <a:rPr lang="en-US" sz="1800" dirty="0">
                <a:effectLst/>
                <a:latin typeface="Times New Roman" panose="02020603050405020304" pitchFamily="18" charset="0"/>
                <a:ea typeface="Times New Roman" panose="02020603050405020304" pitchFamily="18" charset="0"/>
              </a:rPr>
              <a:t>	  a/b	     -a*b </a:t>
            </a:r>
          </a:p>
          <a:p>
            <a:r>
              <a:rPr lang="en-US" sz="1800" dirty="0">
                <a:effectLst/>
                <a:latin typeface="Times New Roman" panose="02020603050405020304" pitchFamily="18" charset="0"/>
                <a:ea typeface="Times New Roman" panose="02020603050405020304" pitchFamily="18" charset="0"/>
              </a:rPr>
              <a:t>Here a and b may </a:t>
            </a:r>
            <a:r>
              <a:rPr lang="en-US" sz="1800" spc="-15" dirty="0">
                <a:effectLst/>
                <a:latin typeface="Times New Roman" panose="02020603050405020304" pitchFamily="18" charset="0"/>
                <a:ea typeface="Times New Roman" panose="02020603050405020304" pitchFamily="18" charset="0"/>
              </a:rPr>
              <a:t>be </a:t>
            </a:r>
            <a:r>
              <a:rPr lang="en-US" sz="1800" dirty="0">
                <a:effectLst/>
                <a:latin typeface="Times New Roman" panose="02020603050405020304" pitchFamily="18" charset="0"/>
                <a:ea typeface="Times New Roman" panose="02020603050405020304" pitchFamily="18" charset="0"/>
              </a:rPr>
              <a:t>variables or constants and are known as</a:t>
            </a:r>
            <a:r>
              <a:rPr lang="en-US" sz="1800" spc="-55" dirty="0">
                <a:effectLst/>
                <a:latin typeface="Times New Roman" panose="02020603050405020304" pitchFamily="18" charset="0"/>
                <a:ea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rPr>
              <a:t>operands.</a:t>
            </a:r>
            <a:endParaRPr lang="en-IN" dirty="0"/>
          </a:p>
        </p:txBody>
      </p:sp>
      <p:graphicFrame>
        <p:nvGraphicFramePr>
          <p:cNvPr id="4" name="Table 3">
            <a:extLst>
              <a:ext uri="{FF2B5EF4-FFF2-40B4-BE49-F238E27FC236}">
                <a16:creationId xmlns:a16="http://schemas.microsoft.com/office/drawing/2014/main" id="{1D355476-EA5C-43B0-A3B8-DD477D0DA2B3}"/>
              </a:ext>
            </a:extLst>
          </p:cNvPr>
          <p:cNvGraphicFramePr>
            <a:graphicFrameLocks noGrp="1"/>
          </p:cNvGraphicFramePr>
          <p:nvPr>
            <p:extLst>
              <p:ext uri="{D42A27DB-BD31-4B8C-83A1-F6EECF244321}">
                <p14:modId xmlns:p14="http://schemas.microsoft.com/office/powerpoint/2010/main" val="2112053556"/>
              </p:ext>
            </p:extLst>
          </p:nvPr>
        </p:nvGraphicFramePr>
        <p:xfrm>
          <a:off x="1309818" y="2047103"/>
          <a:ext cx="3863545" cy="2487826"/>
        </p:xfrm>
        <a:graphic>
          <a:graphicData uri="http://schemas.openxmlformats.org/drawingml/2006/table">
            <a:tbl>
              <a:tblPr firstRow="1" firstCol="1" lastRow="1" lastCol="1" bandRow="1" bandCol="1">
                <a:tableStyleId>{5C22544A-7EE6-4342-B048-85BDC9FD1C3A}</a:tableStyleId>
              </a:tblPr>
              <a:tblGrid>
                <a:gridCol w="1009756">
                  <a:extLst>
                    <a:ext uri="{9D8B030D-6E8A-4147-A177-3AD203B41FA5}">
                      <a16:colId xmlns:a16="http://schemas.microsoft.com/office/drawing/2014/main" val="3435459214"/>
                    </a:ext>
                  </a:extLst>
                </a:gridCol>
                <a:gridCol w="2853789">
                  <a:extLst>
                    <a:ext uri="{9D8B030D-6E8A-4147-A177-3AD203B41FA5}">
                      <a16:colId xmlns:a16="http://schemas.microsoft.com/office/drawing/2014/main" val="3950011817"/>
                    </a:ext>
                  </a:extLst>
                </a:gridCol>
              </a:tblGrid>
              <a:tr h="552837">
                <a:tc>
                  <a:txBody>
                    <a:bodyPr/>
                    <a:lstStyle/>
                    <a:p>
                      <a:pPr marL="69850">
                        <a:lnSpc>
                          <a:spcPts val="1265"/>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9850">
                        <a:lnSpc>
                          <a:spcPts val="1265"/>
                        </a:lnSpc>
                      </a:pPr>
                      <a:r>
                        <a:rPr lang="en-US" sz="1600" dirty="0">
                          <a:solidFill>
                            <a:schemeClr val="tx1"/>
                          </a:solidFill>
                          <a:effectLst/>
                          <a:latin typeface="Times New Roman" panose="02020603050405020304" pitchFamily="18" charset="0"/>
                          <a:cs typeface="Times New Roman" panose="02020603050405020304" pitchFamily="18" charset="0"/>
                        </a:rPr>
                        <a:t>Operator</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65"/>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65"/>
                        </a:lnSpc>
                      </a:pPr>
                      <a:r>
                        <a:rPr lang="en-US" sz="1600" dirty="0">
                          <a:solidFill>
                            <a:schemeClr val="tx1"/>
                          </a:solidFill>
                          <a:effectLst/>
                          <a:latin typeface="Times New Roman" panose="02020603050405020304" pitchFamily="18" charset="0"/>
                          <a:cs typeface="Times New Roman" panose="02020603050405020304" pitchFamily="18" charset="0"/>
                        </a:rPr>
                        <a:t>Meaning</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43921376"/>
                  </a:ext>
                </a:extLst>
              </a:tr>
              <a:tr h="345538">
                <a:tc>
                  <a:txBody>
                    <a:bodyPr/>
                    <a:lstStyle/>
                    <a:p>
                      <a:pPr marL="69850">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9850">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Addition or unary plus</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62802779"/>
                  </a:ext>
                </a:extLst>
              </a:tr>
              <a:tr h="552837">
                <a:tc>
                  <a:txBody>
                    <a:bodyPr/>
                    <a:lstStyle/>
                    <a:p>
                      <a:pPr marL="69850">
                        <a:lnSpc>
                          <a:spcPts val="1265"/>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9850">
                        <a:lnSpc>
                          <a:spcPts val="1265"/>
                        </a:lnSpc>
                      </a:pPr>
                      <a:r>
                        <a:rPr lang="en-US" sz="1600" dirty="0">
                          <a:solidFill>
                            <a:schemeClr val="tx1"/>
                          </a:solidFill>
                          <a:effectLst/>
                          <a:latin typeface="Times New Roman" panose="02020603050405020304" pitchFamily="18" charset="0"/>
                          <a:cs typeface="Times New Roman" panose="02020603050405020304" pitchFamily="18" charset="0"/>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65"/>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65"/>
                        </a:lnSpc>
                      </a:pPr>
                      <a:r>
                        <a:rPr lang="en-US" sz="1600" dirty="0">
                          <a:solidFill>
                            <a:schemeClr val="tx1"/>
                          </a:solidFill>
                          <a:effectLst/>
                          <a:latin typeface="Times New Roman" panose="02020603050405020304" pitchFamily="18" charset="0"/>
                          <a:cs typeface="Times New Roman" panose="02020603050405020304" pitchFamily="18" charset="0"/>
                        </a:rPr>
                        <a:t>Subtraction or unary minus</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62100507"/>
                  </a:ext>
                </a:extLst>
              </a:tr>
              <a:tr h="345538">
                <a:tc>
                  <a:txBody>
                    <a:bodyPr/>
                    <a:lstStyle/>
                    <a:p>
                      <a:pPr marL="69850">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  </a:t>
                      </a:r>
                    </a:p>
                    <a:p>
                      <a:pPr marL="69850">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Multiplication</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49985075"/>
                  </a:ext>
                </a:extLst>
              </a:tr>
              <a:tr h="345538">
                <a:tc>
                  <a:txBody>
                    <a:bodyPr/>
                    <a:lstStyle/>
                    <a:p>
                      <a:pPr marL="69850">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9850">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Division</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8849180"/>
                  </a:ext>
                </a:extLst>
              </a:tr>
              <a:tr h="345538">
                <a:tc>
                  <a:txBody>
                    <a:bodyPr/>
                    <a:lstStyle/>
                    <a:p>
                      <a:pPr marL="69850">
                        <a:lnSpc>
                          <a:spcPts val="1265"/>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9850">
                        <a:lnSpc>
                          <a:spcPts val="1265"/>
                        </a:lnSpc>
                      </a:pPr>
                      <a:r>
                        <a:rPr lang="en-US" sz="1600" dirty="0">
                          <a:solidFill>
                            <a:schemeClr val="tx1"/>
                          </a:solidFill>
                          <a:effectLst/>
                          <a:latin typeface="Times New Roman" panose="02020603050405020304" pitchFamily="18" charset="0"/>
                          <a:cs typeface="Times New Roman" panose="02020603050405020304" pitchFamily="18" charset="0"/>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65"/>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6675">
                        <a:lnSpc>
                          <a:spcPts val="1265"/>
                        </a:lnSpc>
                      </a:pPr>
                      <a:r>
                        <a:rPr lang="en-US" sz="1600" dirty="0">
                          <a:solidFill>
                            <a:schemeClr val="tx1"/>
                          </a:solidFill>
                          <a:effectLst/>
                          <a:latin typeface="Times New Roman" panose="02020603050405020304" pitchFamily="18" charset="0"/>
                          <a:cs typeface="Times New Roman" panose="02020603050405020304" pitchFamily="18" charset="0"/>
                        </a:rPr>
                        <a:t>Modulo division</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07736614"/>
                  </a:ext>
                </a:extLst>
              </a:tr>
            </a:tbl>
          </a:graphicData>
        </a:graphic>
      </p:graphicFrame>
    </p:spTree>
    <p:extLst>
      <p:ext uri="{BB962C8B-B14F-4D97-AF65-F5344CB8AC3E}">
        <p14:creationId xmlns:p14="http://schemas.microsoft.com/office/powerpoint/2010/main" val="974452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0" end="10"/>
                                            </p:txEl>
                                          </p:spTgt>
                                        </p:tgtEl>
                                        <p:attrNameLst>
                                          <p:attrName>style.visibility</p:attrName>
                                        </p:attrNameLst>
                                      </p:cBhvr>
                                      <p:to>
                                        <p:strVal val="visible"/>
                                      </p:to>
                                    </p:set>
                                    <p:animEffect transition="in" filter="fade">
                                      <p:cBhvr>
                                        <p:cTn id="20" dur="1000"/>
                                        <p:tgtEl>
                                          <p:spTgt spid="3">
                                            <p:txEl>
                                              <p:pRg st="10" end="10"/>
                                            </p:txEl>
                                          </p:spTgt>
                                        </p:tgtEl>
                                      </p:cBhvr>
                                    </p:animEffect>
                                    <p:anim calcmode="lin" valueType="num">
                                      <p:cBhvr>
                                        <p:cTn id="2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animEffect transition="in" filter="fade">
                                      <p:cBhvr>
                                        <p:cTn id="25" dur="1000"/>
                                        <p:tgtEl>
                                          <p:spTgt spid="3">
                                            <p:txEl>
                                              <p:pRg st="11" end="11"/>
                                            </p:txEl>
                                          </p:spTgt>
                                        </p:tgtEl>
                                      </p:cBhvr>
                                    </p:animEffect>
                                    <p:anim calcmode="lin" valueType="num">
                                      <p:cBhvr>
                                        <p:cTn id="26"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3">
                                            <p:txEl>
                                              <p:pRg st="12" end="12"/>
                                            </p:txEl>
                                          </p:spTgt>
                                        </p:tgtEl>
                                        <p:attrNameLst>
                                          <p:attrName>style.visibility</p:attrName>
                                        </p:attrNameLst>
                                      </p:cBhvr>
                                      <p:to>
                                        <p:strVal val="visible"/>
                                      </p:to>
                                    </p:set>
                                    <p:animEffect transition="in" filter="fade">
                                      <p:cBhvr>
                                        <p:cTn id="30" dur="1000"/>
                                        <p:tgtEl>
                                          <p:spTgt spid="3">
                                            <p:txEl>
                                              <p:pRg st="12" end="12"/>
                                            </p:txEl>
                                          </p:spTgt>
                                        </p:tgtEl>
                                      </p:cBhvr>
                                    </p:animEffect>
                                    <p:anim calcmode="lin" valueType="num">
                                      <p:cBhvr>
                                        <p:cTn id="31"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D1C1B0-43F8-4545-9DB3-551F869D764C}"/>
              </a:ext>
            </a:extLst>
          </p:cNvPr>
          <p:cNvSpPr>
            <a:spLocks noGrp="1"/>
          </p:cNvSpPr>
          <p:nvPr>
            <p:ph idx="1"/>
          </p:nvPr>
        </p:nvSpPr>
        <p:spPr>
          <a:xfrm>
            <a:off x="741406" y="708455"/>
            <a:ext cx="8527155" cy="5857102"/>
          </a:xfrm>
        </p:spPr>
        <p:txBody>
          <a:bodyPr>
            <a:normAutofit/>
          </a:bodyPr>
          <a:lstStyle/>
          <a:p>
            <a:r>
              <a:rPr lang="en-US" sz="1800" b="1" dirty="0">
                <a:effectLst/>
                <a:latin typeface="Times New Roman" panose="02020603050405020304" pitchFamily="18" charset="0"/>
                <a:ea typeface="Times New Roman" panose="02020603050405020304" pitchFamily="18" charset="0"/>
              </a:rPr>
              <a:t>Integer Arithmetic: </a:t>
            </a:r>
            <a:r>
              <a:rPr lang="en-US" sz="1800" dirty="0">
                <a:effectLst/>
                <a:latin typeface="Times New Roman" panose="02020603050405020304" pitchFamily="18" charset="0"/>
                <a:ea typeface="Times New Roman" panose="02020603050405020304" pitchFamily="18" charset="0"/>
              </a:rPr>
              <a:t>When both the operands in a single arithmetic expression such as a+ b are integers, the expression is called an </a:t>
            </a:r>
            <a:r>
              <a:rPr lang="en-US" sz="1800" i="1" dirty="0">
                <a:effectLst/>
                <a:latin typeface="Times New Roman" panose="02020603050405020304" pitchFamily="18" charset="0"/>
                <a:ea typeface="Times New Roman" panose="02020603050405020304" pitchFamily="18" charset="0"/>
              </a:rPr>
              <a:t>integer expression, </a:t>
            </a:r>
            <a:r>
              <a:rPr lang="en-US" sz="1800" dirty="0">
                <a:effectLst/>
                <a:latin typeface="Times New Roman" panose="02020603050405020304" pitchFamily="18" charset="0"/>
                <a:ea typeface="Times New Roman" panose="02020603050405020304" pitchFamily="18" charset="0"/>
              </a:rPr>
              <a:t>and the operation is called </a:t>
            </a:r>
            <a:r>
              <a:rPr lang="en-US" sz="1800" i="1" dirty="0">
                <a:effectLst/>
                <a:latin typeface="Times New Roman" panose="02020603050405020304" pitchFamily="18" charset="0"/>
                <a:ea typeface="Times New Roman" panose="02020603050405020304" pitchFamily="18" charset="0"/>
              </a:rPr>
              <a:t>integer arithmetic</a:t>
            </a:r>
          </a:p>
          <a:p>
            <a:r>
              <a:rPr lang="en-US" sz="1800" b="1" dirty="0">
                <a:effectLst/>
                <a:latin typeface="Times New Roman" panose="02020603050405020304" pitchFamily="18" charset="0"/>
                <a:ea typeface="Times New Roman" panose="02020603050405020304" pitchFamily="18" charset="0"/>
              </a:rPr>
              <a:t>Real Arithmetic: </a:t>
            </a:r>
            <a:r>
              <a:rPr lang="en-US" sz="1800" dirty="0">
                <a:effectLst/>
                <a:latin typeface="Times New Roman" panose="02020603050405020304" pitchFamily="18" charset="0"/>
                <a:ea typeface="Times New Roman" panose="02020603050405020304" pitchFamily="18" charset="0"/>
              </a:rPr>
              <a:t>An arithmetic operation involving only real operands is called </a:t>
            </a:r>
            <a:r>
              <a:rPr lang="en-US" sz="1800" i="1" dirty="0">
                <a:effectLst/>
                <a:latin typeface="Times New Roman" panose="02020603050405020304" pitchFamily="18" charset="0"/>
                <a:ea typeface="Times New Roman" panose="02020603050405020304" pitchFamily="18" charset="0"/>
              </a:rPr>
              <a:t>real arithmetic.</a:t>
            </a:r>
          </a:p>
          <a:p>
            <a:r>
              <a:rPr lang="en-US" sz="1800" b="1" spc="15" dirty="0">
                <a:effectLst/>
                <a:latin typeface="Times New Roman" panose="02020603050405020304" pitchFamily="18" charset="0"/>
                <a:ea typeface="Times New Roman" panose="02020603050405020304" pitchFamily="18" charset="0"/>
              </a:rPr>
              <a:t>Mixed-mode </a:t>
            </a:r>
            <a:r>
              <a:rPr lang="en-US" sz="1800" b="1" spc="20" dirty="0">
                <a:effectLst/>
                <a:latin typeface="Times New Roman" panose="02020603050405020304" pitchFamily="18" charset="0"/>
                <a:ea typeface="Times New Roman" panose="02020603050405020304" pitchFamily="18" charset="0"/>
              </a:rPr>
              <a:t>Arithmetic: </a:t>
            </a:r>
            <a:r>
              <a:rPr lang="en-US" sz="1800" dirty="0">
                <a:effectLst/>
                <a:latin typeface="Times New Roman" panose="02020603050405020304" pitchFamily="18" charset="0"/>
                <a:ea typeface="Times New Roman" panose="02020603050405020304" pitchFamily="18" charset="0"/>
              </a:rPr>
              <a:t>When one </a:t>
            </a:r>
            <a:r>
              <a:rPr lang="en-US" sz="1800" spc="20" dirty="0">
                <a:effectLst/>
                <a:latin typeface="Times New Roman" panose="02020603050405020304" pitchFamily="18" charset="0"/>
                <a:ea typeface="Times New Roman" panose="02020603050405020304" pitchFamily="18" charset="0"/>
              </a:rPr>
              <a:t>of </a:t>
            </a:r>
            <a:r>
              <a:rPr lang="en-US" sz="1800" dirty="0">
                <a:effectLst/>
                <a:latin typeface="Times New Roman" panose="02020603050405020304" pitchFamily="18" charset="0"/>
                <a:ea typeface="Times New Roman" panose="02020603050405020304" pitchFamily="18" charset="0"/>
              </a:rPr>
              <a:t>the operands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real and the other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integer, the expression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called a </a:t>
            </a:r>
            <a:r>
              <a:rPr lang="en-US" sz="1800" i="1" dirty="0">
                <a:effectLst/>
                <a:latin typeface="Times New Roman" panose="02020603050405020304" pitchFamily="18" charset="0"/>
                <a:ea typeface="Times New Roman" panose="02020603050405020304" pitchFamily="18" charset="0"/>
              </a:rPr>
              <a:t>mixed-mode arithmetic e</a:t>
            </a:r>
            <a:r>
              <a:rPr lang="en-US" sz="1800" dirty="0">
                <a:effectLst/>
                <a:latin typeface="Times New Roman" panose="02020603050405020304" pitchFamily="18" charset="0"/>
                <a:ea typeface="Times New Roman" panose="02020603050405020304" pitchFamily="18" charset="0"/>
              </a:rPr>
              <a:t>xpression.</a:t>
            </a:r>
          </a:p>
          <a:p>
            <a:pPr marL="0" indent="0">
              <a:buNone/>
            </a:pPr>
            <a:endParaRPr lang="en-US" sz="1800" dirty="0">
              <a:latin typeface="Times New Roman" panose="02020603050405020304" pitchFamily="18" charset="0"/>
            </a:endParaRPr>
          </a:p>
          <a:p>
            <a:r>
              <a:rPr lang="en-US" b="1" u="sng" spc="20" dirty="0">
                <a:effectLst/>
                <a:latin typeface="Times New Roman" panose="02020603050405020304" pitchFamily="18" charset="0"/>
                <a:ea typeface="Times New Roman" panose="02020603050405020304" pitchFamily="18" charset="0"/>
              </a:rPr>
              <a:t>Increment and </a:t>
            </a:r>
            <a:r>
              <a:rPr lang="en-US" b="1" u="sng" spc="10" dirty="0">
                <a:effectLst/>
                <a:latin typeface="Times New Roman" panose="02020603050405020304" pitchFamily="18" charset="0"/>
                <a:ea typeface="Times New Roman" panose="02020603050405020304" pitchFamily="18" charset="0"/>
              </a:rPr>
              <a:t>Decrement</a:t>
            </a:r>
            <a:r>
              <a:rPr lang="en-US" b="1" u="sng" spc="185" dirty="0">
                <a:effectLst/>
                <a:latin typeface="Times New Roman" panose="02020603050405020304" pitchFamily="18" charset="0"/>
                <a:ea typeface="Times New Roman" panose="02020603050405020304" pitchFamily="18" charset="0"/>
              </a:rPr>
              <a:t> </a:t>
            </a:r>
            <a:r>
              <a:rPr lang="en-US" b="1" u="sng" spc="25" dirty="0">
                <a:effectLst/>
                <a:latin typeface="Times New Roman" panose="02020603050405020304" pitchFamily="18" charset="0"/>
                <a:ea typeface="Times New Roman" panose="02020603050405020304" pitchFamily="18" charset="0"/>
              </a:rPr>
              <a:t>Operators</a:t>
            </a:r>
          </a:p>
          <a:p>
            <a:r>
              <a:rPr lang="en-US" sz="1800" dirty="0">
                <a:effectLst/>
                <a:latin typeface="Times New Roman" panose="02020603050405020304" pitchFamily="18" charset="0"/>
                <a:ea typeface="Times New Roman" panose="02020603050405020304" pitchFamily="18" charset="0"/>
              </a:rPr>
              <a:t>These are the increment and decrement operators: ++ and --</a:t>
            </a:r>
            <a:endParaRPr lang="en-IN" sz="18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The operator + + adds 1 to the operand while - - subtracts 1. </a:t>
            </a:r>
          </a:p>
          <a:p>
            <a:pPr marL="139700" marR="180975">
              <a:lnSpc>
                <a:spcPct val="100000"/>
              </a:lnSpc>
              <a:spcAft>
                <a:spcPts val="0"/>
              </a:spcAft>
            </a:pPr>
            <a:r>
              <a:rPr lang="en-US" sz="1800" dirty="0">
                <a:effectLst/>
                <a:latin typeface="Times New Roman" panose="02020603050405020304" pitchFamily="18" charset="0"/>
                <a:ea typeface="Times New Roman" panose="02020603050405020304" pitchFamily="18" charset="0"/>
              </a:rPr>
              <a:t>Both are unary operators and are used in the following form.</a:t>
            </a:r>
            <a:endParaRPr lang="en-IN" sz="1800" dirty="0">
              <a:effectLst/>
              <a:latin typeface="Times New Roman" panose="02020603050405020304" pitchFamily="18" charset="0"/>
              <a:ea typeface="Times New Roman" panose="02020603050405020304" pitchFamily="18" charset="0"/>
            </a:endParaRPr>
          </a:p>
          <a:p>
            <a:pPr marL="139700">
              <a:lnSpc>
                <a:spcPts val="1355"/>
              </a:lnSpc>
            </a:pPr>
            <a:r>
              <a:rPr lang="en-US" sz="1800" dirty="0">
                <a:effectLst/>
                <a:latin typeface="Times New Roman" panose="02020603050405020304" pitchFamily="18" charset="0"/>
                <a:ea typeface="Times New Roman" panose="02020603050405020304" pitchFamily="18" charset="0"/>
              </a:rPr>
              <a:t>++m; or m++; is equivalent to m = m + 1;</a:t>
            </a:r>
            <a:endParaRPr lang="en-IN" sz="1800" dirty="0">
              <a:effectLst/>
              <a:latin typeface="Times New Roman" panose="02020603050405020304" pitchFamily="18" charset="0"/>
              <a:ea typeface="Times New Roman" panose="02020603050405020304" pitchFamily="18" charset="0"/>
            </a:endParaRPr>
          </a:p>
          <a:p>
            <a:pPr marL="139700"/>
            <a:r>
              <a:rPr lang="en-US" sz="1800" dirty="0">
                <a:effectLst/>
                <a:latin typeface="Times New Roman" panose="02020603050405020304" pitchFamily="18" charset="0"/>
                <a:ea typeface="Times New Roman" panose="02020603050405020304" pitchFamily="18" charset="0"/>
              </a:rPr>
              <a:t>--m; or m--; is equivalent to m = m - 1;</a:t>
            </a:r>
          </a:p>
        </p:txBody>
      </p:sp>
    </p:spTree>
    <p:extLst>
      <p:ext uri="{BB962C8B-B14F-4D97-AF65-F5344CB8AC3E}">
        <p14:creationId xmlns:p14="http://schemas.microsoft.com/office/powerpoint/2010/main" val="608142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arn(inVertical)">
                                      <p:cBhvr>
                                        <p:cTn id="28" dur="500"/>
                                        <p:tgtEl>
                                          <p:spTgt spid="3">
                                            <p:txEl>
                                              <p:pRg st="4" end="4"/>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arn(inVertical)">
                                      <p:cBhvr>
                                        <p:cTn id="31" dur="500"/>
                                        <p:tgtEl>
                                          <p:spTgt spid="3">
                                            <p:txEl>
                                              <p:pRg st="5" end="5"/>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barn(inVertical)">
                                      <p:cBhvr>
                                        <p:cTn id="34" dur="500"/>
                                        <p:tgtEl>
                                          <p:spTgt spid="3">
                                            <p:txEl>
                                              <p:pRg st="6" end="6"/>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barn(inVertical)">
                                      <p:cBhvr>
                                        <p:cTn id="40" dur="500"/>
                                        <p:tgtEl>
                                          <p:spTgt spid="3">
                                            <p:txEl>
                                              <p:pRg st="8" end="8"/>
                                            </p:txEl>
                                          </p:spTgt>
                                        </p:tgtEl>
                                      </p:cBhvr>
                                    </p:animEffect>
                                  </p:childTnLst>
                                </p:cTn>
                              </p:par>
                              <p:par>
                                <p:cTn id="41" presetID="16" presetClass="entr" presetSubtype="21"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barn(inVertical)">
                                      <p:cBhvr>
                                        <p:cTn id="4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EBB9E-F34F-4E01-93DB-A51D57AD03BD}"/>
              </a:ext>
            </a:extLst>
          </p:cNvPr>
          <p:cNvSpPr>
            <a:spLocks noGrp="1"/>
          </p:cNvSpPr>
          <p:nvPr>
            <p:ph type="title"/>
          </p:nvPr>
        </p:nvSpPr>
        <p:spPr>
          <a:xfrm>
            <a:off x="677334" y="609600"/>
            <a:ext cx="7684071" cy="634314"/>
          </a:xfrm>
        </p:spPr>
        <p:txBody>
          <a:bodyPr>
            <a:normAutofit/>
          </a:bodyPr>
          <a:lstStyle/>
          <a:p>
            <a:r>
              <a:rPr lang="en-IN" sz="2400" dirty="0">
                <a:latin typeface="Times New Roman" panose="02020603050405020304" pitchFamily="18" charset="0"/>
                <a:cs typeface="Times New Roman" panose="02020603050405020304" pitchFamily="18" charset="0"/>
              </a:rPr>
              <a:t>Example for Increment and Decrement operators</a:t>
            </a:r>
          </a:p>
        </p:txBody>
      </p:sp>
      <p:sp>
        <p:nvSpPr>
          <p:cNvPr id="3" name="Content Placeholder 2">
            <a:extLst>
              <a:ext uri="{FF2B5EF4-FFF2-40B4-BE49-F238E27FC236}">
                <a16:creationId xmlns:a16="http://schemas.microsoft.com/office/drawing/2014/main" id="{BA12EB97-8C34-4538-937E-06F5D894326F}"/>
              </a:ext>
            </a:extLst>
          </p:cNvPr>
          <p:cNvSpPr>
            <a:spLocks noGrp="1"/>
          </p:cNvSpPr>
          <p:nvPr>
            <p:ph idx="1"/>
          </p:nvPr>
        </p:nvSpPr>
        <p:spPr>
          <a:xfrm>
            <a:off x="677334" y="1383957"/>
            <a:ext cx="8596668" cy="4797449"/>
          </a:xfrm>
        </p:spPr>
        <p:txBody>
          <a:bodyPr/>
          <a:lstStyle/>
          <a:p>
            <a:pPr marL="0" indent="0">
              <a:buNone/>
            </a:pPr>
            <a:r>
              <a:rPr lang="en-IN" dirty="0"/>
              <a:t>int a = 5, b = 10;</a:t>
            </a:r>
          </a:p>
          <a:p>
            <a:pPr marL="0" indent="0">
              <a:buNone/>
            </a:pPr>
            <a:r>
              <a:rPr lang="en-IN" dirty="0" err="1"/>
              <a:t>System.out.println</a:t>
            </a:r>
            <a:r>
              <a:rPr lang="en-IN" dirty="0"/>
              <a:t>(++a);      //output is: 6</a:t>
            </a:r>
          </a:p>
          <a:p>
            <a:pPr marL="0" indent="0">
              <a:buNone/>
            </a:pPr>
            <a:endParaRPr lang="en-IN" dirty="0"/>
          </a:p>
          <a:p>
            <a:pPr marL="0" indent="0">
              <a:buNone/>
            </a:pPr>
            <a:r>
              <a:rPr lang="en-IN" dirty="0" err="1"/>
              <a:t>System.out.println</a:t>
            </a:r>
            <a:r>
              <a:rPr lang="en-IN" dirty="0"/>
              <a:t>(b++);      //output is:10</a:t>
            </a:r>
          </a:p>
          <a:p>
            <a:pPr marL="0" indent="0">
              <a:buNone/>
            </a:pPr>
            <a:r>
              <a:rPr lang="en-IN" dirty="0" err="1"/>
              <a:t>System.out.println</a:t>
            </a:r>
            <a:r>
              <a:rPr lang="en-IN" dirty="0"/>
              <a:t>(b);          // output is: 11</a:t>
            </a:r>
          </a:p>
          <a:p>
            <a:pPr marL="0" indent="0">
              <a:buNone/>
            </a:pPr>
            <a:endParaRPr lang="en-IN" dirty="0"/>
          </a:p>
          <a:p>
            <a:pPr marL="0" indent="0">
              <a:buNone/>
            </a:pPr>
            <a:r>
              <a:rPr lang="en-IN" dirty="0" err="1"/>
              <a:t>System.out.println</a:t>
            </a:r>
            <a:r>
              <a:rPr lang="en-IN" dirty="0"/>
              <a:t>(--a);        // output is:5</a:t>
            </a:r>
          </a:p>
          <a:p>
            <a:pPr marL="0" indent="0">
              <a:buNone/>
            </a:pPr>
            <a:r>
              <a:rPr lang="en-IN" dirty="0" err="1"/>
              <a:t>System.out.println</a:t>
            </a:r>
            <a:r>
              <a:rPr lang="en-IN" dirty="0"/>
              <a:t>(b--);        //output is: 11</a:t>
            </a:r>
          </a:p>
          <a:p>
            <a:pPr marL="0" indent="0">
              <a:buNone/>
            </a:pPr>
            <a:r>
              <a:rPr lang="en-IN" dirty="0" err="1"/>
              <a:t>System.out.println</a:t>
            </a:r>
            <a:r>
              <a:rPr lang="en-IN" dirty="0"/>
              <a:t>(b);           //output is: 10</a:t>
            </a:r>
          </a:p>
          <a:p>
            <a:pPr marL="0" indent="0">
              <a:buNone/>
            </a:pPr>
            <a:endParaRPr lang="en-IN" dirty="0"/>
          </a:p>
        </p:txBody>
      </p:sp>
    </p:spTree>
    <p:extLst>
      <p:ext uri="{BB962C8B-B14F-4D97-AF65-F5344CB8AC3E}">
        <p14:creationId xmlns:p14="http://schemas.microsoft.com/office/powerpoint/2010/main" val="735969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1000"/>
                                        <p:tgtEl>
                                          <p:spTgt spid="3">
                                            <p:txEl>
                                              <p:pRg st="7" end="7"/>
                                            </p:txEl>
                                          </p:spTgt>
                                        </p:tgtEl>
                                      </p:cBhvr>
                                    </p:animEffect>
                                    <p:anim calcmode="lin" valueType="num">
                                      <p:cBhvr>
                                        <p:cTn id="3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1000"/>
                                        <p:tgtEl>
                                          <p:spTgt spid="3">
                                            <p:txEl>
                                              <p:pRg st="8" end="8"/>
                                            </p:txEl>
                                          </p:spTgt>
                                        </p:tgtEl>
                                      </p:cBhvr>
                                    </p:animEffect>
                                    <p:anim calcmode="lin" valueType="num">
                                      <p:cBhvr>
                                        <p:cTn id="4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4C3372-2071-4EBC-BB97-DB939A736794}"/>
              </a:ext>
            </a:extLst>
          </p:cNvPr>
          <p:cNvSpPr>
            <a:spLocks noGrp="1"/>
          </p:cNvSpPr>
          <p:nvPr>
            <p:ph idx="1"/>
          </p:nvPr>
        </p:nvSpPr>
        <p:spPr>
          <a:xfrm>
            <a:off x="799071" y="284205"/>
            <a:ext cx="8312971" cy="6069228"/>
          </a:xfrm>
        </p:spPr>
        <p:txBody>
          <a:bodyPr/>
          <a:lstStyle/>
          <a:p>
            <a:pPr marL="0" indent="0">
              <a:buNone/>
            </a:pPr>
            <a:r>
              <a:rPr lang="en-US" sz="1800" b="1" spc="20" dirty="0">
                <a:effectLst/>
                <a:latin typeface="Times New Roman" panose="02020603050405020304" pitchFamily="18" charset="0"/>
                <a:ea typeface="Times New Roman" panose="02020603050405020304" pitchFamily="18" charset="0"/>
              </a:rPr>
              <a:t>Relational and </a:t>
            </a:r>
            <a:r>
              <a:rPr lang="en-US" sz="1800" b="1" spc="10" dirty="0">
                <a:effectLst/>
                <a:latin typeface="Times New Roman" panose="02020603050405020304" pitchFamily="18" charset="0"/>
                <a:ea typeface="Times New Roman" panose="02020603050405020304" pitchFamily="18" charset="0"/>
              </a:rPr>
              <a:t>Logical</a:t>
            </a:r>
            <a:r>
              <a:rPr lang="en-US" sz="1800" b="1" spc="75" dirty="0">
                <a:effectLst/>
                <a:latin typeface="Times New Roman" panose="02020603050405020304" pitchFamily="18" charset="0"/>
                <a:ea typeface="Times New Roman" panose="02020603050405020304" pitchFamily="18" charset="0"/>
              </a:rPr>
              <a:t> </a:t>
            </a:r>
            <a:r>
              <a:rPr lang="en-US" sz="1800" b="1" spc="35" dirty="0">
                <a:effectLst/>
                <a:latin typeface="Times New Roman" panose="02020603050405020304" pitchFamily="18" charset="0"/>
                <a:ea typeface="Times New Roman" panose="02020603050405020304" pitchFamily="18" charset="0"/>
              </a:rPr>
              <a:t>Operators</a:t>
            </a:r>
            <a:endParaRPr lang="en-IN" sz="1800" b="1" dirty="0">
              <a:effectLst/>
              <a:latin typeface="Times New Roman" panose="02020603050405020304" pitchFamily="18" charset="0"/>
              <a:ea typeface="Times New Roman" panose="02020603050405020304" pitchFamily="18" charset="0"/>
            </a:endParaRPr>
          </a:p>
          <a:p>
            <a:endParaRPr lang="en-IN" dirty="0"/>
          </a:p>
          <a:p>
            <a:endParaRPr lang="en-IN" dirty="0"/>
          </a:p>
          <a:p>
            <a:endParaRPr lang="en-IN" dirty="0"/>
          </a:p>
          <a:p>
            <a:endParaRPr lang="en-IN" dirty="0"/>
          </a:p>
          <a:p>
            <a:pPr marL="0" indent="0">
              <a:buNone/>
            </a:pPr>
            <a:endParaRPr lang="en-IN" dirty="0"/>
          </a:p>
          <a:p>
            <a:pPr marL="0" indent="0">
              <a:buNone/>
            </a:pPr>
            <a:endParaRPr lang="en-IN" dirty="0"/>
          </a:p>
          <a:p>
            <a:pPr marL="0" indent="0">
              <a:buNone/>
            </a:pPr>
            <a:endParaRPr lang="en-IN" dirty="0"/>
          </a:p>
          <a:p>
            <a:pPr marL="0" indent="0">
              <a:buNone/>
            </a:pPr>
            <a:endParaRPr lang="en-IN" dirty="0"/>
          </a:p>
          <a:p>
            <a:pPr marL="143510" algn="just"/>
            <a:r>
              <a:rPr lang="en-US" sz="1800" dirty="0">
                <a:effectLst/>
                <a:latin typeface="Times New Roman" panose="02020603050405020304" pitchFamily="18" charset="0"/>
                <a:ea typeface="Times New Roman" panose="02020603050405020304" pitchFamily="18" charset="0"/>
              </a:rPr>
              <a:t>Logical Operators: In addition to the relational operators, Java has three logical operators</a:t>
            </a:r>
            <a:endParaRPr lang="en-IN" dirty="0"/>
          </a:p>
          <a:p>
            <a:endParaRPr lang="en-IN" dirty="0"/>
          </a:p>
          <a:p>
            <a:endParaRPr lang="en-IN" dirty="0"/>
          </a:p>
          <a:p>
            <a:endParaRPr lang="en-IN" dirty="0"/>
          </a:p>
          <a:p>
            <a:endParaRPr lang="en-IN" dirty="0"/>
          </a:p>
        </p:txBody>
      </p:sp>
      <p:graphicFrame>
        <p:nvGraphicFramePr>
          <p:cNvPr id="4" name="Table 3">
            <a:extLst>
              <a:ext uri="{FF2B5EF4-FFF2-40B4-BE49-F238E27FC236}">
                <a16:creationId xmlns:a16="http://schemas.microsoft.com/office/drawing/2014/main" id="{C71EFAED-A0A4-4445-8355-4E87C6A9E257}"/>
              </a:ext>
            </a:extLst>
          </p:cNvPr>
          <p:cNvGraphicFramePr>
            <a:graphicFrameLocks noGrp="1"/>
          </p:cNvGraphicFramePr>
          <p:nvPr>
            <p:extLst>
              <p:ext uri="{D42A27DB-BD31-4B8C-83A1-F6EECF244321}">
                <p14:modId xmlns:p14="http://schemas.microsoft.com/office/powerpoint/2010/main" val="4139640563"/>
              </p:ext>
            </p:extLst>
          </p:nvPr>
        </p:nvGraphicFramePr>
        <p:xfrm>
          <a:off x="2067696" y="683304"/>
          <a:ext cx="3624649" cy="3050965"/>
        </p:xfrm>
        <a:graphic>
          <a:graphicData uri="http://schemas.openxmlformats.org/drawingml/2006/table">
            <a:tbl>
              <a:tblPr firstRow="1" firstCol="1" lastRow="1" lastCol="1" bandRow="1" bandCol="1">
                <a:tableStyleId>{5C22544A-7EE6-4342-B048-85BDC9FD1C3A}</a:tableStyleId>
              </a:tblPr>
              <a:tblGrid>
                <a:gridCol w="1038665">
                  <a:extLst>
                    <a:ext uri="{9D8B030D-6E8A-4147-A177-3AD203B41FA5}">
                      <a16:colId xmlns:a16="http://schemas.microsoft.com/office/drawing/2014/main" val="513356360"/>
                    </a:ext>
                  </a:extLst>
                </a:gridCol>
                <a:gridCol w="2585984">
                  <a:extLst>
                    <a:ext uri="{9D8B030D-6E8A-4147-A177-3AD203B41FA5}">
                      <a16:colId xmlns:a16="http://schemas.microsoft.com/office/drawing/2014/main" val="2816609300"/>
                    </a:ext>
                  </a:extLst>
                </a:gridCol>
              </a:tblGrid>
              <a:tr h="368670">
                <a:tc>
                  <a:txBody>
                    <a:bodyPr/>
                    <a:lstStyle/>
                    <a:p>
                      <a:pPr marL="69850">
                        <a:lnSpc>
                          <a:spcPts val="1290"/>
                        </a:lnSpc>
                      </a:pPr>
                      <a:endParaRPr lang="en-US" sz="1400" dirty="0">
                        <a:solidFill>
                          <a:schemeClr val="tx1"/>
                        </a:solidFill>
                        <a:effectLst/>
                        <a:latin typeface="Times New Roman" panose="02020603050405020304" pitchFamily="18" charset="0"/>
                        <a:cs typeface="Times New Roman" panose="02020603050405020304" pitchFamily="18" charset="0"/>
                      </a:endParaRPr>
                    </a:p>
                    <a:p>
                      <a:pPr marL="69850">
                        <a:lnSpc>
                          <a:spcPts val="1290"/>
                        </a:lnSpc>
                      </a:pPr>
                      <a:r>
                        <a:rPr lang="en-US" sz="1400" dirty="0">
                          <a:solidFill>
                            <a:schemeClr val="tx1"/>
                          </a:solidFill>
                          <a:effectLst/>
                          <a:latin typeface="Times New Roman" panose="02020603050405020304" pitchFamily="18" charset="0"/>
                          <a:cs typeface="Times New Roman" panose="02020603050405020304" pitchFamily="18" charset="0"/>
                        </a:rPr>
                        <a:t>Operator</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90"/>
                        </a:lnSpc>
                      </a:pPr>
                      <a:endParaRPr lang="en-US" sz="14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400" dirty="0">
                          <a:solidFill>
                            <a:schemeClr val="tx1"/>
                          </a:solidFill>
                          <a:effectLst/>
                          <a:latin typeface="Times New Roman" panose="02020603050405020304" pitchFamily="18" charset="0"/>
                          <a:cs typeface="Times New Roman" panose="02020603050405020304" pitchFamily="18" charset="0"/>
                        </a:rPr>
                        <a:t>Meaning</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41567447"/>
                  </a:ext>
                </a:extLst>
              </a:tr>
              <a:tr h="398121">
                <a:tc>
                  <a:txBody>
                    <a:bodyPr/>
                    <a:lstStyle/>
                    <a:p>
                      <a:pPr marL="69850">
                        <a:lnSpc>
                          <a:spcPts val="1265"/>
                        </a:lnSpc>
                      </a:pPr>
                      <a:endParaRPr lang="en-US" sz="1400" dirty="0">
                        <a:solidFill>
                          <a:schemeClr val="tx1"/>
                        </a:solidFill>
                        <a:effectLst/>
                        <a:latin typeface="Times New Roman" panose="02020603050405020304" pitchFamily="18" charset="0"/>
                        <a:cs typeface="Times New Roman" panose="02020603050405020304" pitchFamily="18" charset="0"/>
                      </a:endParaRPr>
                    </a:p>
                    <a:p>
                      <a:pPr marL="69850">
                        <a:lnSpc>
                          <a:spcPts val="1265"/>
                        </a:lnSpc>
                      </a:pPr>
                      <a:r>
                        <a:rPr lang="en-US" sz="1400" dirty="0">
                          <a:solidFill>
                            <a:schemeClr val="tx1"/>
                          </a:solidFill>
                          <a:effectLst/>
                          <a:latin typeface="Times New Roman" panose="02020603050405020304" pitchFamily="18" charset="0"/>
                          <a:cs typeface="Times New Roman" panose="02020603050405020304" pitchFamily="18" charset="0"/>
                        </a:rPr>
                        <a:t>&lt;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65"/>
                        </a:lnSpc>
                      </a:pPr>
                      <a:endParaRPr lang="en-US" sz="1400" dirty="0">
                        <a:solidFill>
                          <a:schemeClr val="tx1"/>
                        </a:solidFill>
                        <a:effectLst/>
                        <a:latin typeface="Times New Roman" panose="02020603050405020304" pitchFamily="18" charset="0"/>
                        <a:cs typeface="Times New Roman" panose="02020603050405020304" pitchFamily="18" charset="0"/>
                      </a:endParaRPr>
                    </a:p>
                    <a:p>
                      <a:pPr marL="66675">
                        <a:lnSpc>
                          <a:spcPts val="1265"/>
                        </a:lnSpc>
                      </a:pPr>
                      <a:r>
                        <a:rPr lang="en-US" sz="1400" dirty="0">
                          <a:solidFill>
                            <a:schemeClr val="tx1"/>
                          </a:solidFill>
                          <a:effectLst/>
                          <a:latin typeface="Times New Roman" panose="02020603050405020304" pitchFamily="18" charset="0"/>
                          <a:cs typeface="Times New Roman" panose="02020603050405020304" pitchFamily="18" charset="0"/>
                        </a:rPr>
                        <a:t>Is less than</a:t>
                      </a:r>
                    </a:p>
                    <a:p>
                      <a:pPr marL="66675">
                        <a:lnSpc>
                          <a:spcPts val="1265"/>
                        </a:lnSpc>
                      </a:pP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10590944"/>
                  </a:ext>
                </a:extLst>
              </a:tr>
              <a:tr h="398121">
                <a:tc>
                  <a:txBody>
                    <a:bodyPr/>
                    <a:lstStyle/>
                    <a:p>
                      <a:pPr marL="69850">
                        <a:lnSpc>
                          <a:spcPts val="1290"/>
                        </a:lnSpc>
                      </a:pPr>
                      <a:endParaRPr lang="en-US" sz="1400" dirty="0">
                        <a:solidFill>
                          <a:schemeClr val="tx1"/>
                        </a:solidFill>
                        <a:effectLst/>
                        <a:latin typeface="Times New Roman" panose="02020603050405020304" pitchFamily="18" charset="0"/>
                        <a:cs typeface="Times New Roman" panose="02020603050405020304" pitchFamily="18" charset="0"/>
                      </a:endParaRPr>
                    </a:p>
                    <a:p>
                      <a:pPr marL="69850">
                        <a:lnSpc>
                          <a:spcPts val="1290"/>
                        </a:lnSpc>
                      </a:pPr>
                      <a:r>
                        <a:rPr lang="en-US" sz="1400" dirty="0">
                          <a:solidFill>
                            <a:schemeClr val="tx1"/>
                          </a:solidFill>
                          <a:effectLst/>
                          <a:latin typeface="Times New Roman" panose="02020603050405020304" pitchFamily="18" charset="0"/>
                          <a:cs typeface="Times New Roman" panose="02020603050405020304" pitchFamily="18" charset="0"/>
                        </a:rPr>
                        <a:t>&lt;=</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90"/>
                        </a:lnSpc>
                      </a:pPr>
                      <a:endParaRPr lang="en-US" sz="14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400" dirty="0">
                          <a:solidFill>
                            <a:schemeClr val="tx1"/>
                          </a:solidFill>
                          <a:effectLst/>
                          <a:latin typeface="Times New Roman" panose="02020603050405020304" pitchFamily="18" charset="0"/>
                          <a:cs typeface="Times New Roman" panose="02020603050405020304" pitchFamily="18" charset="0"/>
                        </a:rPr>
                        <a:t>is less than or equal to</a:t>
                      </a:r>
                    </a:p>
                    <a:p>
                      <a:pPr marL="66675">
                        <a:lnSpc>
                          <a:spcPts val="1290"/>
                        </a:lnSpc>
                      </a:pP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71876033"/>
                  </a:ext>
                </a:extLst>
              </a:tr>
              <a:tr h="398121">
                <a:tc>
                  <a:txBody>
                    <a:bodyPr/>
                    <a:lstStyle/>
                    <a:p>
                      <a:pPr marL="69850">
                        <a:lnSpc>
                          <a:spcPts val="1265"/>
                        </a:lnSpc>
                      </a:pPr>
                      <a:endParaRPr lang="en-US" sz="1400" dirty="0">
                        <a:solidFill>
                          <a:schemeClr val="tx1"/>
                        </a:solidFill>
                        <a:effectLst/>
                        <a:latin typeface="Times New Roman" panose="02020603050405020304" pitchFamily="18" charset="0"/>
                        <a:cs typeface="Times New Roman" panose="02020603050405020304" pitchFamily="18" charset="0"/>
                      </a:endParaRPr>
                    </a:p>
                    <a:p>
                      <a:pPr marL="69850">
                        <a:lnSpc>
                          <a:spcPts val="1265"/>
                        </a:lnSpc>
                      </a:pPr>
                      <a:r>
                        <a:rPr lang="en-US" sz="1400" dirty="0">
                          <a:solidFill>
                            <a:schemeClr val="tx1"/>
                          </a:solidFill>
                          <a:effectLst/>
                          <a:latin typeface="Times New Roman" panose="02020603050405020304" pitchFamily="18" charset="0"/>
                          <a:cs typeface="Times New Roman" panose="02020603050405020304" pitchFamily="18" charset="0"/>
                        </a:rPr>
                        <a:t>&gt;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65"/>
                        </a:lnSpc>
                      </a:pPr>
                      <a:endParaRPr lang="en-US" sz="1400" dirty="0">
                        <a:solidFill>
                          <a:schemeClr val="tx1"/>
                        </a:solidFill>
                        <a:effectLst/>
                        <a:latin typeface="Times New Roman" panose="02020603050405020304" pitchFamily="18" charset="0"/>
                        <a:cs typeface="Times New Roman" panose="02020603050405020304" pitchFamily="18" charset="0"/>
                      </a:endParaRPr>
                    </a:p>
                    <a:p>
                      <a:pPr marL="66675">
                        <a:lnSpc>
                          <a:spcPts val="1265"/>
                        </a:lnSpc>
                      </a:pPr>
                      <a:r>
                        <a:rPr lang="en-US" sz="1400" dirty="0">
                          <a:solidFill>
                            <a:schemeClr val="tx1"/>
                          </a:solidFill>
                          <a:effectLst/>
                          <a:latin typeface="Times New Roman" panose="02020603050405020304" pitchFamily="18" charset="0"/>
                          <a:cs typeface="Times New Roman" panose="02020603050405020304" pitchFamily="18" charset="0"/>
                        </a:rPr>
                        <a:t>is greater than</a:t>
                      </a:r>
                    </a:p>
                    <a:p>
                      <a:pPr marL="66675">
                        <a:lnSpc>
                          <a:spcPts val="1265"/>
                        </a:lnSpc>
                      </a:pP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56353538"/>
                  </a:ext>
                </a:extLst>
              </a:tr>
              <a:tr h="368670">
                <a:tc>
                  <a:txBody>
                    <a:bodyPr/>
                    <a:lstStyle/>
                    <a:p>
                      <a:pPr marL="69850">
                        <a:lnSpc>
                          <a:spcPts val="1290"/>
                        </a:lnSpc>
                      </a:pPr>
                      <a:endParaRPr lang="en-US" sz="1400" dirty="0">
                        <a:solidFill>
                          <a:schemeClr val="tx1"/>
                        </a:solidFill>
                        <a:effectLst/>
                        <a:latin typeface="Times New Roman" panose="02020603050405020304" pitchFamily="18" charset="0"/>
                        <a:cs typeface="Times New Roman" panose="02020603050405020304" pitchFamily="18" charset="0"/>
                      </a:endParaRPr>
                    </a:p>
                    <a:p>
                      <a:pPr marL="69850">
                        <a:lnSpc>
                          <a:spcPts val="1290"/>
                        </a:lnSpc>
                      </a:pPr>
                      <a:r>
                        <a:rPr lang="en-US" sz="1400" dirty="0">
                          <a:solidFill>
                            <a:schemeClr val="tx1"/>
                          </a:solidFill>
                          <a:effectLst/>
                          <a:latin typeface="Times New Roman" panose="02020603050405020304" pitchFamily="18" charset="0"/>
                          <a:cs typeface="Times New Roman" panose="02020603050405020304" pitchFamily="18" charset="0"/>
                        </a:rPr>
                        <a:t>&gt;=</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90"/>
                        </a:lnSpc>
                      </a:pPr>
                      <a:endParaRPr lang="en-US" sz="14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400" dirty="0">
                          <a:solidFill>
                            <a:schemeClr val="tx1"/>
                          </a:solidFill>
                          <a:effectLst/>
                          <a:latin typeface="Times New Roman" panose="02020603050405020304" pitchFamily="18" charset="0"/>
                          <a:cs typeface="Times New Roman" panose="02020603050405020304" pitchFamily="18" charset="0"/>
                        </a:rPr>
                        <a:t>is greater than or equal to</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34556187"/>
                  </a:ext>
                </a:extLst>
              </a:tr>
              <a:tr h="398121">
                <a:tc>
                  <a:txBody>
                    <a:bodyPr/>
                    <a:lstStyle/>
                    <a:p>
                      <a:pPr marL="69850">
                        <a:lnSpc>
                          <a:spcPts val="1265"/>
                        </a:lnSpc>
                      </a:pPr>
                      <a:endParaRPr lang="en-US" sz="1400" dirty="0">
                        <a:solidFill>
                          <a:schemeClr val="tx1"/>
                        </a:solidFill>
                        <a:effectLst/>
                        <a:latin typeface="Times New Roman" panose="02020603050405020304" pitchFamily="18" charset="0"/>
                        <a:cs typeface="Times New Roman" panose="02020603050405020304" pitchFamily="18" charset="0"/>
                      </a:endParaRPr>
                    </a:p>
                    <a:p>
                      <a:pPr marL="69850">
                        <a:lnSpc>
                          <a:spcPts val="1265"/>
                        </a:lnSpc>
                      </a:pPr>
                      <a:r>
                        <a:rPr lang="en-US" sz="1400" dirty="0">
                          <a:solidFill>
                            <a:schemeClr val="tx1"/>
                          </a:solidFill>
                          <a:effectLst/>
                          <a:latin typeface="Times New Roman" panose="02020603050405020304" pitchFamily="18" charset="0"/>
                          <a:cs typeface="Times New Roman" panose="02020603050405020304" pitchFamily="18" charset="0"/>
                        </a:rPr>
                        <a:t>= =</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65"/>
                        </a:lnSpc>
                      </a:pPr>
                      <a:endParaRPr lang="en-US" sz="1400" dirty="0">
                        <a:solidFill>
                          <a:schemeClr val="tx1"/>
                        </a:solidFill>
                        <a:effectLst/>
                        <a:latin typeface="Times New Roman" panose="02020603050405020304" pitchFamily="18" charset="0"/>
                        <a:cs typeface="Times New Roman" panose="02020603050405020304" pitchFamily="18" charset="0"/>
                      </a:endParaRPr>
                    </a:p>
                    <a:p>
                      <a:pPr marL="66675">
                        <a:lnSpc>
                          <a:spcPts val="1265"/>
                        </a:lnSpc>
                      </a:pPr>
                      <a:r>
                        <a:rPr lang="en-US" sz="1400" dirty="0">
                          <a:solidFill>
                            <a:schemeClr val="tx1"/>
                          </a:solidFill>
                          <a:effectLst/>
                          <a:latin typeface="Times New Roman" panose="02020603050405020304" pitchFamily="18" charset="0"/>
                          <a:cs typeface="Times New Roman" panose="02020603050405020304" pitchFamily="18" charset="0"/>
                        </a:rPr>
                        <a:t>is equal to</a:t>
                      </a:r>
                    </a:p>
                    <a:p>
                      <a:pPr marL="66675">
                        <a:lnSpc>
                          <a:spcPts val="1265"/>
                        </a:lnSpc>
                      </a:pP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64426969"/>
                  </a:ext>
                </a:extLst>
              </a:tr>
              <a:tr h="265533">
                <a:tc>
                  <a:txBody>
                    <a:bodyPr/>
                    <a:lstStyle/>
                    <a:p>
                      <a:pPr marL="69850">
                        <a:lnSpc>
                          <a:spcPts val="1290"/>
                        </a:lnSpc>
                      </a:pPr>
                      <a:endParaRPr lang="en-US" sz="1400" dirty="0">
                        <a:solidFill>
                          <a:schemeClr val="tx1"/>
                        </a:solidFill>
                        <a:effectLst/>
                        <a:latin typeface="Times New Roman" panose="02020603050405020304" pitchFamily="18" charset="0"/>
                        <a:cs typeface="Times New Roman" panose="02020603050405020304" pitchFamily="18" charset="0"/>
                      </a:endParaRPr>
                    </a:p>
                    <a:p>
                      <a:pPr marL="69850">
                        <a:lnSpc>
                          <a:spcPts val="1290"/>
                        </a:lnSpc>
                      </a:pPr>
                      <a:r>
                        <a:rPr lang="en-US" sz="1400" dirty="0">
                          <a:solidFill>
                            <a:schemeClr val="tx1"/>
                          </a:solidFill>
                          <a:effectLst/>
                          <a:latin typeface="Times New Roman" panose="02020603050405020304" pitchFamily="18" charset="0"/>
                          <a:cs typeface="Times New Roman" panose="02020603050405020304" pitchFamily="18" charset="0"/>
                        </a:rPr>
                        <a:t>!=</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6675">
                        <a:lnSpc>
                          <a:spcPts val="1290"/>
                        </a:lnSpc>
                      </a:pPr>
                      <a:endParaRPr lang="en-US" sz="1400" dirty="0">
                        <a:solidFill>
                          <a:schemeClr val="tx1"/>
                        </a:solidFill>
                        <a:effectLst/>
                        <a:latin typeface="Times New Roman" panose="02020603050405020304" pitchFamily="18" charset="0"/>
                        <a:cs typeface="Times New Roman" panose="02020603050405020304" pitchFamily="18" charset="0"/>
                      </a:endParaRPr>
                    </a:p>
                    <a:p>
                      <a:pPr marL="66675">
                        <a:lnSpc>
                          <a:spcPts val="1290"/>
                        </a:lnSpc>
                      </a:pPr>
                      <a:r>
                        <a:rPr lang="en-US" sz="1400" dirty="0">
                          <a:solidFill>
                            <a:schemeClr val="tx1"/>
                          </a:solidFill>
                          <a:effectLst/>
                          <a:latin typeface="Times New Roman" panose="02020603050405020304" pitchFamily="18" charset="0"/>
                          <a:cs typeface="Times New Roman" panose="02020603050405020304" pitchFamily="18" charset="0"/>
                        </a:rPr>
                        <a:t>is not equal to</a:t>
                      </a:r>
                      <a:endParaRPr lang="en-IN"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6560349"/>
                  </a:ext>
                </a:extLst>
              </a:tr>
            </a:tbl>
          </a:graphicData>
        </a:graphic>
      </p:graphicFrame>
      <p:graphicFrame>
        <p:nvGraphicFramePr>
          <p:cNvPr id="5" name="Table 4">
            <a:extLst>
              <a:ext uri="{FF2B5EF4-FFF2-40B4-BE49-F238E27FC236}">
                <a16:creationId xmlns:a16="http://schemas.microsoft.com/office/drawing/2014/main" id="{1305ADE3-31AA-4FCB-BE14-6A0D22BA211E}"/>
              </a:ext>
            </a:extLst>
          </p:cNvPr>
          <p:cNvGraphicFramePr>
            <a:graphicFrameLocks noGrp="1"/>
          </p:cNvGraphicFramePr>
          <p:nvPr>
            <p:extLst>
              <p:ext uri="{D42A27DB-BD31-4B8C-83A1-F6EECF244321}">
                <p14:modId xmlns:p14="http://schemas.microsoft.com/office/powerpoint/2010/main" val="1429834885"/>
              </p:ext>
            </p:extLst>
          </p:nvPr>
        </p:nvGraphicFramePr>
        <p:xfrm>
          <a:off x="2603157" y="4228953"/>
          <a:ext cx="3328086" cy="2344843"/>
        </p:xfrm>
        <a:graphic>
          <a:graphicData uri="http://schemas.openxmlformats.org/drawingml/2006/table">
            <a:tbl>
              <a:tblPr firstRow="1" firstCol="1" lastRow="1" lastCol="1" bandRow="1" bandCol="1">
                <a:tableStyleId>{5C22544A-7EE6-4342-B048-85BDC9FD1C3A}</a:tableStyleId>
              </a:tblPr>
              <a:tblGrid>
                <a:gridCol w="1369110">
                  <a:extLst>
                    <a:ext uri="{9D8B030D-6E8A-4147-A177-3AD203B41FA5}">
                      <a16:colId xmlns:a16="http://schemas.microsoft.com/office/drawing/2014/main" val="1369128528"/>
                    </a:ext>
                  </a:extLst>
                </a:gridCol>
                <a:gridCol w="1958976">
                  <a:extLst>
                    <a:ext uri="{9D8B030D-6E8A-4147-A177-3AD203B41FA5}">
                      <a16:colId xmlns:a16="http://schemas.microsoft.com/office/drawing/2014/main" val="348565454"/>
                    </a:ext>
                  </a:extLst>
                </a:gridCol>
              </a:tblGrid>
              <a:tr h="747142">
                <a:tc>
                  <a:txBody>
                    <a:bodyPr/>
                    <a:lstStyle/>
                    <a:p>
                      <a:pPr marL="69850">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9850">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Operator</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9850">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Meaning</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2253630"/>
                  </a:ext>
                </a:extLst>
              </a:tr>
              <a:tr h="532567">
                <a:tc>
                  <a:txBody>
                    <a:bodyPr/>
                    <a:lstStyle/>
                    <a:p>
                      <a:pPr marL="69850">
                        <a:lnSpc>
                          <a:spcPts val="1265"/>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9850">
                        <a:lnSpc>
                          <a:spcPts val="1265"/>
                        </a:lnSpc>
                      </a:pPr>
                      <a:r>
                        <a:rPr lang="en-US" sz="1600" dirty="0">
                          <a:solidFill>
                            <a:schemeClr val="tx1"/>
                          </a:solidFill>
                          <a:effectLst/>
                          <a:latin typeface="Times New Roman" panose="02020603050405020304" pitchFamily="18" charset="0"/>
                          <a:cs typeface="Times New Roman" panose="02020603050405020304" pitchFamily="18" charset="0"/>
                        </a:rPr>
                        <a:t>   &amp;&amp;</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65"/>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9850">
                        <a:lnSpc>
                          <a:spcPts val="1265"/>
                        </a:lnSpc>
                      </a:pPr>
                      <a:r>
                        <a:rPr lang="en-US" sz="1600" dirty="0">
                          <a:solidFill>
                            <a:schemeClr val="tx1"/>
                          </a:solidFill>
                          <a:effectLst/>
                          <a:latin typeface="Times New Roman" panose="02020603050405020304" pitchFamily="18" charset="0"/>
                          <a:cs typeface="Times New Roman" panose="02020603050405020304" pitchFamily="18" charset="0"/>
                        </a:rPr>
                        <a:t>Logical AND</a:t>
                      </a:r>
                    </a:p>
                    <a:p>
                      <a:pPr marL="69850">
                        <a:lnSpc>
                          <a:spcPts val="1265"/>
                        </a:lnSpc>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45819"/>
                  </a:ext>
                </a:extLst>
              </a:tr>
              <a:tr h="532567">
                <a:tc>
                  <a:txBody>
                    <a:bodyPr/>
                    <a:lstStyle/>
                    <a:p>
                      <a:pPr marL="69850">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9850">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90"/>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9850">
                        <a:lnSpc>
                          <a:spcPts val="1290"/>
                        </a:lnSpc>
                      </a:pPr>
                      <a:r>
                        <a:rPr lang="en-US" sz="1600" dirty="0">
                          <a:solidFill>
                            <a:schemeClr val="tx1"/>
                          </a:solidFill>
                          <a:effectLst/>
                          <a:latin typeface="Times New Roman" panose="02020603050405020304" pitchFamily="18" charset="0"/>
                          <a:cs typeface="Times New Roman" panose="02020603050405020304" pitchFamily="18" charset="0"/>
                        </a:rPr>
                        <a:t>Logical OR</a:t>
                      </a:r>
                    </a:p>
                    <a:p>
                      <a:pPr marL="69850">
                        <a:lnSpc>
                          <a:spcPts val="1290"/>
                        </a:lnSpc>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06355630"/>
                  </a:ext>
                </a:extLst>
              </a:tr>
              <a:tr h="532567">
                <a:tc>
                  <a:txBody>
                    <a:bodyPr/>
                    <a:lstStyle/>
                    <a:p>
                      <a:pPr marL="69850">
                        <a:lnSpc>
                          <a:spcPts val="1265"/>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9850">
                        <a:lnSpc>
                          <a:spcPts val="1265"/>
                        </a:lnSpc>
                      </a:pPr>
                      <a:r>
                        <a:rPr lang="en-US" sz="1600" dirty="0">
                          <a:solidFill>
                            <a:schemeClr val="tx1"/>
                          </a:solidFill>
                          <a:effectLst/>
                          <a:latin typeface="Times New Roman" panose="02020603050405020304" pitchFamily="18" charset="0"/>
                          <a:cs typeface="Times New Roman" panose="02020603050405020304" pitchFamily="18" charset="0"/>
                        </a:rPr>
                        <a:t>     !</a:t>
                      </a: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9850">
                        <a:lnSpc>
                          <a:spcPts val="1265"/>
                        </a:lnSpc>
                      </a:pPr>
                      <a:endParaRPr lang="en-US" sz="1600" dirty="0">
                        <a:solidFill>
                          <a:schemeClr val="tx1"/>
                        </a:solidFill>
                        <a:effectLst/>
                        <a:latin typeface="Times New Roman" panose="02020603050405020304" pitchFamily="18" charset="0"/>
                        <a:cs typeface="Times New Roman" panose="02020603050405020304" pitchFamily="18" charset="0"/>
                      </a:endParaRPr>
                    </a:p>
                    <a:p>
                      <a:pPr marL="69850">
                        <a:lnSpc>
                          <a:spcPts val="1265"/>
                        </a:lnSpc>
                      </a:pPr>
                      <a:r>
                        <a:rPr lang="en-US" sz="1600" dirty="0">
                          <a:solidFill>
                            <a:schemeClr val="tx1"/>
                          </a:solidFill>
                          <a:effectLst/>
                          <a:latin typeface="Times New Roman" panose="02020603050405020304" pitchFamily="18" charset="0"/>
                          <a:cs typeface="Times New Roman" panose="02020603050405020304" pitchFamily="18" charset="0"/>
                        </a:rPr>
                        <a:t>Logical Not</a:t>
                      </a:r>
                    </a:p>
                    <a:p>
                      <a:pPr marL="69850">
                        <a:lnSpc>
                          <a:spcPts val="1265"/>
                        </a:lnSpc>
                      </a:pPr>
                      <a:endParaRPr lang="en-IN"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66352164"/>
                  </a:ext>
                </a:extLst>
              </a:tr>
            </a:tbl>
          </a:graphicData>
        </a:graphic>
      </p:graphicFrame>
    </p:spTree>
    <p:extLst>
      <p:ext uri="{BB962C8B-B14F-4D97-AF65-F5344CB8AC3E}">
        <p14:creationId xmlns:p14="http://schemas.microsoft.com/office/powerpoint/2010/main" val="4180278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Effect transition="in" filter="fade">
                                      <p:cBhvr>
                                        <p:cTn id="13" dur="1000"/>
                                        <p:tgtEl>
                                          <p:spTgt spid="3">
                                            <p:txEl>
                                              <p:pRg st="9" end="9"/>
                                            </p:txEl>
                                          </p:spTgt>
                                        </p:tgtEl>
                                      </p:cBhvr>
                                    </p:animEffect>
                                    <p:anim calcmode="lin" valueType="num">
                                      <p:cBhvr>
                                        <p:cTn id="1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083E36-8425-46C3-998C-ADFF3E3F508D}"/>
              </a:ext>
            </a:extLst>
          </p:cNvPr>
          <p:cNvSpPr>
            <a:spLocks noGrp="1"/>
          </p:cNvSpPr>
          <p:nvPr>
            <p:ph idx="1"/>
          </p:nvPr>
        </p:nvSpPr>
        <p:spPr>
          <a:xfrm>
            <a:off x="677334" y="1581665"/>
            <a:ext cx="8596668" cy="4967416"/>
          </a:xfrm>
        </p:spPr>
        <p:txBody>
          <a:bodyPr>
            <a:normAutofit/>
            <a:scene3d>
              <a:camera prst="perspectiveLeft"/>
              <a:lightRig rig="threePt" dir="t"/>
            </a:scene3d>
          </a:bodyPr>
          <a:lstStyle/>
          <a:p>
            <a:pPr marL="0" indent="0" algn="ctr">
              <a:buNone/>
            </a:pPr>
            <a:endParaRPr lang="en-IN" sz="7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endParaRPr>
          </a:p>
          <a:p>
            <a:pPr marL="0" indent="0" algn="ctr">
              <a:buNone/>
            </a:pPr>
            <a:r>
              <a:rPr lang="en-IN" sz="7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1388402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BB2D9-B508-4779-BFFC-4EED0DB6C628}"/>
              </a:ext>
            </a:extLst>
          </p:cNvPr>
          <p:cNvSpPr>
            <a:spLocks noGrp="1"/>
          </p:cNvSpPr>
          <p:nvPr>
            <p:ph type="title"/>
          </p:nvPr>
        </p:nvSpPr>
        <p:spPr>
          <a:xfrm>
            <a:off x="1502922" y="489005"/>
            <a:ext cx="7958331" cy="734497"/>
          </a:xfrm>
        </p:spPr>
        <p:txBody>
          <a:bodyPr/>
          <a:lstStyle/>
          <a:p>
            <a:pPr algn="ctr"/>
            <a:r>
              <a:rPr lang="en-IN" dirty="0">
                <a:latin typeface="Times New Roman" panose="02020603050405020304" pitchFamily="18" charset="0"/>
                <a:cs typeface="Times New Roman" panose="02020603050405020304" pitchFamily="18" charset="0"/>
              </a:rPr>
              <a:t>Java’s Primitive Types</a:t>
            </a:r>
          </a:p>
        </p:txBody>
      </p:sp>
      <p:sp>
        <p:nvSpPr>
          <p:cNvPr id="3" name="Content Placeholder 2">
            <a:extLst>
              <a:ext uri="{FF2B5EF4-FFF2-40B4-BE49-F238E27FC236}">
                <a16:creationId xmlns:a16="http://schemas.microsoft.com/office/drawing/2014/main" id="{1C9D3D8A-B4C3-4D43-9071-B3D328B3237F}"/>
              </a:ext>
            </a:extLst>
          </p:cNvPr>
          <p:cNvSpPr>
            <a:spLocks noGrp="1"/>
          </p:cNvSpPr>
          <p:nvPr>
            <p:ph idx="1"/>
          </p:nvPr>
        </p:nvSpPr>
        <p:spPr>
          <a:xfrm>
            <a:off x="1045029" y="1324947"/>
            <a:ext cx="8575250" cy="4969908"/>
          </a:xfrm>
        </p:spPr>
        <p:txBody>
          <a:bodyPr/>
          <a:lstStyle/>
          <a:p>
            <a:pPr marL="6160" indent="0">
              <a:buNone/>
            </a:pPr>
            <a:r>
              <a:rPr lang="en-US" sz="1800" dirty="0">
                <a:effectLst/>
                <a:latin typeface="Times New Roman" panose="02020603050405020304" pitchFamily="18" charset="0"/>
                <a:ea typeface="Times New Roman" panose="02020603050405020304" pitchFamily="18" charset="0"/>
              </a:rPr>
              <a:t>Java contains two general categories of built-in data types: object-oriented and non-object- oriented. Java’s object-oriented types are defined by classes. However, at the core of Java are eight primitive (also called elemental or simple) types of data.</a:t>
            </a:r>
          </a:p>
          <a:p>
            <a:pPr marL="6160" indent="0">
              <a:buNone/>
            </a:pPr>
            <a:endParaRPr lang="en-US" sz="1800" dirty="0">
              <a:latin typeface="Times New Roman" panose="02020603050405020304" pitchFamily="18" charset="0"/>
              <a:ea typeface="Times New Roman" panose="02020603050405020304" pitchFamily="18" charset="0"/>
            </a:endParaRPr>
          </a:p>
          <a:p>
            <a:pPr marL="6160" indent="0">
              <a:buNone/>
            </a:pPr>
            <a:endParaRPr lang="en-US" sz="1800" dirty="0">
              <a:effectLst/>
              <a:latin typeface="Times New Roman" panose="02020603050405020304" pitchFamily="18" charset="0"/>
              <a:ea typeface="Times New Roman" panose="02020603050405020304" pitchFamily="18" charset="0"/>
            </a:endParaRPr>
          </a:p>
          <a:p>
            <a:pPr marL="6160" indent="0">
              <a:buNone/>
            </a:pPr>
            <a:endParaRPr lang="en-US" sz="1800" dirty="0">
              <a:latin typeface="Times New Roman" panose="02020603050405020304" pitchFamily="18" charset="0"/>
              <a:ea typeface="Times New Roman" panose="02020603050405020304" pitchFamily="18" charset="0"/>
            </a:endParaRPr>
          </a:p>
          <a:p>
            <a:pPr marL="6160" indent="0">
              <a:buNone/>
            </a:pPr>
            <a:endParaRPr lang="en-US" sz="1800" dirty="0">
              <a:effectLst/>
              <a:latin typeface="Times New Roman" panose="02020603050405020304" pitchFamily="18" charset="0"/>
              <a:ea typeface="Times New Roman" panose="02020603050405020304" pitchFamily="18" charset="0"/>
            </a:endParaRPr>
          </a:p>
          <a:p>
            <a:pPr marL="6160" indent="0">
              <a:buNone/>
            </a:pPr>
            <a:endParaRPr lang="en-US" sz="1800" dirty="0">
              <a:latin typeface="Times New Roman" panose="02020603050405020304" pitchFamily="18" charset="0"/>
              <a:ea typeface="Times New Roman" panose="02020603050405020304" pitchFamily="18" charset="0"/>
            </a:endParaRPr>
          </a:p>
          <a:p>
            <a:pPr marL="6160" indent="0">
              <a:buNone/>
            </a:pPr>
            <a:endParaRPr lang="en-US" sz="1800" dirty="0">
              <a:effectLst/>
              <a:latin typeface="Times New Roman" panose="02020603050405020304" pitchFamily="18" charset="0"/>
              <a:ea typeface="Times New Roman" panose="02020603050405020304" pitchFamily="18" charset="0"/>
            </a:endParaRPr>
          </a:p>
          <a:p>
            <a:pPr marL="6160" indent="0">
              <a:buNone/>
            </a:pPr>
            <a:endParaRPr lang="en-US" sz="1800" dirty="0">
              <a:effectLst/>
              <a:latin typeface="Times New Roman" panose="02020603050405020304" pitchFamily="18" charset="0"/>
              <a:ea typeface="Times New Roman" panose="02020603050405020304" pitchFamily="18" charset="0"/>
            </a:endParaRPr>
          </a:p>
          <a:p>
            <a:endParaRPr lang="en-US" sz="1800" dirty="0">
              <a:effectLst/>
              <a:latin typeface="Times New Roman" panose="02020603050405020304" pitchFamily="18" charset="0"/>
              <a:ea typeface="Times New Roman" panose="02020603050405020304" pitchFamily="18" charset="0"/>
            </a:endParaRPr>
          </a:p>
          <a:p>
            <a:endParaRPr lang="en-IN" dirty="0"/>
          </a:p>
        </p:txBody>
      </p:sp>
      <p:graphicFrame>
        <p:nvGraphicFramePr>
          <p:cNvPr id="5" name="Table 4">
            <a:extLst>
              <a:ext uri="{FF2B5EF4-FFF2-40B4-BE49-F238E27FC236}">
                <a16:creationId xmlns:a16="http://schemas.microsoft.com/office/drawing/2014/main" id="{D4399399-0910-4803-9B5D-5326C1C7E30C}"/>
              </a:ext>
            </a:extLst>
          </p:cNvPr>
          <p:cNvGraphicFramePr>
            <a:graphicFrameLocks noGrp="1"/>
          </p:cNvGraphicFramePr>
          <p:nvPr>
            <p:extLst>
              <p:ext uri="{D42A27DB-BD31-4B8C-83A1-F6EECF244321}">
                <p14:modId xmlns:p14="http://schemas.microsoft.com/office/powerpoint/2010/main" val="257717542"/>
              </p:ext>
            </p:extLst>
          </p:nvPr>
        </p:nvGraphicFramePr>
        <p:xfrm>
          <a:off x="1598141" y="2407525"/>
          <a:ext cx="7366704" cy="4248227"/>
        </p:xfrm>
        <a:graphic>
          <a:graphicData uri="http://schemas.openxmlformats.org/drawingml/2006/table">
            <a:tbl>
              <a:tblPr/>
              <a:tblGrid>
                <a:gridCol w="1474656">
                  <a:extLst>
                    <a:ext uri="{9D8B030D-6E8A-4147-A177-3AD203B41FA5}">
                      <a16:colId xmlns:a16="http://schemas.microsoft.com/office/drawing/2014/main" val="3106570870"/>
                    </a:ext>
                  </a:extLst>
                </a:gridCol>
                <a:gridCol w="1252640">
                  <a:extLst>
                    <a:ext uri="{9D8B030D-6E8A-4147-A177-3AD203B41FA5}">
                      <a16:colId xmlns:a16="http://schemas.microsoft.com/office/drawing/2014/main" val="2513904359"/>
                    </a:ext>
                  </a:extLst>
                </a:gridCol>
                <a:gridCol w="4639408">
                  <a:extLst>
                    <a:ext uri="{9D8B030D-6E8A-4147-A177-3AD203B41FA5}">
                      <a16:colId xmlns:a16="http://schemas.microsoft.com/office/drawing/2014/main" val="3041550792"/>
                    </a:ext>
                  </a:extLst>
                </a:gridCol>
              </a:tblGrid>
              <a:tr h="333642">
                <a:tc>
                  <a:txBody>
                    <a:bodyPr/>
                    <a:lstStyle/>
                    <a:p>
                      <a:pPr algn="l" fontAlgn="t"/>
                      <a:r>
                        <a:rPr lang="en-IN" sz="1500" b="1" dirty="0">
                          <a:solidFill>
                            <a:schemeClr val="tx1"/>
                          </a:solidFill>
                          <a:effectLst/>
                        </a:rPr>
                        <a:t>Data Type</a:t>
                      </a:r>
                    </a:p>
                  </a:txBody>
                  <a:tcPr marL="98699"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IN" sz="1500" b="1" dirty="0">
                          <a:solidFill>
                            <a:schemeClr val="tx1"/>
                          </a:solidFill>
                          <a:effectLst/>
                        </a:rPr>
                        <a:t>Size</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IN" sz="1500" b="1" dirty="0">
                          <a:solidFill>
                            <a:schemeClr val="tx1"/>
                          </a:solidFill>
                          <a:effectLst/>
                        </a:rPr>
                        <a:t>Description</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684623514"/>
                  </a:ext>
                </a:extLst>
              </a:tr>
              <a:tr h="333642">
                <a:tc>
                  <a:txBody>
                    <a:bodyPr/>
                    <a:lstStyle/>
                    <a:p>
                      <a:pPr algn="l" fontAlgn="t"/>
                      <a:r>
                        <a:rPr lang="en-IN" sz="1500" dirty="0">
                          <a:solidFill>
                            <a:schemeClr val="tx1"/>
                          </a:solidFill>
                          <a:effectLst/>
                        </a:rPr>
                        <a:t>byte</a:t>
                      </a:r>
                    </a:p>
                  </a:txBody>
                  <a:tcPr marL="98699"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1F1"/>
                    </a:solidFill>
                  </a:tcPr>
                </a:tc>
                <a:tc>
                  <a:txBody>
                    <a:bodyPr/>
                    <a:lstStyle/>
                    <a:p>
                      <a:pPr algn="l" fontAlgn="t"/>
                      <a:r>
                        <a:rPr lang="en-IN" sz="1500">
                          <a:solidFill>
                            <a:schemeClr val="tx1"/>
                          </a:solidFill>
                          <a:effectLst/>
                        </a:rPr>
                        <a:t>1 byte</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1F1"/>
                    </a:solidFill>
                  </a:tcPr>
                </a:tc>
                <a:tc>
                  <a:txBody>
                    <a:bodyPr/>
                    <a:lstStyle/>
                    <a:p>
                      <a:pPr algn="l" fontAlgn="t"/>
                      <a:r>
                        <a:rPr lang="en-US" sz="1500" dirty="0">
                          <a:solidFill>
                            <a:schemeClr val="tx1"/>
                          </a:solidFill>
                          <a:effectLst/>
                        </a:rPr>
                        <a:t>Stores whole numbers from -128 to 127</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1F1"/>
                    </a:solidFill>
                  </a:tcPr>
                </a:tc>
                <a:extLst>
                  <a:ext uri="{0D108BD9-81ED-4DB2-BD59-A6C34878D82A}">
                    <a16:rowId xmlns:a16="http://schemas.microsoft.com/office/drawing/2014/main" val="71519283"/>
                  </a:ext>
                </a:extLst>
              </a:tr>
              <a:tr h="373794">
                <a:tc>
                  <a:txBody>
                    <a:bodyPr/>
                    <a:lstStyle/>
                    <a:p>
                      <a:pPr algn="l" fontAlgn="t"/>
                      <a:r>
                        <a:rPr lang="en-IN" sz="1500" dirty="0">
                          <a:solidFill>
                            <a:schemeClr val="tx1"/>
                          </a:solidFill>
                          <a:effectLst/>
                        </a:rPr>
                        <a:t>short</a:t>
                      </a:r>
                    </a:p>
                  </a:txBody>
                  <a:tcPr marL="98699"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IN" sz="1500" dirty="0">
                          <a:solidFill>
                            <a:schemeClr val="tx1"/>
                          </a:solidFill>
                          <a:effectLst/>
                        </a:rPr>
                        <a:t>2 bytes</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500">
                          <a:solidFill>
                            <a:schemeClr val="tx1"/>
                          </a:solidFill>
                          <a:effectLst/>
                        </a:rPr>
                        <a:t>Stores whole numbers from -32,768 to 32,767</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028191523"/>
                  </a:ext>
                </a:extLst>
              </a:tr>
              <a:tr h="566671">
                <a:tc>
                  <a:txBody>
                    <a:bodyPr/>
                    <a:lstStyle/>
                    <a:p>
                      <a:pPr algn="l" fontAlgn="t"/>
                      <a:r>
                        <a:rPr lang="en-IN" sz="1500" dirty="0">
                          <a:solidFill>
                            <a:schemeClr val="tx1"/>
                          </a:solidFill>
                          <a:effectLst/>
                        </a:rPr>
                        <a:t>int</a:t>
                      </a:r>
                    </a:p>
                  </a:txBody>
                  <a:tcPr marL="98699"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1F1"/>
                    </a:solidFill>
                  </a:tcPr>
                </a:tc>
                <a:tc>
                  <a:txBody>
                    <a:bodyPr/>
                    <a:lstStyle/>
                    <a:p>
                      <a:pPr algn="l" fontAlgn="t"/>
                      <a:r>
                        <a:rPr lang="en-IN" sz="1500">
                          <a:solidFill>
                            <a:schemeClr val="tx1"/>
                          </a:solidFill>
                          <a:effectLst/>
                        </a:rPr>
                        <a:t>4 bytes</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1F1"/>
                    </a:solidFill>
                  </a:tcPr>
                </a:tc>
                <a:tc>
                  <a:txBody>
                    <a:bodyPr/>
                    <a:lstStyle/>
                    <a:p>
                      <a:pPr algn="l" fontAlgn="t"/>
                      <a:r>
                        <a:rPr lang="en-US" sz="1500">
                          <a:solidFill>
                            <a:schemeClr val="tx1"/>
                          </a:solidFill>
                          <a:effectLst/>
                        </a:rPr>
                        <a:t>Stores whole numbers from -2,147,483,648 to 2,147,483,647</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1F1"/>
                    </a:solidFill>
                  </a:tcPr>
                </a:tc>
                <a:extLst>
                  <a:ext uri="{0D108BD9-81ED-4DB2-BD59-A6C34878D82A}">
                    <a16:rowId xmlns:a16="http://schemas.microsoft.com/office/drawing/2014/main" val="862483872"/>
                  </a:ext>
                </a:extLst>
              </a:tr>
              <a:tr h="799700">
                <a:tc>
                  <a:txBody>
                    <a:bodyPr/>
                    <a:lstStyle/>
                    <a:p>
                      <a:pPr algn="l" fontAlgn="t"/>
                      <a:r>
                        <a:rPr lang="en-IN" sz="1500" dirty="0">
                          <a:solidFill>
                            <a:schemeClr val="tx1"/>
                          </a:solidFill>
                          <a:effectLst/>
                        </a:rPr>
                        <a:t>long</a:t>
                      </a:r>
                    </a:p>
                  </a:txBody>
                  <a:tcPr marL="98699"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IN" sz="1500">
                          <a:solidFill>
                            <a:schemeClr val="tx1"/>
                          </a:solidFill>
                          <a:effectLst/>
                        </a:rPr>
                        <a:t>8 bytes</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500">
                          <a:solidFill>
                            <a:schemeClr val="tx1"/>
                          </a:solidFill>
                          <a:effectLst/>
                        </a:rPr>
                        <a:t>Stores whole numbers from -9,223,372,036,854,775,808 to 9,223,372,036,854,775,807</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546007677"/>
                  </a:ext>
                </a:extLst>
              </a:tr>
              <a:tr h="566671">
                <a:tc>
                  <a:txBody>
                    <a:bodyPr/>
                    <a:lstStyle/>
                    <a:p>
                      <a:pPr algn="l" fontAlgn="t"/>
                      <a:r>
                        <a:rPr lang="en-IN" sz="1500" dirty="0">
                          <a:solidFill>
                            <a:schemeClr val="tx1"/>
                          </a:solidFill>
                          <a:effectLst/>
                        </a:rPr>
                        <a:t>float</a:t>
                      </a:r>
                    </a:p>
                  </a:txBody>
                  <a:tcPr marL="98699"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1F1"/>
                    </a:solidFill>
                  </a:tcPr>
                </a:tc>
                <a:tc>
                  <a:txBody>
                    <a:bodyPr/>
                    <a:lstStyle/>
                    <a:p>
                      <a:pPr algn="l" fontAlgn="t"/>
                      <a:r>
                        <a:rPr lang="en-IN" sz="1500" dirty="0">
                          <a:solidFill>
                            <a:schemeClr val="tx1"/>
                          </a:solidFill>
                          <a:effectLst/>
                        </a:rPr>
                        <a:t>4 bytes</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1F1"/>
                    </a:solidFill>
                  </a:tcPr>
                </a:tc>
                <a:tc>
                  <a:txBody>
                    <a:bodyPr/>
                    <a:lstStyle/>
                    <a:p>
                      <a:pPr algn="l" fontAlgn="t"/>
                      <a:r>
                        <a:rPr lang="en-US" sz="1500">
                          <a:solidFill>
                            <a:schemeClr val="tx1"/>
                          </a:solidFill>
                          <a:effectLst/>
                        </a:rPr>
                        <a:t>Stores fractional numbers. Sufficient for storing 6 to 7 decimal digits</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1F1"/>
                    </a:solidFill>
                  </a:tcPr>
                </a:tc>
                <a:extLst>
                  <a:ext uri="{0D108BD9-81ED-4DB2-BD59-A6C34878D82A}">
                    <a16:rowId xmlns:a16="http://schemas.microsoft.com/office/drawing/2014/main" val="2217627154"/>
                  </a:ext>
                </a:extLst>
              </a:tr>
              <a:tr h="566671">
                <a:tc>
                  <a:txBody>
                    <a:bodyPr/>
                    <a:lstStyle/>
                    <a:p>
                      <a:pPr algn="l" fontAlgn="t"/>
                      <a:r>
                        <a:rPr lang="en-IN" sz="1500" dirty="0">
                          <a:solidFill>
                            <a:schemeClr val="tx1"/>
                          </a:solidFill>
                          <a:effectLst/>
                        </a:rPr>
                        <a:t>double</a:t>
                      </a:r>
                    </a:p>
                  </a:txBody>
                  <a:tcPr marL="98699"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IN" sz="1500" dirty="0">
                          <a:solidFill>
                            <a:schemeClr val="tx1"/>
                          </a:solidFill>
                          <a:effectLst/>
                        </a:rPr>
                        <a:t>8 bytes</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500">
                          <a:solidFill>
                            <a:schemeClr val="tx1"/>
                          </a:solidFill>
                          <a:effectLst/>
                        </a:rPr>
                        <a:t>Stores fractional numbers. Sufficient for storing 15 decimal digits</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064281812"/>
                  </a:ext>
                </a:extLst>
              </a:tr>
              <a:tr h="333642">
                <a:tc>
                  <a:txBody>
                    <a:bodyPr/>
                    <a:lstStyle/>
                    <a:p>
                      <a:pPr algn="l" fontAlgn="t"/>
                      <a:r>
                        <a:rPr lang="en-IN" sz="1500" dirty="0" err="1">
                          <a:solidFill>
                            <a:schemeClr val="tx1"/>
                          </a:solidFill>
                          <a:effectLst/>
                        </a:rPr>
                        <a:t>boolean</a:t>
                      </a:r>
                      <a:endParaRPr lang="en-IN" sz="1500" dirty="0">
                        <a:solidFill>
                          <a:schemeClr val="tx1"/>
                        </a:solidFill>
                        <a:effectLst/>
                      </a:endParaRPr>
                    </a:p>
                  </a:txBody>
                  <a:tcPr marL="98699"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1F1"/>
                    </a:solidFill>
                  </a:tcPr>
                </a:tc>
                <a:tc>
                  <a:txBody>
                    <a:bodyPr/>
                    <a:lstStyle/>
                    <a:p>
                      <a:pPr algn="l" fontAlgn="t"/>
                      <a:r>
                        <a:rPr lang="en-IN" sz="1500" dirty="0">
                          <a:solidFill>
                            <a:schemeClr val="tx1"/>
                          </a:solidFill>
                          <a:effectLst/>
                        </a:rPr>
                        <a:t>1 bit</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1F1"/>
                    </a:solidFill>
                  </a:tcPr>
                </a:tc>
                <a:tc>
                  <a:txBody>
                    <a:bodyPr/>
                    <a:lstStyle/>
                    <a:p>
                      <a:pPr algn="l" fontAlgn="t"/>
                      <a:r>
                        <a:rPr lang="en-IN" sz="1500" dirty="0">
                          <a:solidFill>
                            <a:schemeClr val="tx1"/>
                          </a:solidFill>
                          <a:effectLst/>
                        </a:rPr>
                        <a:t>Stores true or false values</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F1F1"/>
                    </a:solidFill>
                  </a:tcPr>
                </a:tc>
                <a:extLst>
                  <a:ext uri="{0D108BD9-81ED-4DB2-BD59-A6C34878D82A}">
                    <a16:rowId xmlns:a16="http://schemas.microsoft.com/office/drawing/2014/main" val="1725361627"/>
                  </a:ext>
                </a:extLst>
              </a:tr>
              <a:tr h="373794">
                <a:tc>
                  <a:txBody>
                    <a:bodyPr/>
                    <a:lstStyle/>
                    <a:p>
                      <a:pPr algn="l" fontAlgn="t"/>
                      <a:r>
                        <a:rPr lang="en-IN" sz="1500" dirty="0">
                          <a:solidFill>
                            <a:schemeClr val="tx1"/>
                          </a:solidFill>
                          <a:effectLst/>
                        </a:rPr>
                        <a:t>char</a:t>
                      </a:r>
                    </a:p>
                  </a:txBody>
                  <a:tcPr marL="98699"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IN" sz="1500" dirty="0">
                          <a:solidFill>
                            <a:schemeClr val="tx1"/>
                          </a:solidFill>
                          <a:effectLst/>
                        </a:rPr>
                        <a:t>2 bytes</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500" dirty="0">
                          <a:solidFill>
                            <a:schemeClr val="tx1"/>
                          </a:solidFill>
                          <a:effectLst/>
                        </a:rPr>
                        <a:t>Stores a single character/letter or ASCII values</a:t>
                      </a:r>
                    </a:p>
                  </a:txBody>
                  <a:tcPr marL="49350" marR="49350" marT="49350" marB="493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544565505"/>
                  </a:ext>
                </a:extLst>
              </a:tr>
            </a:tbl>
          </a:graphicData>
        </a:graphic>
      </p:graphicFrame>
    </p:spTree>
    <p:extLst>
      <p:ext uri="{BB962C8B-B14F-4D97-AF65-F5344CB8AC3E}">
        <p14:creationId xmlns:p14="http://schemas.microsoft.com/office/powerpoint/2010/main" val="61184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5CC09-F9FF-49C0-9C27-F39ED09A02E3}"/>
              </a:ext>
            </a:extLst>
          </p:cNvPr>
          <p:cNvSpPr>
            <a:spLocks noGrp="1"/>
          </p:cNvSpPr>
          <p:nvPr>
            <p:ph type="title"/>
          </p:nvPr>
        </p:nvSpPr>
        <p:spPr>
          <a:xfrm>
            <a:off x="633096" y="731807"/>
            <a:ext cx="8478946" cy="659958"/>
          </a:xfrm>
        </p:spPr>
        <p:txBody>
          <a:bodyPr>
            <a:normAutofit fontScale="90000"/>
          </a:bodyPr>
          <a:lstStyle/>
          <a:p>
            <a:pPr algn="ctr"/>
            <a:r>
              <a:rPr lang="en-IN" sz="3100" b="1" i="0" dirty="0">
                <a:effectLst/>
                <a:latin typeface="Times New Roman" panose="02020603050405020304" pitchFamily="18" charset="0"/>
                <a:cs typeface="Times New Roman" panose="02020603050405020304" pitchFamily="18" charset="0"/>
              </a:rPr>
              <a:t>Numbers</a:t>
            </a:r>
            <a:br>
              <a:rPr lang="en-IN" b="0" i="0" dirty="0">
                <a:solidFill>
                  <a:srgbClr val="000000"/>
                </a:solidFill>
                <a:effectLst/>
                <a:latin typeface="Segoe UI" panose="020B0502040204020203" pitchFamily="34" charset="0"/>
              </a:rPr>
            </a:br>
            <a:endParaRPr lang="en-IN" dirty="0"/>
          </a:p>
        </p:txBody>
      </p:sp>
      <p:sp>
        <p:nvSpPr>
          <p:cNvPr id="3" name="Content Placeholder 2">
            <a:extLst>
              <a:ext uri="{FF2B5EF4-FFF2-40B4-BE49-F238E27FC236}">
                <a16:creationId xmlns:a16="http://schemas.microsoft.com/office/drawing/2014/main" id="{E67BFF42-157B-46DD-8C00-66203413E997}"/>
              </a:ext>
            </a:extLst>
          </p:cNvPr>
          <p:cNvSpPr>
            <a:spLocks noGrp="1"/>
          </p:cNvSpPr>
          <p:nvPr>
            <p:ph idx="1"/>
          </p:nvPr>
        </p:nvSpPr>
        <p:spPr>
          <a:xfrm>
            <a:off x="814328" y="1787182"/>
            <a:ext cx="8478946" cy="4836039"/>
          </a:xfrm>
        </p:spPr>
        <p:txBody>
          <a:bodyPr>
            <a:normAutofit lnSpcReduction="10000"/>
          </a:bodyPr>
          <a:lstStyle/>
          <a:p>
            <a:r>
              <a:rPr lang="en-US" sz="1800" b="0" i="0" dirty="0">
                <a:effectLst/>
                <a:latin typeface="Times New Roman" panose="02020603050405020304" pitchFamily="18" charset="0"/>
                <a:cs typeface="Times New Roman" panose="02020603050405020304" pitchFamily="18" charset="0"/>
              </a:rPr>
              <a:t>Primitive number types are divided into two groups:</a:t>
            </a:r>
          </a:p>
          <a:p>
            <a:r>
              <a:rPr lang="en-US" sz="1600" b="1" i="0" dirty="0">
                <a:effectLst/>
                <a:latin typeface="Times New Roman" panose="02020603050405020304" pitchFamily="18" charset="0"/>
                <a:cs typeface="Times New Roman" panose="02020603050405020304" pitchFamily="18" charset="0"/>
              </a:rPr>
              <a:t>Integer types</a:t>
            </a:r>
            <a:r>
              <a:rPr lang="en-US" sz="1600" b="0" i="0" dirty="0">
                <a:effectLst/>
                <a:latin typeface="Times New Roman" panose="02020603050405020304" pitchFamily="18" charset="0"/>
                <a:cs typeface="Times New Roman" panose="02020603050405020304" pitchFamily="18" charset="0"/>
              </a:rPr>
              <a:t> stores whole numbers, positive or negative (such as 123 or -456), without decimals. Valid types are byte, short, int and long. Which type you used depends on the numeric value.</a:t>
            </a:r>
          </a:p>
          <a:p>
            <a:r>
              <a:rPr lang="en-IN" sz="1800" b="1" i="0" dirty="0">
                <a:effectLst/>
                <a:latin typeface="Times New Roman" panose="02020603050405020304" pitchFamily="18" charset="0"/>
                <a:cs typeface="Times New Roman" panose="02020603050405020304" pitchFamily="18" charset="0"/>
              </a:rPr>
              <a:t>1)</a:t>
            </a:r>
            <a:r>
              <a:rPr lang="en-IN" sz="1800" b="1" i="0" u="sng" dirty="0">
                <a:effectLst/>
                <a:latin typeface="Times New Roman" panose="02020603050405020304" pitchFamily="18" charset="0"/>
                <a:cs typeface="Times New Roman" panose="02020603050405020304" pitchFamily="18" charset="0"/>
              </a:rPr>
              <a:t>Integer Types</a:t>
            </a:r>
          </a:p>
          <a:p>
            <a:pPr marL="6160" indent="0">
              <a:buNone/>
            </a:pPr>
            <a:r>
              <a:rPr lang="en-US" sz="1700" dirty="0">
                <a:latin typeface="Times New Roman" panose="02020603050405020304" pitchFamily="18" charset="0"/>
                <a:cs typeface="Times New Roman" panose="02020603050405020304" pitchFamily="18" charset="0"/>
              </a:rPr>
              <a:t>      1. </a:t>
            </a:r>
            <a:r>
              <a:rPr lang="en-IN" sz="1700" b="1" dirty="0">
                <a:latin typeface="Times New Roman" panose="02020603050405020304" pitchFamily="18" charset="0"/>
                <a:cs typeface="Times New Roman" panose="02020603050405020304" pitchFamily="18" charset="0"/>
              </a:rPr>
              <a:t>Byte : </a:t>
            </a:r>
            <a:r>
              <a:rPr lang="en-IN" sz="1700" dirty="0">
                <a:latin typeface="Times New Roman" panose="02020603050405020304" pitchFamily="18" charset="0"/>
                <a:cs typeface="Times New Roman" panose="02020603050405020304" pitchFamily="18" charset="0"/>
              </a:rPr>
              <a:t>The byte data type can store whole numbers from -128 to 127.</a:t>
            </a:r>
          </a:p>
          <a:p>
            <a:pPr marL="6160" indent="0">
              <a:buNone/>
            </a:pPr>
            <a:r>
              <a:rPr lang="en-IN" sz="1700" b="1" dirty="0">
                <a:latin typeface="Times New Roman" panose="02020603050405020304" pitchFamily="18" charset="0"/>
                <a:cs typeface="Times New Roman" panose="02020603050405020304" pitchFamily="18" charset="0"/>
              </a:rPr>
              <a:t>       Ex: </a:t>
            </a:r>
            <a:r>
              <a:rPr lang="en-IN" sz="1700" dirty="0">
                <a:latin typeface="Times New Roman" panose="02020603050405020304" pitchFamily="18" charset="0"/>
                <a:cs typeface="Times New Roman" panose="02020603050405020304" pitchFamily="18" charset="0"/>
              </a:rPr>
              <a:t>byte number = 100;</a:t>
            </a:r>
          </a:p>
          <a:p>
            <a:pPr marL="6160" indent="0">
              <a:buNone/>
            </a:pPr>
            <a:r>
              <a:rPr lang="en-IN" sz="1700" dirty="0">
                <a:latin typeface="Times New Roman" panose="02020603050405020304" pitchFamily="18" charset="0"/>
                <a:cs typeface="Times New Roman" panose="02020603050405020304" pitchFamily="18" charset="0"/>
              </a:rPr>
              <a:t>       2. </a:t>
            </a:r>
            <a:r>
              <a:rPr lang="en-IN" sz="1700" b="1" dirty="0">
                <a:latin typeface="Times New Roman" panose="02020603050405020304" pitchFamily="18" charset="0"/>
                <a:cs typeface="Times New Roman" panose="02020603050405020304" pitchFamily="18" charset="0"/>
              </a:rPr>
              <a:t>Short : </a:t>
            </a:r>
            <a:r>
              <a:rPr lang="en-IN" sz="1700" dirty="0">
                <a:latin typeface="Times New Roman" panose="02020603050405020304" pitchFamily="18" charset="0"/>
                <a:cs typeface="Times New Roman" panose="02020603050405020304" pitchFamily="18" charset="0"/>
              </a:rPr>
              <a:t>The short </a:t>
            </a:r>
            <a:r>
              <a:rPr lang="en-US" sz="1700" b="0" i="0" dirty="0">
                <a:effectLst/>
                <a:latin typeface="Times New Roman" panose="02020603050405020304" pitchFamily="18" charset="0"/>
                <a:cs typeface="Times New Roman" panose="02020603050405020304" pitchFamily="18" charset="0"/>
              </a:rPr>
              <a:t>data type can store whole numbers from -32768 to 32767.</a:t>
            </a:r>
          </a:p>
          <a:p>
            <a:pPr marL="6160" indent="0">
              <a:buNone/>
            </a:pPr>
            <a:r>
              <a:rPr lang="en-US" sz="1700" dirty="0">
                <a:latin typeface="Times New Roman" panose="02020603050405020304" pitchFamily="18" charset="0"/>
                <a:cs typeface="Times New Roman" panose="02020603050405020304" pitchFamily="18" charset="0"/>
              </a:rPr>
              <a:t>       </a:t>
            </a:r>
            <a:r>
              <a:rPr lang="en-US" sz="1700" b="1" dirty="0">
                <a:latin typeface="Times New Roman" panose="02020603050405020304" pitchFamily="18" charset="0"/>
                <a:cs typeface="Times New Roman" panose="02020603050405020304" pitchFamily="18" charset="0"/>
              </a:rPr>
              <a:t>Ex: </a:t>
            </a:r>
            <a:r>
              <a:rPr lang="en-US" sz="1700" dirty="0">
                <a:latin typeface="Times New Roman" panose="02020603050405020304" pitchFamily="18" charset="0"/>
                <a:cs typeface="Times New Roman" panose="02020603050405020304" pitchFamily="18" charset="0"/>
              </a:rPr>
              <a:t>short number = 10000;</a:t>
            </a:r>
          </a:p>
          <a:p>
            <a:pPr marL="6160" indent="0">
              <a:buNone/>
            </a:pPr>
            <a:r>
              <a:rPr lang="en-US" sz="1700" dirty="0">
                <a:latin typeface="Times New Roman" panose="02020603050405020304" pitchFamily="18" charset="0"/>
                <a:cs typeface="Times New Roman" panose="02020603050405020304" pitchFamily="18" charset="0"/>
              </a:rPr>
              <a:t>       3. </a:t>
            </a:r>
            <a:r>
              <a:rPr lang="en-US" sz="1700" b="1" dirty="0">
                <a:latin typeface="Times New Roman" panose="02020603050405020304" pitchFamily="18" charset="0"/>
                <a:cs typeface="Times New Roman" panose="02020603050405020304" pitchFamily="18" charset="0"/>
              </a:rPr>
              <a:t>Int: </a:t>
            </a:r>
            <a:r>
              <a:rPr lang="en-US" sz="1700" dirty="0">
                <a:latin typeface="Times New Roman" panose="02020603050405020304" pitchFamily="18" charset="0"/>
                <a:cs typeface="Times New Roman" panose="02020603050405020304" pitchFamily="18" charset="0"/>
              </a:rPr>
              <a:t>The </a:t>
            </a:r>
            <a:r>
              <a:rPr lang="en-US" sz="1700" b="1" dirty="0">
                <a:latin typeface="Times New Roman" panose="02020603050405020304" pitchFamily="18" charset="0"/>
                <a:cs typeface="Times New Roman" panose="02020603050405020304" pitchFamily="18" charset="0"/>
              </a:rPr>
              <a:t>int</a:t>
            </a:r>
            <a:r>
              <a:rPr lang="en-US" sz="1700" dirty="0">
                <a:latin typeface="Times New Roman" panose="02020603050405020304" pitchFamily="18" charset="0"/>
                <a:cs typeface="Times New Roman" panose="02020603050405020304" pitchFamily="18" charset="0"/>
              </a:rPr>
              <a:t> </a:t>
            </a:r>
            <a:r>
              <a:rPr lang="en-US" sz="1700" b="0" i="0" dirty="0">
                <a:effectLst/>
                <a:latin typeface="Times New Roman" panose="02020603050405020304" pitchFamily="18" charset="0"/>
                <a:cs typeface="Times New Roman" panose="02020603050405020304" pitchFamily="18" charset="0"/>
              </a:rPr>
              <a:t>data type can store whole numbers from -2147483648 to 2147483647.</a:t>
            </a:r>
            <a:endParaRPr lang="en-US" sz="1700" dirty="0">
              <a:latin typeface="Times New Roman" panose="02020603050405020304" pitchFamily="18" charset="0"/>
              <a:cs typeface="Times New Roman" panose="02020603050405020304" pitchFamily="18" charset="0"/>
            </a:endParaRPr>
          </a:p>
          <a:p>
            <a:pPr marL="6160" indent="0">
              <a:buNone/>
            </a:pPr>
            <a:r>
              <a:rPr lang="en-IN" sz="1700" dirty="0">
                <a:latin typeface="Times New Roman" panose="02020603050405020304" pitchFamily="18" charset="0"/>
                <a:cs typeface="Times New Roman" panose="02020603050405020304" pitchFamily="18" charset="0"/>
              </a:rPr>
              <a:t>       </a:t>
            </a:r>
            <a:r>
              <a:rPr lang="en-IN" sz="1700" b="1" dirty="0">
                <a:latin typeface="Times New Roman" panose="02020603050405020304" pitchFamily="18" charset="0"/>
                <a:cs typeface="Times New Roman" panose="02020603050405020304" pitchFamily="18" charset="0"/>
              </a:rPr>
              <a:t>Ex: </a:t>
            </a:r>
            <a:r>
              <a:rPr lang="en-IN" sz="1700" dirty="0">
                <a:latin typeface="Times New Roman" panose="02020603050405020304" pitchFamily="18" charset="0"/>
                <a:cs typeface="Times New Roman" panose="02020603050405020304" pitchFamily="18" charset="0"/>
              </a:rPr>
              <a:t>int number = 100000;</a:t>
            </a:r>
          </a:p>
          <a:p>
            <a:pPr marL="6160" indent="0">
              <a:buNone/>
            </a:pPr>
            <a:r>
              <a:rPr lang="en-IN" sz="1700" dirty="0">
                <a:latin typeface="Times New Roman" panose="02020603050405020304" pitchFamily="18" charset="0"/>
                <a:cs typeface="Times New Roman" panose="02020603050405020304" pitchFamily="18" charset="0"/>
              </a:rPr>
              <a:t>       4. Long: The long </a:t>
            </a:r>
            <a:r>
              <a:rPr lang="en-US" sz="1700" b="0" i="0" dirty="0">
                <a:effectLst/>
                <a:latin typeface="Times New Roman" panose="02020603050405020304" pitchFamily="18" charset="0"/>
                <a:cs typeface="Times New Roman" panose="02020603050405020304" pitchFamily="18" charset="0"/>
              </a:rPr>
              <a:t>data type can store whole numbers from -9223372036854775808 to       	9223372036854775807.</a:t>
            </a:r>
          </a:p>
          <a:p>
            <a:pPr marL="6160" indent="0">
              <a:buNone/>
            </a:pPr>
            <a:r>
              <a:rPr lang="en-IN" sz="1700" dirty="0">
                <a:latin typeface="Times New Roman" panose="02020603050405020304" pitchFamily="18" charset="0"/>
                <a:cs typeface="Times New Roman" panose="02020603050405020304" pitchFamily="18" charset="0"/>
              </a:rPr>
              <a:t>       Ex: long number = 15000000000L;</a:t>
            </a:r>
          </a:p>
          <a:p>
            <a:pPr marL="6160" indent="0">
              <a:buNone/>
            </a:pPr>
            <a:endParaRPr lang="en-US" sz="1800" b="0" i="0" dirty="0">
              <a:effectLst/>
              <a:latin typeface="Times New Roman" panose="02020603050405020304" pitchFamily="18" charset="0"/>
              <a:cs typeface="Times New Roman" panose="02020603050405020304" pitchFamily="18" charset="0"/>
            </a:endParaRPr>
          </a:p>
          <a:p>
            <a:pPr marL="6160" indent="0">
              <a:buNone/>
            </a:pPr>
            <a:endParaRPr lang="en-IN" dirty="0"/>
          </a:p>
        </p:txBody>
      </p:sp>
    </p:spTree>
    <p:extLst>
      <p:ext uri="{BB962C8B-B14F-4D97-AF65-F5344CB8AC3E}">
        <p14:creationId xmlns:p14="http://schemas.microsoft.com/office/powerpoint/2010/main" val="181130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arn(inVertical)">
                                      <p:cBhvr>
                                        <p:cTn id="28" dur="500"/>
                                        <p:tgtEl>
                                          <p:spTgt spid="3">
                                            <p:txEl>
                                              <p:pRg st="5" end="5"/>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Vertical)">
                                      <p:cBhvr>
                                        <p:cTn id="31" dur="500"/>
                                        <p:tgtEl>
                                          <p:spTgt spid="3">
                                            <p:txEl>
                                              <p:pRg st="6" end="6"/>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arn(inVertical)">
                                      <p:cBhvr>
                                        <p:cTn id="34" dur="500"/>
                                        <p:tgtEl>
                                          <p:spTgt spid="3">
                                            <p:txEl>
                                              <p:pRg st="7" end="7"/>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arn(inVertical)">
                                      <p:cBhvr>
                                        <p:cTn id="37" dur="500"/>
                                        <p:tgtEl>
                                          <p:spTgt spid="3">
                                            <p:txEl>
                                              <p:pRg st="8" end="8"/>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barn(inVertical)">
                                      <p:cBhvr>
                                        <p:cTn id="40" dur="500"/>
                                        <p:tgtEl>
                                          <p:spTgt spid="3">
                                            <p:txEl>
                                              <p:pRg st="9" end="9"/>
                                            </p:txEl>
                                          </p:spTgt>
                                        </p:tgtEl>
                                      </p:cBhvr>
                                    </p:animEffect>
                                  </p:childTnLst>
                                </p:cTn>
                              </p:par>
                              <p:par>
                                <p:cTn id="41" presetID="16" presetClass="entr" presetSubtype="21"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barn(inVertical)">
                                      <p:cBhvr>
                                        <p:cTn id="4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2DD7FD-6CA8-42AD-B0E0-460B2779A5FB}"/>
              </a:ext>
            </a:extLst>
          </p:cNvPr>
          <p:cNvSpPr>
            <a:spLocks noGrp="1"/>
          </p:cNvSpPr>
          <p:nvPr>
            <p:ph idx="1"/>
          </p:nvPr>
        </p:nvSpPr>
        <p:spPr>
          <a:xfrm>
            <a:off x="691979" y="1186248"/>
            <a:ext cx="9168713" cy="6013621"/>
          </a:xfrm>
        </p:spPr>
        <p:txBody>
          <a:bodyPr>
            <a:normAutofit fontScale="25000" lnSpcReduction="20000"/>
          </a:bodyPr>
          <a:lstStyle/>
          <a:p>
            <a:r>
              <a:rPr lang="en-IN" sz="6400" b="1" i="0" dirty="0">
                <a:effectLst/>
                <a:latin typeface="Times New Roman" panose="02020603050405020304" pitchFamily="18" charset="0"/>
                <a:cs typeface="Times New Roman" panose="02020603050405020304" pitchFamily="18" charset="0"/>
              </a:rPr>
              <a:t>2) </a:t>
            </a:r>
            <a:r>
              <a:rPr lang="en-IN" sz="6400" b="1" i="0" u="sng" dirty="0">
                <a:effectLst/>
                <a:latin typeface="Times New Roman" panose="02020603050405020304" pitchFamily="18" charset="0"/>
                <a:cs typeface="Times New Roman" panose="02020603050405020304" pitchFamily="18" charset="0"/>
              </a:rPr>
              <a:t>Floating Point Types</a:t>
            </a:r>
            <a:endParaRPr lang="en-US" sz="6400" b="1" i="0" u="sng" dirty="0">
              <a:effectLst/>
              <a:latin typeface="Times New Roman" panose="02020603050405020304" pitchFamily="18" charset="0"/>
              <a:cs typeface="Times New Roman" panose="02020603050405020304" pitchFamily="18" charset="0"/>
            </a:endParaRPr>
          </a:p>
          <a:p>
            <a:r>
              <a:rPr lang="en-US" sz="6400" b="1" i="0" dirty="0">
                <a:effectLst/>
                <a:latin typeface="Times New Roman" panose="02020603050405020304" pitchFamily="18" charset="0"/>
                <a:cs typeface="Times New Roman" panose="02020603050405020304" pitchFamily="18" charset="0"/>
              </a:rPr>
              <a:t>Floating point types</a:t>
            </a:r>
            <a:r>
              <a:rPr lang="en-US" sz="6400" b="0" i="0" dirty="0">
                <a:effectLst/>
                <a:latin typeface="Times New Roman" panose="02020603050405020304" pitchFamily="18" charset="0"/>
                <a:cs typeface="Times New Roman" panose="02020603050405020304" pitchFamily="18" charset="0"/>
              </a:rPr>
              <a:t> represents numbers with a fractional part, containing one or more decimals. There are two types</a:t>
            </a:r>
            <a:r>
              <a:rPr lang="en-US" sz="6400" dirty="0">
                <a:latin typeface="Times New Roman" panose="02020603050405020304" pitchFamily="18" charset="0"/>
                <a:cs typeface="Times New Roman" panose="02020603050405020304" pitchFamily="18" charset="0"/>
              </a:rPr>
              <a:t> float and double. </a:t>
            </a:r>
          </a:p>
          <a:p>
            <a:pPr marL="6160" indent="0">
              <a:buNone/>
            </a:pPr>
            <a:r>
              <a:rPr lang="en-US" sz="6400" dirty="0">
                <a:latin typeface="Times New Roman" panose="02020603050405020304" pitchFamily="18" charset="0"/>
                <a:cs typeface="Times New Roman" panose="02020603050405020304" pitchFamily="18" charset="0"/>
              </a:rPr>
              <a:t>         1. </a:t>
            </a:r>
            <a:r>
              <a:rPr lang="en-US" sz="6400" b="1" dirty="0">
                <a:latin typeface="Times New Roman" panose="02020603050405020304" pitchFamily="18" charset="0"/>
                <a:cs typeface="Times New Roman" panose="02020603050405020304" pitchFamily="18" charset="0"/>
              </a:rPr>
              <a:t>Float: </a:t>
            </a:r>
            <a:r>
              <a:rPr lang="en-US" sz="6400" dirty="0">
                <a:latin typeface="Times New Roman" panose="02020603050405020304" pitchFamily="18" charset="0"/>
                <a:cs typeface="Times New Roman" panose="02020603050405020304" pitchFamily="18" charset="0"/>
              </a:rPr>
              <a:t>The </a:t>
            </a:r>
            <a:r>
              <a:rPr lang="en-US" sz="6400" b="1" dirty="0">
                <a:latin typeface="Times New Roman" panose="02020603050405020304" pitchFamily="18" charset="0"/>
                <a:cs typeface="Times New Roman" panose="02020603050405020304" pitchFamily="18" charset="0"/>
              </a:rPr>
              <a:t>float</a:t>
            </a:r>
            <a:r>
              <a:rPr lang="en-US" sz="6400" dirty="0">
                <a:latin typeface="Times New Roman" panose="02020603050405020304" pitchFamily="18" charset="0"/>
                <a:cs typeface="Times New Roman" panose="02020603050405020304" pitchFamily="18" charset="0"/>
              </a:rPr>
              <a:t> </a:t>
            </a:r>
            <a:r>
              <a:rPr lang="en-US" sz="6400" b="0" i="0" dirty="0">
                <a:effectLst/>
                <a:latin typeface="Times New Roman" panose="02020603050405020304" pitchFamily="18" charset="0"/>
                <a:cs typeface="Times New Roman" panose="02020603050405020304" pitchFamily="18" charset="0"/>
              </a:rPr>
              <a:t>data type can store fractional numbers from 3.4e−038 to 3.4e+038.</a:t>
            </a:r>
          </a:p>
          <a:p>
            <a:pPr marL="6160" indent="0">
              <a:buNone/>
            </a:pPr>
            <a:r>
              <a:rPr lang="en-US" sz="6400" dirty="0">
                <a:latin typeface="Times New Roman" panose="02020603050405020304" pitchFamily="18" charset="0"/>
                <a:cs typeface="Times New Roman" panose="02020603050405020304" pitchFamily="18" charset="0"/>
              </a:rPr>
              <a:t>         Ex: float number =  5.75f;</a:t>
            </a:r>
          </a:p>
          <a:p>
            <a:pPr marL="6160" indent="0">
              <a:buNone/>
            </a:pPr>
            <a:r>
              <a:rPr lang="en-US" sz="6400" dirty="0">
                <a:latin typeface="Times New Roman" panose="02020603050405020304" pitchFamily="18" charset="0"/>
                <a:cs typeface="Times New Roman" panose="02020603050405020304" pitchFamily="18" charset="0"/>
              </a:rPr>
              <a:t>         2. </a:t>
            </a:r>
            <a:r>
              <a:rPr lang="en-US" sz="6400" b="1" dirty="0">
                <a:latin typeface="Times New Roman" panose="02020603050405020304" pitchFamily="18" charset="0"/>
                <a:cs typeface="Times New Roman" panose="02020603050405020304" pitchFamily="18" charset="0"/>
              </a:rPr>
              <a:t>Double: </a:t>
            </a:r>
            <a:r>
              <a:rPr lang="en-US" sz="6400" dirty="0">
                <a:latin typeface="Times New Roman" panose="02020603050405020304" pitchFamily="18" charset="0"/>
                <a:cs typeface="Times New Roman" panose="02020603050405020304" pitchFamily="18" charset="0"/>
              </a:rPr>
              <a:t>The </a:t>
            </a:r>
            <a:r>
              <a:rPr lang="en-US" sz="6400" b="1" dirty="0">
                <a:latin typeface="Times New Roman" panose="02020603050405020304" pitchFamily="18" charset="0"/>
                <a:cs typeface="Times New Roman" panose="02020603050405020304" pitchFamily="18" charset="0"/>
              </a:rPr>
              <a:t>double</a:t>
            </a:r>
            <a:r>
              <a:rPr lang="en-US" sz="6400" dirty="0">
                <a:latin typeface="Times New Roman" panose="02020603050405020304" pitchFamily="18" charset="0"/>
                <a:cs typeface="Times New Roman" panose="02020603050405020304" pitchFamily="18" charset="0"/>
              </a:rPr>
              <a:t> </a:t>
            </a:r>
            <a:r>
              <a:rPr lang="en-US" sz="6400" b="0" i="0" dirty="0">
                <a:effectLst/>
                <a:latin typeface="Times New Roman" panose="02020603050405020304" pitchFamily="18" charset="0"/>
                <a:cs typeface="Times New Roman" panose="02020603050405020304" pitchFamily="18" charset="0"/>
              </a:rPr>
              <a:t>data type can store fractional numbers from 1.7e−308 to 1.7e+308.</a:t>
            </a:r>
            <a:endParaRPr lang="en-US" sz="6400" dirty="0">
              <a:latin typeface="Times New Roman" panose="02020603050405020304" pitchFamily="18" charset="0"/>
              <a:cs typeface="Times New Roman" panose="02020603050405020304" pitchFamily="18" charset="0"/>
            </a:endParaRPr>
          </a:p>
          <a:p>
            <a:pPr marL="6160" indent="0">
              <a:buNone/>
            </a:pPr>
            <a:r>
              <a:rPr lang="en-IN" sz="6400" dirty="0">
                <a:latin typeface="Times New Roman" panose="02020603050405020304" pitchFamily="18" charset="0"/>
                <a:cs typeface="Times New Roman" panose="02020603050405020304" pitchFamily="18" charset="0"/>
              </a:rPr>
              <a:t>         Ex: double number = 19.99d;</a:t>
            </a:r>
          </a:p>
          <a:p>
            <a:r>
              <a:rPr lang="en-IN" sz="6400" dirty="0">
                <a:latin typeface="Times New Roman" panose="02020603050405020304" pitchFamily="18" charset="0"/>
                <a:cs typeface="Times New Roman" panose="02020603050405020304" pitchFamily="18" charset="0"/>
              </a:rPr>
              <a:t>3) </a:t>
            </a:r>
            <a:r>
              <a:rPr lang="en-IN" sz="6400" b="1" u="sng" dirty="0">
                <a:latin typeface="Times New Roman" panose="02020603050405020304" pitchFamily="18" charset="0"/>
                <a:cs typeface="Times New Roman" panose="02020603050405020304" pitchFamily="18" charset="0"/>
              </a:rPr>
              <a:t>Booleans:</a:t>
            </a:r>
          </a:p>
          <a:p>
            <a:r>
              <a:rPr lang="en-US" sz="6400" b="0" i="0" dirty="0">
                <a:effectLst/>
                <a:latin typeface="Times New Roman" panose="02020603050405020304" pitchFamily="18" charset="0"/>
                <a:cs typeface="Times New Roman" panose="02020603050405020304" pitchFamily="18" charset="0"/>
              </a:rPr>
              <a:t>A </a:t>
            </a:r>
            <a:r>
              <a:rPr lang="en-US" sz="6400" b="0" i="0" dirty="0" err="1">
                <a:effectLst/>
                <a:latin typeface="Times New Roman" panose="02020603050405020304" pitchFamily="18" charset="0"/>
                <a:cs typeface="Times New Roman" panose="02020603050405020304" pitchFamily="18" charset="0"/>
              </a:rPr>
              <a:t>boolean</a:t>
            </a:r>
            <a:r>
              <a:rPr lang="en-US" sz="6400" b="0" i="0" dirty="0">
                <a:effectLst/>
                <a:latin typeface="Times New Roman" panose="02020603050405020304" pitchFamily="18" charset="0"/>
                <a:cs typeface="Times New Roman" panose="02020603050405020304" pitchFamily="18" charset="0"/>
              </a:rPr>
              <a:t> data type is declared with the </a:t>
            </a:r>
            <a:r>
              <a:rPr lang="en-US" sz="6400" b="0" i="0" dirty="0" err="1">
                <a:effectLst/>
                <a:latin typeface="Times New Roman" panose="02020603050405020304" pitchFamily="18" charset="0"/>
                <a:cs typeface="Times New Roman" panose="02020603050405020304" pitchFamily="18" charset="0"/>
              </a:rPr>
              <a:t>boolean</a:t>
            </a:r>
            <a:r>
              <a:rPr lang="en-US" sz="6400" b="0" i="0" dirty="0">
                <a:effectLst/>
                <a:latin typeface="Times New Roman" panose="02020603050405020304" pitchFamily="18" charset="0"/>
                <a:cs typeface="Times New Roman" panose="02020603050405020304" pitchFamily="18" charset="0"/>
              </a:rPr>
              <a:t> keyword and can only take the values true or false.</a:t>
            </a:r>
          </a:p>
          <a:p>
            <a:pPr marL="6160" indent="0">
              <a:buNone/>
            </a:pPr>
            <a:r>
              <a:rPr lang="en-IN" sz="6400" dirty="0">
                <a:latin typeface="Times New Roman" panose="02020603050405020304" pitchFamily="18" charset="0"/>
                <a:cs typeface="Times New Roman" panose="02020603050405020304" pitchFamily="18" charset="0"/>
              </a:rPr>
              <a:t>         Ex: </a:t>
            </a:r>
            <a:r>
              <a:rPr lang="en-IN" sz="6400" dirty="0" err="1">
                <a:latin typeface="Times New Roman" panose="02020603050405020304" pitchFamily="18" charset="0"/>
                <a:cs typeface="Times New Roman" panose="02020603050405020304" pitchFamily="18" charset="0"/>
              </a:rPr>
              <a:t>boolean</a:t>
            </a:r>
            <a:r>
              <a:rPr lang="en-IN" sz="6400" dirty="0">
                <a:latin typeface="Times New Roman" panose="02020603050405020304" pitchFamily="18" charset="0"/>
                <a:cs typeface="Times New Roman" panose="02020603050405020304" pitchFamily="18" charset="0"/>
              </a:rPr>
              <a:t> </a:t>
            </a:r>
            <a:r>
              <a:rPr lang="en-IN" sz="6400" dirty="0" err="1">
                <a:latin typeface="Times New Roman" panose="02020603050405020304" pitchFamily="18" charset="0"/>
                <a:cs typeface="Times New Roman" panose="02020603050405020304" pitchFamily="18" charset="0"/>
              </a:rPr>
              <a:t>isJavaFun</a:t>
            </a:r>
            <a:r>
              <a:rPr lang="en-IN" sz="6400" dirty="0">
                <a:latin typeface="Times New Roman" panose="02020603050405020304" pitchFamily="18" charset="0"/>
                <a:cs typeface="Times New Roman" panose="02020603050405020304" pitchFamily="18" charset="0"/>
              </a:rPr>
              <a:t> = true;</a:t>
            </a:r>
          </a:p>
          <a:p>
            <a:r>
              <a:rPr lang="en-IN" sz="6400" b="1" u="sng" dirty="0">
                <a:latin typeface="Times New Roman" panose="02020603050405020304" pitchFamily="18" charset="0"/>
                <a:cs typeface="Times New Roman" panose="02020603050405020304" pitchFamily="18" charset="0"/>
              </a:rPr>
              <a:t>4) Characters:</a:t>
            </a:r>
          </a:p>
          <a:p>
            <a:r>
              <a:rPr lang="en-US" sz="6400" b="0" i="0" dirty="0">
                <a:effectLst/>
                <a:latin typeface="Times New Roman" panose="02020603050405020304" pitchFamily="18" charset="0"/>
                <a:cs typeface="Times New Roman" panose="02020603050405020304" pitchFamily="18" charset="0"/>
              </a:rPr>
              <a:t>The char data type is used to store a </a:t>
            </a:r>
            <a:r>
              <a:rPr lang="en-US" sz="6400" b="1" i="0" dirty="0">
                <a:effectLst/>
                <a:latin typeface="Times New Roman" panose="02020603050405020304" pitchFamily="18" charset="0"/>
                <a:cs typeface="Times New Roman" panose="02020603050405020304" pitchFamily="18" charset="0"/>
              </a:rPr>
              <a:t>single</a:t>
            </a:r>
            <a:r>
              <a:rPr lang="en-US" sz="6400" b="0" i="0" dirty="0">
                <a:effectLst/>
                <a:latin typeface="Times New Roman" panose="02020603050405020304" pitchFamily="18" charset="0"/>
                <a:cs typeface="Times New Roman" panose="02020603050405020304" pitchFamily="18" charset="0"/>
              </a:rPr>
              <a:t> character. The character must be surrounded by single quotes, like ‘A' or ‘e’.</a:t>
            </a:r>
          </a:p>
          <a:p>
            <a:pPr marL="6160" indent="0">
              <a:buNone/>
            </a:pPr>
            <a:r>
              <a:rPr lang="en-US" sz="6400" b="1" dirty="0">
                <a:latin typeface="Times New Roman" panose="02020603050405020304" pitchFamily="18" charset="0"/>
                <a:cs typeface="Times New Roman" panose="02020603050405020304" pitchFamily="18" charset="0"/>
              </a:rPr>
              <a:t>        Ex: char </a:t>
            </a:r>
            <a:r>
              <a:rPr lang="en-US" sz="6400" b="1" dirty="0" err="1">
                <a:latin typeface="Times New Roman" panose="02020603050405020304" pitchFamily="18" charset="0"/>
                <a:cs typeface="Times New Roman" panose="02020603050405020304" pitchFamily="18" charset="0"/>
              </a:rPr>
              <a:t>myGrade</a:t>
            </a:r>
            <a:r>
              <a:rPr lang="en-US" sz="6400" b="1" dirty="0">
                <a:latin typeface="Times New Roman" panose="02020603050405020304" pitchFamily="18" charset="0"/>
                <a:cs typeface="Times New Roman" panose="02020603050405020304" pitchFamily="18" charset="0"/>
              </a:rPr>
              <a:t> = ‘A’;</a:t>
            </a:r>
            <a:endParaRPr lang="en-IN" sz="6400" b="1" dirty="0">
              <a:latin typeface="Times New Roman" panose="02020603050405020304" pitchFamily="18" charset="0"/>
              <a:cs typeface="Times New Roman" panose="02020603050405020304" pitchFamily="18" charset="0"/>
            </a:endParaRPr>
          </a:p>
          <a:p>
            <a:pPr marL="6160" indent="0" algn="just">
              <a:buNone/>
            </a:pPr>
            <a:r>
              <a:rPr lang="en-IN" sz="1700" dirty="0">
                <a:latin typeface="Times New Roman" panose="02020603050405020304" pitchFamily="18" charset="0"/>
                <a:cs typeface="Times New Roman" panose="02020603050405020304" pitchFamily="18" charset="0"/>
              </a:rPr>
              <a:t>         </a:t>
            </a:r>
          </a:p>
          <a:p>
            <a:pPr marL="6160" indent="0">
              <a:buNone/>
            </a:pPr>
            <a:endParaRPr lang="en-IN" sz="1600" b="1" u="sng" dirty="0">
              <a:latin typeface="Times New Roman" panose="02020603050405020304" pitchFamily="18" charset="0"/>
              <a:cs typeface="Times New Roman" panose="02020603050405020304" pitchFamily="18" charset="0"/>
            </a:endParaRPr>
          </a:p>
          <a:p>
            <a:pPr marL="6160" indent="0">
              <a:buNone/>
            </a:pPr>
            <a:endParaRPr lang="en-IN" sz="1600" dirty="0">
              <a:latin typeface="Times New Roman" panose="02020603050405020304" pitchFamily="18" charset="0"/>
              <a:cs typeface="Times New Roman" panose="02020603050405020304" pitchFamily="18" charset="0"/>
            </a:endParaRPr>
          </a:p>
          <a:p>
            <a:pPr marL="6160" indent="0">
              <a:buNone/>
            </a:pPr>
            <a:r>
              <a:rPr lang="en-IN" sz="1600" dirty="0">
                <a:latin typeface="Times New Roman" panose="02020603050405020304" pitchFamily="18" charset="0"/>
                <a:cs typeface="Times New Roman" panose="02020603050405020304" pitchFamily="18" charset="0"/>
              </a:rPr>
              <a:t>		</a:t>
            </a:r>
          </a:p>
          <a:p>
            <a:pPr marL="6160" indent="0">
              <a:buNone/>
            </a:pPr>
            <a:r>
              <a:rPr lang="en-IN" sz="1600" dirty="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4679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00"/>
                                        <p:tgtEl>
                                          <p:spTgt spid="3">
                                            <p:txEl>
                                              <p:pRg st="2" end="2"/>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down)">
                                      <p:cBhvr>
                                        <p:cTn id="24" dur="500"/>
                                        <p:tgtEl>
                                          <p:spTgt spid="3">
                                            <p:txEl>
                                              <p:pRg st="3" end="3"/>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down)">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000"/>
                                        <p:tgtEl>
                                          <p:spTgt spid="3">
                                            <p:txEl>
                                              <p:pRg st="7" end="7"/>
                                            </p:txEl>
                                          </p:spTgt>
                                        </p:tgtEl>
                                      </p:cBhvr>
                                    </p:animEffect>
                                    <p:anim calcmode="lin" valueType="num">
                                      <p:cBhvr>
                                        <p:cTn id="4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1000"/>
                                        <p:tgtEl>
                                          <p:spTgt spid="3">
                                            <p:txEl>
                                              <p:pRg st="8" end="8"/>
                                            </p:txEl>
                                          </p:spTgt>
                                        </p:tgtEl>
                                      </p:cBhvr>
                                    </p:animEffect>
                                    <p:anim calcmode="lin" valueType="num">
                                      <p:cBhvr>
                                        <p:cTn id="4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anim calcmode="lin" valueType="num">
                                      <p:cBhvr>
                                        <p:cTn id="5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anim calcmode="lin" valueType="num">
                                      <p:cBhvr>
                                        <p:cTn id="5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1000"/>
                                        <p:tgtEl>
                                          <p:spTgt spid="3">
                                            <p:txEl>
                                              <p:pRg st="11" end="11"/>
                                            </p:txEl>
                                          </p:spTgt>
                                        </p:tgtEl>
                                      </p:cBhvr>
                                    </p:animEffect>
                                    <p:anim calcmode="lin" valueType="num">
                                      <p:cBhvr>
                                        <p:cTn id="6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74558-3DD8-4A0C-A47E-09D59FD3F72C}"/>
              </a:ext>
            </a:extLst>
          </p:cNvPr>
          <p:cNvSpPr>
            <a:spLocks noGrp="1"/>
          </p:cNvSpPr>
          <p:nvPr>
            <p:ph type="title"/>
          </p:nvPr>
        </p:nvSpPr>
        <p:spPr>
          <a:xfrm>
            <a:off x="527925" y="569161"/>
            <a:ext cx="7958331" cy="691230"/>
          </a:xfrm>
        </p:spPr>
        <p:txBody>
          <a:bodyPr>
            <a:normAutofit/>
          </a:bodyPr>
          <a:lstStyle/>
          <a:p>
            <a:pPr algn="l"/>
            <a:r>
              <a:rPr lang="en-IN" sz="3600" b="1" dirty="0">
                <a:latin typeface="Times New Roman" panose="02020603050405020304" pitchFamily="18" charset="0"/>
                <a:cs typeface="Times New Roman" panose="02020603050405020304" pitchFamily="18" charset="0"/>
              </a:rPr>
              <a:t>Literals</a:t>
            </a:r>
          </a:p>
        </p:txBody>
      </p:sp>
      <p:sp>
        <p:nvSpPr>
          <p:cNvPr id="3" name="Content Placeholder 2">
            <a:extLst>
              <a:ext uri="{FF2B5EF4-FFF2-40B4-BE49-F238E27FC236}">
                <a16:creationId xmlns:a16="http://schemas.microsoft.com/office/drawing/2014/main" id="{56E4BF7C-9564-4485-9893-4095967C289D}"/>
              </a:ext>
            </a:extLst>
          </p:cNvPr>
          <p:cNvSpPr>
            <a:spLocks noGrp="1"/>
          </p:cNvSpPr>
          <p:nvPr>
            <p:ph idx="1"/>
          </p:nvPr>
        </p:nvSpPr>
        <p:spPr>
          <a:xfrm>
            <a:off x="527925" y="1470454"/>
            <a:ext cx="8814486" cy="5156887"/>
          </a:xfrm>
        </p:spPr>
        <p:txBody>
          <a:bodyPr>
            <a:normAutofit lnSpcReduction="10000"/>
          </a:bodyPr>
          <a:lstStyle/>
          <a:p>
            <a:pPr marL="139700" marR="136525" indent="3810" algn="just">
              <a:spcAft>
                <a:spcPts val="0"/>
              </a:spcAft>
            </a:pPr>
            <a:r>
              <a:rPr lang="en-US" sz="1700" dirty="0">
                <a:effectLst/>
                <a:latin typeface="Times New Roman" panose="02020603050405020304" pitchFamily="18" charset="0"/>
                <a:ea typeface="Times New Roman" panose="02020603050405020304" pitchFamily="18" charset="0"/>
              </a:rPr>
              <a:t> Literals in Java are a sequence of characters (digits, letters, and other characters) that represent constant values to be stored in variables. Java language specifies five major types of literals. They are:</a:t>
            </a:r>
            <a:endParaRPr lang="en-IN" sz="1700" dirty="0">
              <a:effectLst/>
              <a:latin typeface="Times New Roman" panose="02020603050405020304" pitchFamily="18" charset="0"/>
              <a:ea typeface="Times New Roman" panose="02020603050405020304" pitchFamily="18" charset="0"/>
            </a:endParaRPr>
          </a:p>
          <a:p>
            <a:pPr marL="1143000" lvl="2" indent="-228600">
              <a:lnSpc>
                <a:spcPts val="1465"/>
              </a:lnSpc>
              <a:spcBef>
                <a:spcPts val="5"/>
              </a:spcBef>
              <a:buSzPts val="1200"/>
              <a:buFont typeface="Symbol" panose="05050102010706020507" pitchFamily="18" charset="2"/>
              <a:buChar char=""/>
              <a:tabLst>
                <a:tab pos="596265" algn="l"/>
                <a:tab pos="596900" algn="l"/>
              </a:tabLst>
            </a:pPr>
            <a:r>
              <a:rPr lang="en-US" sz="1700" dirty="0">
                <a:effectLst/>
                <a:latin typeface="Times New Roman" panose="02020603050405020304" pitchFamily="18" charset="0"/>
                <a:ea typeface="Symbol" panose="05050102010706020507" pitchFamily="18" charset="2"/>
                <a:cs typeface="Symbol" panose="05050102010706020507" pitchFamily="18" charset="2"/>
              </a:rPr>
              <a:t>Integer</a:t>
            </a:r>
            <a:r>
              <a:rPr lang="en-US" sz="1700" spc="-5" dirty="0">
                <a:effectLst/>
                <a:latin typeface="Times New Roman" panose="02020603050405020304" pitchFamily="18" charset="0"/>
                <a:ea typeface="Symbol" panose="05050102010706020507" pitchFamily="18" charset="2"/>
                <a:cs typeface="Symbol" panose="05050102010706020507" pitchFamily="18" charset="2"/>
              </a:rPr>
              <a:t> </a:t>
            </a:r>
            <a:r>
              <a:rPr lang="en-US" sz="1700" dirty="0">
                <a:effectLst/>
                <a:latin typeface="Times New Roman" panose="02020603050405020304" pitchFamily="18" charset="0"/>
                <a:ea typeface="Symbol" panose="05050102010706020507" pitchFamily="18" charset="2"/>
                <a:cs typeface="Symbol" panose="05050102010706020507" pitchFamily="18" charset="2"/>
              </a:rPr>
              <a:t>literals</a:t>
            </a:r>
            <a:endParaRPr lang="en-IN" sz="1700" dirty="0">
              <a:effectLst/>
              <a:latin typeface="Times New Roman" panose="02020603050405020304" pitchFamily="18" charset="0"/>
              <a:ea typeface="Symbol" panose="05050102010706020507" pitchFamily="18" charset="2"/>
              <a:cs typeface="Symbol" panose="05050102010706020507" pitchFamily="18" charset="2"/>
            </a:endParaRPr>
          </a:p>
          <a:p>
            <a:pPr marL="1143000" lvl="2" indent="-228600">
              <a:lnSpc>
                <a:spcPts val="1465"/>
              </a:lnSpc>
              <a:buSzPts val="1200"/>
              <a:buFont typeface="Symbol" panose="05050102010706020507" pitchFamily="18" charset="2"/>
              <a:buChar char=""/>
              <a:tabLst>
                <a:tab pos="596265" algn="l"/>
                <a:tab pos="596900" algn="l"/>
              </a:tabLst>
            </a:pPr>
            <a:r>
              <a:rPr lang="en-US" sz="1700" dirty="0">
                <a:effectLst/>
                <a:latin typeface="Times New Roman" panose="02020603050405020304" pitchFamily="18" charset="0"/>
                <a:ea typeface="Symbol" panose="05050102010706020507" pitchFamily="18" charset="2"/>
                <a:cs typeface="Symbol" panose="05050102010706020507" pitchFamily="18" charset="2"/>
              </a:rPr>
              <a:t>Floating point</a:t>
            </a:r>
            <a:r>
              <a:rPr lang="en-US" sz="1700" spc="20" dirty="0">
                <a:effectLst/>
                <a:latin typeface="Times New Roman" panose="02020603050405020304" pitchFamily="18" charset="0"/>
                <a:ea typeface="Symbol" panose="05050102010706020507" pitchFamily="18" charset="2"/>
                <a:cs typeface="Symbol" panose="05050102010706020507" pitchFamily="18" charset="2"/>
              </a:rPr>
              <a:t> </a:t>
            </a:r>
            <a:r>
              <a:rPr lang="en-US" sz="1700" dirty="0">
                <a:effectLst/>
                <a:latin typeface="Times New Roman" panose="02020603050405020304" pitchFamily="18" charset="0"/>
                <a:ea typeface="Symbol" panose="05050102010706020507" pitchFamily="18" charset="2"/>
                <a:cs typeface="Symbol" panose="05050102010706020507" pitchFamily="18" charset="2"/>
              </a:rPr>
              <a:t>literals</a:t>
            </a:r>
            <a:endParaRPr lang="en-IN" sz="1700" dirty="0">
              <a:effectLst/>
              <a:latin typeface="Times New Roman" panose="02020603050405020304" pitchFamily="18" charset="0"/>
              <a:ea typeface="Symbol" panose="05050102010706020507" pitchFamily="18" charset="2"/>
              <a:cs typeface="Symbol" panose="05050102010706020507" pitchFamily="18" charset="2"/>
            </a:endParaRPr>
          </a:p>
          <a:p>
            <a:pPr marL="1143000" lvl="2" indent="-228600">
              <a:lnSpc>
                <a:spcPts val="1465"/>
              </a:lnSpc>
              <a:buSzPts val="1200"/>
              <a:buFont typeface="Symbol" panose="05050102010706020507" pitchFamily="18" charset="2"/>
              <a:buChar char=""/>
              <a:tabLst>
                <a:tab pos="596265" algn="l"/>
                <a:tab pos="596900" algn="l"/>
              </a:tabLst>
            </a:pPr>
            <a:r>
              <a:rPr lang="en-US" sz="1700" dirty="0">
                <a:effectLst/>
                <a:latin typeface="Times New Roman" panose="02020603050405020304" pitchFamily="18" charset="0"/>
                <a:ea typeface="Symbol" panose="05050102010706020507" pitchFamily="18" charset="2"/>
                <a:cs typeface="Symbol" panose="05050102010706020507" pitchFamily="18" charset="2"/>
              </a:rPr>
              <a:t>Character</a:t>
            </a:r>
            <a:r>
              <a:rPr lang="en-US" sz="1700" spc="10" dirty="0">
                <a:effectLst/>
                <a:latin typeface="Times New Roman" panose="02020603050405020304" pitchFamily="18" charset="0"/>
                <a:ea typeface="Symbol" panose="05050102010706020507" pitchFamily="18" charset="2"/>
                <a:cs typeface="Symbol" panose="05050102010706020507" pitchFamily="18" charset="2"/>
              </a:rPr>
              <a:t> </a:t>
            </a:r>
            <a:r>
              <a:rPr lang="en-US" sz="1700" dirty="0">
                <a:effectLst/>
                <a:latin typeface="Times New Roman" panose="02020603050405020304" pitchFamily="18" charset="0"/>
                <a:ea typeface="Symbol" panose="05050102010706020507" pitchFamily="18" charset="2"/>
                <a:cs typeface="Symbol" panose="05050102010706020507" pitchFamily="18" charset="2"/>
              </a:rPr>
              <a:t>literals</a:t>
            </a:r>
            <a:endParaRPr lang="en-IN" sz="1700" dirty="0">
              <a:effectLst/>
              <a:latin typeface="Times New Roman" panose="02020603050405020304" pitchFamily="18" charset="0"/>
              <a:ea typeface="Symbol" panose="05050102010706020507" pitchFamily="18" charset="2"/>
              <a:cs typeface="Symbol" panose="05050102010706020507" pitchFamily="18" charset="2"/>
            </a:endParaRPr>
          </a:p>
          <a:p>
            <a:pPr marL="1143000" lvl="2" indent="-228600">
              <a:lnSpc>
                <a:spcPts val="1465"/>
              </a:lnSpc>
              <a:buSzPts val="1200"/>
              <a:buFont typeface="Symbol" panose="05050102010706020507" pitchFamily="18" charset="2"/>
              <a:buChar char=""/>
              <a:tabLst>
                <a:tab pos="596265" algn="l"/>
                <a:tab pos="596900" algn="l"/>
              </a:tabLst>
            </a:pPr>
            <a:r>
              <a:rPr lang="en-US" sz="1700" dirty="0">
                <a:effectLst/>
                <a:latin typeface="Times New Roman" panose="02020603050405020304" pitchFamily="18" charset="0"/>
                <a:ea typeface="Symbol" panose="05050102010706020507" pitchFamily="18" charset="2"/>
                <a:cs typeface="Symbol" panose="05050102010706020507" pitchFamily="18" charset="2"/>
              </a:rPr>
              <a:t>String</a:t>
            </a:r>
            <a:r>
              <a:rPr lang="en-US" sz="1700" spc="30" dirty="0">
                <a:effectLst/>
                <a:latin typeface="Times New Roman" panose="02020603050405020304" pitchFamily="18" charset="0"/>
                <a:ea typeface="Symbol" panose="05050102010706020507" pitchFamily="18" charset="2"/>
                <a:cs typeface="Symbol" panose="05050102010706020507" pitchFamily="18" charset="2"/>
              </a:rPr>
              <a:t> </a:t>
            </a:r>
            <a:r>
              <a:rPr lang="en-US" sz="1700" dirty="0">
                <a:effectLst/>
                <a:latin typeface="Times New Roman" panose="02020603050405020304" pitchFamily="18" charset="0"/>
                <a:ea typeface="Symbol" panose="05050102010706020507" pitchFamily="18" charset="2"/>
                <a:cs typeface="Symbol" panose="05050102010706020507" pitchFamily="18" charset="2"/>
              </a:rPr>
              <a:t>literals</a:t>
            </a:r>
            <a:endParaRPr lang="en-IN" sz="1700" dirty="0">
              <a:effectLst/>
              <a:latin typeface="Times New Roman" panose="02020603050405020304" pitchFamily="18" charset="0"/>
              <a:ea typeface="Symbol" panose="05050102010706020507" pitchFamily="18" charset="2"/>
              <a:cs typeface="Symbol" panose="05050102010706020507" pitchFamily="18" charset="2"/>
            </a:endParaRPr>
          </a:p>
          <a:p>
            <a:pPr marL="1143000" lvl="2" indent="-228600">
              <a:lnSpc>
                <a:spcPts val="1460"/>
              </a:lnSpc>
              <a:buSzPts val="1200"/>
              <a:buFont typeface="Symbol" panose="05050102010706020507" pitchFamily="18" charset="2"/>
              <a:buChar char=""/>
              <a:tabLst>
                <a:tab pos="596265" algn="l"/>
                <a:tab pos="596900" algn="l"/>
              </a:tabLst>
            </a:pPr>
            <a:r>
              <a:rPr lang="en-US" sz="1700" dirty="0">
                <a:effectLst/>
                <a:latin typeface="Times New Roman" panose="02020603050405020304" pitchFamily="18" charset="0"/>
                <a:ea typeface="Symbol" panose="05050102010706020507" pitchFamily="18" charset="2"/>
                <a:cs typeface="Symbol" panose="05050102010706020507" pitchFamily="18" charset="2"/>
              </a:rPr>
              <a:t>Boolean</a:t>
            </a:r>
            <a:r>
              <a:rPr lang="en-US" sz="1700" spc="5" dirty="0">
                <a:effectLst/>
                <a:latin typeface="Times New Roman" panose="02020603050405020304" pitchFamily="18" charset="0"/>
                <a:ea typeface="Symbol" panose="05050102010706020507" pitchFamily="18" charset="2"/>
                <a:cs typeface="Symbol" panose="05050102010706020507" pitchFamily="18" charset="2"/>
              </a:rPr>
              <a:t> </a:t>
            </a:r>
            <a:r>
              <a:rPr lang="en-US" sz="1700" dirty="0">
                <a:effectLst/>
                <a:latin typeface="Times New Roman" panose="02020603050405020304" pitchFamily="18" charset="0"/>
                <a:ea typeface="Symbol" panose="05050102010706020507" pitchFamily="18" charset="2"/>
                <a:cs typeface="Symbol" panose="05050102010706020507" pitchFamily="18" charset="2"/>
              </a:rPr>
              <a:t>literals</a:t>
            </a:r>
            <a:endParaRPr lang="en-IN" sz="1700" dirty="0">
              <a:effectLst/>
              <a:latin typeface="Times New Roman" panose="02020603050405020304" pitchFamily="18" charset="0"/>
              <a:ea typeface="Symbol" panose="05050102010706020507" pitchFamily="18" charset="2"/>
              <a:cs typeface="Symbol" panose="05050102010706020507" pitchFamily="18" charset="2"/>
            </a:endParaRPr>
          </a:p>
          <a:p>
            <a:r>
              <a:rPr lang="en-US" sz="1700" dirty="0">
                <a:effectLst/>
                <a:latin typeface="Times New Roman" panose="02020603050405020304" pitchFamily="18" charset="0"/>
                <a:ea typeface="Times New Roman" panose="02020603050405020304" pitchFamily="18" charset="0"/>
              </a:rPr>
              <a:t>Each of them has a type associated with it. The type describes how the values behave and how they are stored.</a:t>
            </a:r>
          </a:p>
          <a:p>
            <a:r>
              <a:rPr lang="en-US" sz="1700" spc="20" dirty="0">
                <a:effectLst/>
                <a:latin typeface="Times New Roman" panose="02020603050405020304" pitchFamily="18" charset="0"/>
                <a:ea typeface="Times New Roman" panose="02020603050405020304" pitchFamily="18" charset="0"/>
              </a:rPr>
              <a:t>Integer </a:t>
            </a:r>
            <a:r>
              <a:rPr lang="en-US" sz="1700" spc="15" dirty="0">
                <a:effectLst/>
                <a:latin typeface="Times New Roman" panose="02020603050405020304" pitchFamily="18" charset="0"/>
                <a:ea typeface="Times New Roman" panose="02020603050405020304" pitchFamily="18" charset="0"/>
              </a:rPr>
              <a:t>literals: </a:t>
            </a:r>
            <a:r>
              <a:rPr lang="en-US" sz="1700" dirty="0">
                <a:effectLst/>
                <a:latin typeface="Times New Roman" panose="02020603050405020304" pitchFamily="18" charset="0"/>
                <a:ea typeface="Times New Roman" panose="02020603050405020304" pitchFamily="18" charset="0"/>
              </a:rPr>
              <a:t>An </a:t>
            </a:r>
            <a:r>
              <a:rPr lang="en-US" sz="1700" i="1" dirty="0">
                <a:effectLst/>
                <a:latin typeface="Times New Roman" panose="02020603050405020304" pitchFamily="18" charset="0"/>
                <a:ea typeface="Times New Roman" panose="02020603050405020304" pitchFamily="18" charset="0"/>
              </a:rPr>
              <a:t>integer </a:t>
            </a:r>
            <a:r>
              <a:rPr lang="en-US" sz="1700" dirty="0">
                <a:effectLst/>
                <a:latin typeface="Times New Roman" panose="02020603050405020304" pitchFamily="18" charset="0"/>
                <a:ea typeface="Times New Roman" panose="02020603050405020304" pitchFamily="18" charset="0"/>
              </a:rPr>
              <a:t>literal refers to a sequence </a:t>
            </a:r>
            <a:r>
              <a:rPr lang="en-US" sz="1700" spc="20" dirty="0">
                <a:effectLst/>
                <a:latin typeface="Times New Roman" panose="02020603050405020304" pitchFamily="18" charset="0"/>
                <a:ea typeface="Times New Roman" panose="02020603050405020304" pitchFamily="18" charset="0"/>
              </a:rPr>
              <a:t>of </a:t>
            </a:r>
            <a:r>
              <a:rPr lang="en-US" sz="1700" dirty="0">
                <a:effectLst/>
                <a:latin typeface="Times New Roman" panose="02020603050405020304" pitchFamily="18" charset="0"/>
                <a:ea typeface="Times New Roman" panose="02020603050405020304" pitchFamily="18" charset="0"/>
              </a:rPr>
              <a:t>digits. There are three types  </a:t>
            </a:r>
            <a:r>
              <a:rPr lang="en-US" sz="1700" spc="20" dirty="0">
                <a:effectLst/>
                <a:latin typeface="Times New Roman" panose="02020603050405020304" pitchFamily="18" charset="0"/>
                <a:ea typeface="Times New Roman" panose="02020603050405020304" pitchFamily="18" charset="0"/>
              </a:rPr>
              <a:t>of </a:t>
            </a:r>
            <a:r>
              <a:rPr lang="en-US" sz="1700" dirty="0">
                <a:effectLst/>
                <a:latin typeface="Times New Roman" panose="02020603050405020304" pitchFamily="18" charset="0"/>
                <a:ea typeface="Times New Roman" panose="02020603050405020304" pitchFamily="18" charset="0"/>
              </a:rPr>
              <a:t>integers, namely, </a:t>
            </a:r>
            <a:r>
              <a:rPr lang="en-US" sz="1700" i="1" dirty="0">
                <a:effectLst/>
                <a:latin typeface="Times New Roman" panose="02020603050405020304" pitchFamily="18" charset="0"/>
                <a:ea typeface="Times New Roman" panose="02020603050405020304" pitchFamily="18" charset="0"/>
              </a:rPr>
              <a:t>decimal </a:t>
            </a:r>
            <a:r>
              <a:rPr lang="en-US" sz="1700" dirty="0">
                <a:effectLst/>
                <a:latin typeface="Times New Roman" panose="02020603050405020304" pitchFamily="18" charset="0"/>
                <a:ea typeface="Times New Roman" panose="02020603050405020304" pitchFamily="18" charset="0"/>
              </a:rPr>
              <a:t>integer, </a:t>
            </a:r>
            <a:r>
              <a:rPr lang="en-US" sz="1700" i="1" dirty="0">
                <a:effectLst/>
                <a:latin typeface="Times New Roman" panose="02020603050405020304" pitchFamily="18" charset="0"/>
                <a:ea typeface="Times New Roman" panose="02020603050405020304" pitchFamily="18" charset="0"/>
              </a:rPr>
              <a:t>octal </a:t>
            </a:r>
            <a:r>
              <a:rPr lang="en-US" sz="1700" dirty="0">
                <a:effectLst/>
                <a:latin typeface="Times New Roman" panose="02020603050405020304" pitchFamily="18" charset="0"/>
                <a:ea typeface="Times New Roman" panose="02020603050405020304" pitchFamily="18" charset="0"/>
              </a:rPr>
              <a:t>integer and </a:t>
            </a:r>
            <a:r>
              <a:rPr lang="en-US" sz="1700" i="1" dirty="0">
                <a:effectLst/>
                <a:latin typeface="Times New Roman" panose="02020603050405020304" pitchFamily="18" charset="0"/>
                <a:ea typeface="Times New Roman" panose="02020603050405020304" pitchFamily="18" charset="0"/>
              </a:rPr>
              <a:t>hexadecimal</a:t>
            </a:r>
            <a:r>
              <a:rPr lang="en-US" sz="1700" i="1" spc="70" dirty="0">
                <a:effectLst/>
                <a:latin typeface="Times New Roman" panose="02020603050405020304" pitchFamily="18" charset="0"/>
                <a:ea typeface="Times New Roman" panose="02020603050405020304" pitchFamily="18" charset="0"/>
              </a:rPr>
              <a:t> </a:t>
            </a:r>
            <a:r>
              <a:rPr lang="en-US" sz="1700" dirty="0">
                <a:effectLst/>
                <a:latin typeface="Times New Roman" panose="02020603050405020304" pitchFamily="18" charset="0"/>
                <a:ea typeface="Times New Roman" panose="02020603050405020304" pitchFamily="18" charset="0"/>
              </a:rPr>
              <a:t>integer</a:t>
            </a:r>
            <a:endParaRPr lang="en-IN" sz="1700" dirty="0">
              <a:effectLst/>
              <a:latin typeface="Times New Roman" panose="02020603050405020304" pitchFamily="18" charset="0"/>
              <a:ea typeface="Times New Roman" panose="02020603050405020304" pitchFamily="18" charset="0"/>
            </a:endParaRPr>
          </a:p>
          <a:p>
            <a:r>
              <a:rPr lang="en-US" sz="1700" dirty="0">
                <a:effectLst/>
                <a:latin typeface="Times New Roman" panose="02020603050405020304" pitchFamily="18" charset="0"/>
                <a:ea typeface="Times New Roman" panose="02020603050405020304" pitchFamily="18" charset="0"/>
              </a:rPr>
              <a:t>Decimal integer literals consist of a set of digits, 0 through 9, preceded by an optional minus sign. Valid examples </a:t>
            </a:r>
            <a:r>
              <a:rPr lang="en-US" sz="1700" spc="10" dirty="0">
                <a:effectLst/>
                <a:latin typeface="Times New Roman" panose="02020603050405020304" pitchFamily="18" charset="0"/>
                <a:ea typeface="Times New Roman" panose="02020603050405020304" pitchFamily="18" charset="0"/>
              </a:rPr>
              <a:t>of </a:t>
            </a:r>
            <a:r>
              <a:rPr lang="en-US" sz="1700" dirty="0">
                <a:effectLst/>
                <a:latin typeface="Times New Roman" panose="02020603050405020304" pitchFamily="18" charset="0"/>
                <a:ea typeface="Times New Roman" panose="02020603050405020304" pitchFamily="18" charset="0"/>
              </a:rPr>
              <a:t>decimal integer constants are: 123, -321,</a:t>
            </a:r>
            <a:r>
              <a:rPr lang="en-US" sz="1700" spc="-40" dirty="0">
                <a:effectLst/>
                <a:latin typeface="Times New Roman" panose="02020603050405020304" pitchFamily="18" charset="0"/>
                <a:ea typeface="Times New Roman" panose="02020603050405020304" pitchFamily="18" charset="0"/>
              </a:rPr>
              <a:t> </a:t>
            </a:r>
            <a:r>
              <a:rPr lang="en-US" sz="1700" dirty="0">
                <a:effectLst/>
                <a:latin typeface="Times New Roman" panose="02020603050405020304" pitchFamily="18" charset="0"/>
                <a:ea typeface="Times New Roman" panose="02020603050405020304" pitchFamily="18" charset="0"/>
              </a:rPr>
              <a:t>0654321</a:t>
            </a:r>
          </a:p>
          <a:p>
            <a:r>
              <a:rPr lang="en-US" sz="1700" dirty="0">
                <a:effectLst/>
                <a:latin typeface="Times New Roman" panose="02020603050405020304" pitchFamily="18" charset="0"/>
                <a:ea typeface="Times New Roman" panose="02020603050405020304" pitchFamily="18" charset="0"/>
              </a:rPr>
              <a:t>An </a:t>
            </a:r>
            <a:r>
              <a:rPr lang="en-US" sz="1700" i="1" dirty="0">
                <a:effectLst/>
                <a:latin typeface="Times New Roman" panose="02020603050405020304" pitchFamily="18" charset="0"/>
                <a:ea typeface="Times New Roman" panose="02020603050405020304" pitchFamily="18" charset="0"/>
              </a:rPr>
              <a:t>octal </a:t>
            </a:r>
            <a:r>
              <a:rPr lang="en-US" sz="1700" dirty="0">
                <a:effectLst/>
                <a:latin typeface="Times New Roman" panose="02020603050405020304" pitchFamily="18" charset="0"/>
                <a:ea typeface="Times New Roman" panose="02020603050405020304" pitchFamily="18" charset="0"/>
              </a:rPr>
              <a:t>integer literal consists of any combination of digits from the set 0 through 7, with a leading 0. Some examples of octal integer are: 037, 00435, 0551</a:t>
            </a:r>
            <a:endParaRPr lang="en-IN" sz="1700" dirty="0">
              <a:effectLst/>
              <a:latin typeface="Times New Roman" panose="02020603050405020304" pitchFamily="18" charset="0"/>
              <a:ea typeface="Times New Roman" panose="02020603050405020304" pitchFamily="18" charset="0"/>
            </a:endParaRPr>
          </a:p>
          <a:p>
            <a:r>
              <a:rPr lang="en-US" sz="1700" dirty="0">
                <a:effectLst/>
                <a:latin typeface="Times New Roman" panose="02020603050405020304" pitchFamily="18" charset="0"/>
                <a:ea typeface="Times New Roman" panose="02020603050405020304" pitchFamily="18" charset="0"/>
              </a:rPr>
              <a:t>A sequence </a:t>
            </a:r>
            <a:r>
              <a:rPr lang="en-US" sz="1700" spc="20" dirty="0">
                <a:effectLst/>
                <a:latin typeface="Times New Roman" panose="02020603050405020304" pitchFamily="18" charset="0"/>
                <a:ea typeface="Times New Roman" panose="02020603050405020304" pitchFamily="18" charset="0"/>
              </a:rPr>
              <a:t>of </a:t>
            </a:r>
            <a:r>
              <a:rPr lang="en-US" sz="1700" dirty="0">
                <a:effectLst/>
                <a:latin typeface="Times New Roman" panose="02020603050405020304" pitchFamily="18" charset="0"/>
                <a:ea typeface="Times New Roman" panose="02020603050405020304" pitchFamily="18" charset="0"/>
              </a:rPr>
              <a:t>digits preceded by 0x or 0X </a:t>
            </a:r>
            <a:r>
              <a:rPr lang="en-US" sz="1700" spc="-25" dirty="0">
                <a:effectLst/>
                <a:latin typeface="Times New Roman" panose="02020603050405020304" pitchFamily="18" charset="0"/>
                <a:ea typeface="Times New Roman" panose="02020603050405020304" pitchFamily="18" charset="0"/>
              </a:rPr>
              <a:t>is </a:t>
            </a:r>
            <a:r>
              <a:rPr lang="en-US" sz="1700" dirty="0">
                <a:effectLst/>
                <a:latin typeface="Times New Roman" panose="02020603050405020304" pitchFamily="18" charset="0"/>
                <a:ea typeface="Times New Roman" panose="02020603050405020304" pitchFamily="18" charset="0"/>
              </a:rPr>
              <a:t>considered as </a:t>
            </a:r>
            <a:r>
              <a:rPr lang="en-US" sz="1700" i="1" dirty="0">
                <a:effectLst/>
                <a:latin typeface="Times New Roman" panose="02020603050405020304" pitchFamily="18" charset="0"/>
                <a:ea typeface="Times New Roman" panose="02020603050405020304" pitchFamily="18" charset="0"/>
              </a:rPr>
              <a:t>hexadecimal </a:t>
            </a:r>
            <a:r>
              <a:rPr lang="en-US" sz="1700" dirty="0">
                <a:effectLst/>
                <a:latin typeface="Times New Roman" panose="02020603050405020304" pitchFamily="18" charset="0"/>
                <a:ea typeface="Times New Roman" panose="02020603050405020304" pitchFamily="18" charset="0"/>
              </a:rPr>
              <a:t>integer </a:t>
            </a:r>
            <a:endParaRPr lang="en-IN" sz="1700" dirty="0">
              <a:effectLst/>
              <a:latin typeface="Times New Roman" panose="02020603050405020304" pitchFamily="18" charset="0"/>
              <a:ea typeface="Times New Roman" panose="02020603050405020304" pitchFamily="18" charset="0"/>
            </a:endParaRPr>
          </a:p>
          <a:p>
            <a:endParaRPr lang="en-US" sz="1800" dirty="0">
              <a:effectLst/>
              <a:latin typeface="Times New Roman" panose="02020603050405020304" pitchFamily="18" charset="0"/>
              <a:ea typeface="Times New Roman" panose="02020603050405020304" pitchFamily="18" charset="0"/>
            </a:endParaRPr>
          </a:p>
          <a:p>
            <a:endParaRPr lang="en-IN" sz="1800" dirty="0">
              <a:effectLst/>
              <a:latin typeface="Times New Roman" panose="02020603050405020304" pitchFamily="18" charset="0"/>
              <a:ea typeface="Times New Roman" panose="02020603050405020304" pitchFamily="18" charset="0"/>
            </a:endParaRPr>
          </a:p>
          <a:p>
            <a:endParaRPr lang="en-IN" dirty="0"/>
          </a:p>
        </p:txBody>
      </p:sp>
    </p:spTree>
    <p:extLst>
      <p:ext uri="{BB962C8B-B14F-4D97-AF65-F5344CB8AC3E}">
        <p14:creationId xmlns:p14="http://schemas.microsoft.com/office/powerpoint/2010/main" val="2576502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par>
                                <p:cTn id="15" presetID="16" presetClass="entr" presetSubtype="21"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arn(inVertical)">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Vertical)">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arn(inVertical)">
                                      <p:cBhvr>
                                        <p:cTn id="36" dur="500"/>
                                        <p:tgtEl>
                                          <p:spTgt spid="3">
                                            <p:txEl>
                                              <p:pRg st="7" end="7"/>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arn(inVertical)">
                                      <p:cBhvr>
                                        <p:cTn id="39" dur="500"/>
                                        <p:tgtEl>
                                          <p:spTgt spid="3">
                                            <p:txEl>
                                              <p:pRg st="8" end="8"/>
                                            </p:txEl>
                                          </p:spTgt>
                                        </p:tgtEl>
                                      </p:cBhvr>
                                    </p:animEffect>
                                  </p:childTnLst>
                                </p:cTn>
                              </p:par>
                              <p:par>
                                <p:cTn id="40" presetID="16" presetClass="entr" presetSubtype="21" fill="hold"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barn(inVertical)">
                                      <p:cBhvr>
                                        <p:cTn id="42" dur="500"/>
                                        <p:tgtEl>
                                          <p:spTgt spid="3">
                                            <p:txEl>
                                              <p:pRg st="9" end="9"/>
                                            </p:txEl>
                                          </p:spTgt>
                                        </p:tgtEl>
                                      </p:cBhvr>
                                    </p:animEffect>
                                  </p:childTnLst>
                                </p:cTn>
                              </p:par>
                              <p:par>
                                <p:cTn id="43" presetID="16" presetClass="entr" presetSubtype="21"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barn(inVertical)">
                                      <p:cBhvr>
                                        <p:cTn id="4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9DB5B1-F8F1-4519-AD0F-A713CACB7088}"/>
              </a:ext>
            </a:extLst>
          </p:cNvPr>
          <p:cNvSpPr>
            <a:spLocks noGrp="1"/>
          </p:cNvSpPr>
          <p:nvPr>
            <p:ph idx="1"/>
          </p:nvPr>
        </p:nvSpPr>
        <p:spPr>
          <a:xfrm>
            <a:off x="634314" y="1425145"/>
            <a:ext cx="8980236" cy="5349728"/>
          </a:xfrm>
        </p:spPr>
        <p:txBody>
          <a:bodyPr/>
          <a:lstStyle/>
          <a:p>
            <a:r>
              <a:rPr lang="en-US" sz="1800" b="1" dirty="0">
                <a:effectLst/>
                <a:latin typeface="Times New Roman" panose="02020603050405020304" pitchFamily="18" charset="0"/>
                <a:ea typeface="Times New Roman" panose="02020603050405020304" pitchFamily="18" charset="0"/>
              </a:rPr>
              <a:t>Floating point literals: </a:t>
            </a:r>
            <a:r>
              <a:rPr lang="en-US" sz="1800" dirty="0">
                <a:effectLst/>
                <a:latin typeface="Times New Roman" panose="02020603050405020304" pitchFamily="18" charset="0"/>
                <a:ea typeface="Times New Roman" panose="02020603050405020304" pitchFamily="18" charset="0"/>
              </a:rPr>
              <a:t>Integer numbers are inadequate to represent quantities that vary continuously, such as distances, heights, temperatures, prices, and so on. These quantities are represented by numbers containing fractional parts like 17.548. Such numbers are called </a:t>
            </a:r>
            <a:r>
              <a:rPr lang="en-US" sz="1800" i="1" dirty="0">
                <a:effectLst/>
                <a:latin typeface="Times New Roman" panose="02020603050405020304" pitchFamily="18" charset="0"/>
                <a:ea typeface="Times New Roman" panose="02020603050405020304" pitchFamily="18" charset="0"/>
              </a:rPr>
              <a:t>real (or floating point) </a:t>
            </a:r>
            <a:r>
              <a:rPr lang="en-US" sz="1800" dirty="0">
                <a:effectLst/>
                <a:latin typeface="Times New Roman" panose="02020603050405020304" pitchFamily="18" charset="0"/>
                <a:ea typeface="Times New Roman" panose="02020603050405020304" pitchFamily="18" charset="0"/>
              </a:rPr>
              <a:t>constants. </a:t>
            </a:r>
          </a:p>
          <a:p>
            <a:r>
              <a:rPr lang="en-US" sz="1800" b="1" dirty="0">
                <a:effectLst/>
                <a:latin typeface="Times New Roman" panose="02020603050405020304" pitchFamily="18" charset="0"/>
                <a:ea typeface="Times New Roman" panose="02020603050405020304" pitchFamily="18" charset="0"/>
              </a:rPr>
              <a:t>Single Character literals: </a:t>
            </a:r>
            <a:r>
              <a:rPr lang="en-US" sz="1800" dirty="0">
                <a:effectLst/>
                <a:latin typeface="Times New Roman" panose="02020603050405020304" pitchFamily="18" charset="0"/>
                <a:ea typeface="Times New Roman" panose="02020603050405020304" pitchFamily="18" charset="0"/>
              </a:rPr>
              <a:t>A single literal contains a single character enclosed within a pair of single quote marks. Examples of character constants are: '5', 'X', ‘;’</a:t>
            </a:r>
          </a:p>
          <a:p>
            <a:r>
              <a:rPr lang="en-US" sz="1800" b="1" dirty="0">
                <a:effectLst/>
                <a:latin typeface="Times New Roman" panose="02020603050405020304" pitchFamily="18" charset="0"/>
                <a:ea typeface="Times New Roman" panose="02020603050405020304" pitchFamily="18" charset="0"/>
              </a:rPr>
              <a:t>String literals: </a:t>
            </a:r>
            <a:r>
              <a:rPr lang="en-US" sz="1800" dirty="0">
                <a:effectLst/>
                <a:latin typeface="Times New Roman" panose="02020603050405020304" pitchFamily="18" charset="0"/>
                <a:ea typeface="Times New Roman" panose="02020603050405020304" pitchFamily="18" charset="0"/>
              </a:rPr>
              <a:t>A string literal is a sequence of characters enclosed between double quotes. The characters may be alphabets, digits, special characters and blank spaces. Examples are: "Hello Java", "1997", "WELL DONE", "?..!", "5+3", "X".</a:t>
            </a:r>
            <a:endParaRPr lang="en-IN" sz="1800" dirty="0">
              <a:effectLst/>
              <a:latin typeface="Times New Roman" panose="02020603050405020304" pitchFamily="18" charset="0"/>
              <a:ea typeface="Times New Roman" panose="02020603050405020304" pitchFamily="18" charset="0"/>
            </a:endParaRPr>
          </a:p>
          <a:p>
            <a:r>
              <a:rPr lang="en-US" sz="1800" b="1" dirty="0">
                <a:effectLst/>
                <a:latin typeface="Times New Roman" panose="02020603050405020304" pitchFamily="18" charset="0"/>
                <a:ea typeface="Times New Roman" panose="02020603050405020304" pitchFamily="18" charset="0"/>
              </a:rPr>
              <a:t>Boolean literals: </a:t>
            </a:r>
            <a:r>
              <a:rPr lang="en-US" sz="1800" dirty="0">
                <a:effectLst/>
                <a:latin typeface="Times New Roman" panose="02020603050405020304" pitchFamily="18" charset="0"/>
                <a:ea typeface="Times New Roman" panose="02020603050405020304" pitchFamily="18" charset="0"/>
              </a:rPr>
              <a:t>Boolean literals include true or false values.</a:t>
            </a:r>
          </a:p>
          <a:p>
            <a:pPr marL="6160" indent="0">
              <a:buNone/>
            </a:pPr>
            <a:r>
              <a:rPr lang="en-US" sz="1800" dirty="0">
                <a:effectLst/>
                <a:latin typeface="Times New Roman" panose="02020603050405020304" pitchFamily="18" charset="0"/>
                <a:ea typeface="Times New Roman" panose="02020603050405020304" pitchFamily="18" charset="0"/>
              </a:rPr>
              <a:t>      Ex: </a:t>
            </a:r>
            <a:r>
              <a:rPr lang="en-US" sz="1800" dirty="0" err="1">
                <a:effectLst/>
                <a:latin typeface="Times New Roman" panose="02020603050405020304" pitchFamily="18" charset="0"/>
                <a:ea typeface="Times New Roman" panose="02020603050405020304" pitchFamily="18" charset="0"/>
              </a:rPr>
              <a:t>boolean</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MyValue</a:t>
            </a:r>
            <a:r>
              <a:rPr lang="en-US" sz="1800" dirty="0">
                <a:effectLst/>
                <a:latin typeface="Times New Roman" panose="02020603050405020304" pitchFamily="18" charset="0"/>
                <a:ea typeface="Times New Roman" panose="02020603050405020304" pitchFamily="18" charset="0"/>
              </a:rPr>
              <a:t> = true;</a:t>
            </a:r>
            <a:endParaRPr lang="en-IN" sz="1800" dirty="0">
              <a:effectLst/>
              <a:latin typeface="Times New Roman" panose="02020603050405020304" pitchFamily="18" charset="0"/>
              <a:ea typeface="Times New Roman" panose="02020603050405020304" pitchFamily="18" charset="0"/>
            </a:endParaRPr>
          </a:p>
          <a:p>
            <a:endParaRPr lang="en-IN" dirty="0"/>
          </a:p>
        </p:txBody>
      </p:sp>
    </p:spTree>
    <p:extLst>
      <p:ext uri="{BB962C8B-B14F-4D97-AF65-F5344CB8AC3E}">
        <p14:creationId xmlns:p14="http://schemas.microsoft.com/office/powerpoint/2010/main" val="3292009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2393C-9362-4B4A-BB0C-AD3DD2CE90D0}"/>
              </a:ext>
            </a:extLst>
          </p:cNvPr>
          <p:cNvSpPr>
            <a:spLocks noGrp="1"/>
          </p:cNvSpPr>
          <p:nvPr>
            <p:ph type="title"/>
          </p:nvPr>
        </p:nvSpPr>
        <p:spPr>
          <a:xfrm>
            <a:off x="724930" y="371452"/>
            <a:ext cx="7562624" cy="814798"/>
          </a:xfrm>
        </p:spPr>
        <p:txBody>
          <a:bodyPr>
            <a:normAutofit/>
          </a:bodyPr>
          <a:lstStyle/>
          <a:p>
            <a:pPr algn="ctr"/>
            <a:r>
              <a:rPr lang="en-IN" sz="2800" dirty="0">
                <a:latin typeface="Times New Roman" panose="02020603050405020304" pitchFamily="18" charset="0"/>
                <a:cs typeface="Times New Roman" panose="02020603050405020304" pitchFamily="18" charset="0"/>
              </a:rPr>
              <a:t>Variable</a:t>
            </a:r>
          </a:p>
        </p:txBody>
      </p:sp>
      <p:sp>
        <p:nvSpPr>
          <p:cNvPr id="3" name="Content Placeholder 2">
            <a:extLst>
              <a:ext uri="{FF2B5EF4-FFF2-40B4-BE49-F238E27FC236}">
                <a16:creationId xmlns:a16="http://schemas.microsoft.com/office/drawing/2014/main" id="{7CF2C69A-ACF2-4AFE-888D-9DC80B2B9979}"/>
              </a:ext>
            </a:extLst>
          </p:cNvPr>
          <p:cNvSpPr>
            <a:spLocks noGrp="1"/>
          </p:cNvSpPr>
          <p:nvPr>
            <p:ph idx="1"/>
          </p:nvPr>
        </p:nvSpPr>
        <p:spPr>
          <a:xfrm>
            <a:off x="724930" y="1544931"/>
            <a:ext cx="8510680" cy="4764841"/>
          </a:xfrm>
        </p:spPr>
        <p:txBody>
          <a:bodyPr>
            <a:normAutofit/>
          </a:bodyPr>
          <a:lstStyle/>
          <a:p>
            <a:r>
              <a:rPr lang="en-US" sz="1800" b="0" i="0" dirty="0">
                <a:effectLst/>
                <a:latin typeface="Times New Roman" panose="02020603050405020304" pitchFamily="18" charset="0"/>
                <a:cs typeface="Times New Roman" panose="02020603050405020304" pitchFamily="18" charset="0"/>
              </a:rPr>
              <a:t>Variables are containers for storing data values.</a:t>
            </a:r>
          </a:p>
          <a:p>
            <a:r>
              <a:rPr lang="en-US" sz="1800" b="0" i="0" dirty="0">
                <a:effectLst/>
                <a:latin typeface="Times New Roman" panose="02020603050405020304" pitchFamily="18" charset="0"/>
                <a:cs typeface="Times New Roman" panose="02020603050405020304" pitchFamily="18" charset="0"/>
              </a:rPr>
              <a:t>In Java, there are different </a:t>
            </a:r>
            <a:r>
              <a:rPr lang="en-US" sz="1800" b="1" i="0" dirty="0">
                <a:effectLst/>
                <a:latin typeface="Times New Roman" panose="02020603050405020304" pitchFamily="18" charset="0"/>
                <a:cs typeface="Times New Roman" panose="02020603050405020304" pitchFamily="18" charset="0"/>
              </a:rPr>
              <a:t>types</a:t>
            </a:r>
            <a:r>
              <a:rPr lang="en-US" sz="1800" b="0" i="0" dirty="0">
                <a:effectLst/>
                <a:latin typeface="Times New Roman" panose="02020603050405020304" pitchFamily="18" charset="0"/>
                <a:cs typeface="Times New Roman" panose="02020603050405020304" pitchFamily="18" charset="0"/>
              </a:rPr>
              <a:t> of variables, for example:</a:t>
            </a:r>
            <a:endParaRPr lang="en-US" sz="1800" dirty="0">
              <a:latin typeface="Times New Roman" panose="02020603050405020304" pitchFamily="18" charset="0"/>
              <a:cs typeface="Times New Roman" panose="02020603050405020304" pitchFamily="18" charset="0"/>
            </a:endParaRPr>
          </a:p>
          <a:p>
            <a:pPr marL="6160" indent="0">
              <a:buNone/>
            </a:pPr>
            <a:r>
              <a:rPr lang="en-US" sz="1800" dirty="0">
                <a:latin typeface="Times New Roman" panose="02020603050405020304" pitchFamily="18" charset="0"/>
                <a:cs typeface="Times New Roman" panose="02020603050405020304" pitchFamily="18" charset="0"/>
              </a:rPr>
              <a:t>    int, float, String, char, </a:t>
            </a:r>
            <a:r>
              <a:rPr lang="en-US" sz="1800" dirty="0" err="1">
                <a:latin typeface="Times New Roman" panose="02020603050405020304" pitchFamily="18" charset="0"/>
                <a:cs typeface="Times New Roman" panose="02020603050405020304" pitchFamily="18" charset="0"/>
              </a:rPr>
              <a:t>boolean</a:t>
            </a:r>
            <a:endParaRPr lang="en-US" sz="1800" dirty="0">
              <a:latin typeface="Times New Roman" panose="02020603050405020304" pitchFamily="18" charset="0"/>
              <a:cs typeface="Times New Roman" panose="02020603050405020304" pitchFamily="18" charset="0"/>
            </a:endParaRPr>
          </a:p>
          <a:p>
            <a:r>
              <a:rPr lang="en-US" sz="1800" u="sng" dirty="0">
                <a:latin typeface="Times New Roman" panose="02020603050405020304" pitchFamily="18" charset="0"/>
                <a:cs typeface="Times New Roman" panose="02020603050405020304" pitchFamily="18" charset="0"/>
              </a:rPr>
              <a:t>Declaring(creating) variables</a:t>
            </a:r>
          </a:p>
          <a:p>
            <a:pPr marL="457010" lvl="1" indent="0">
              <a:buNone/>
            </a:pPr>
            <a:r>
              <a:rPr lang="en-US" sz="1600" dirty="0">
                <a:latin typeface="Times New Roman" panose="02020603050405020304" pitchFamily="18" charset="0"/>
                <a:cs typeface="Times New Roman" panose="02020603050405020304" pitchFamily="18" charset="0"/>
              </a:rPr>
              <a:t>Type variable = value;</a:t>
            </a:r>
          </a:p>
          <a:p>
            <a:pPr marL="457010" lvl="1" indent="0">
              <a:buNone/>
            </a:pPr>
            <a:r>
              <a:rPr lang="en-IN" sz="1600" dirty="0">
                <a:latin typeface="Times New Roman" panose="02020603050405020304" pitchFamily="18" charset="0"/>
                <a:cs typeface="Times New Roman" panose="02020603050405020304" pitchFamily="18" charset="0"/>
              </a:rPr>
              <a:t>Ex: 1)int number = 10;</a:t>
            </a:r>
          </a:p>
          <a:p>
            <a:pPr marL="457010" lvl="1" indent="0">
              <a:buNone/>
            </a:pPr>
            <a:r>
              <a:rPr lang="en-IN" sz="1600" dirty="0">
                <a:latin typeface="Times New Roman" panose="02020603050405020304" pitchFamily="18" charset="0"/>
                <a:cs typeface="Times New Roman" panose="02020603050405020304" pitchFamily="18" charset="0"/>
              </a:rPr>
              <a:t>     2) String name = “BBHC”;</a:t>
            </a:r>
          </a:p>
          <a:p>
            <a:pPr marL="457010" lvl="1" indent="0">
              <a:buNone/>
            </a:pPr>
            <a:r>
              <a:rPr lang="en-IN" sz="1600" dirty="0">
                <a:latin typeface="Times New Roman" panose="02020603050405020304" pitchFamily="18" charset="0"/>
                <a:cs typeface="Times New Roman" panose="02020603050405020304" pitchFamily="18" charset="0"/>
              </a:rPr>
              <a:t>3)final int </a:t>
            </a:r>
            <a:r>
              <a:rPr lang="en-IN" sz="1600" dirty="0" err="1">
                <a:latin typeface="Times New Roman" panose="02020603050405020304" pitchFamily="18" charset="0"/>
                <a:cs typeface="Times New Roman" panose="02020603050405020304" pitchFamily="18" charset="0"/>
              </a:rPr>
              <a:t>num</a:t>
            </a:r>
            <a:r>
              <a:rPr lang="en-IN" sz="1600" dirty="0">
                <a:latin typeface="Times New Roman" panose="02020603050405020304" pitchFamily="18" charset="0"/>
                <a:cs typeface="Times New Roman" panose="02020603050405020304" pitchFamily="18" charset="0"/>
              </a:rPr>
              <a:t> = 5;</a:t>
            </a:r>
          </a:p>
          <a:p>
            <a:pPr marL="457010" lvl="1" indent="0">
              <a:buNone/>
            </a:pPr>
            <a:r>
              <a:rPr lang="en-IN" sz="1600" dirty="0" err="1">
                <a:latin typeface="Times New Roman" panose="02020603050405020304" pitchFamily="18" charset="0"/>
                <a:cs typeface="Times New Roman" panose="02020603050405020304" pitchFamily="18" charset="0"/>
              </a:rPr>
              <a:t>num</a:t>
            </a:r>
            <a:r>
              <a:rPr lang="en-IN" sz="1600" dirty="0">
                <a:latin typeface="Times New Roman" panose="02020603050405020304" pitchFamily="18" charset="0"/>
                <a:cs typeface="Times New Roman" panose="02020603050405020304" pitchFamily="18" charset="0"/>
              </a:rPr>
              <a:t> = 20;  // it will generate an error</a:t>
            </a:r>
          </a:p>
          <a:p>
            <a:pPr marL="457010" lvl="1" indent="0">
              <a:buNone/>
            </a:pPr>
            <a:r>
              <a:rPr lang="en-IN" sz="1600" dirty="0">
                <a:latin typeface="Times New Roman" panose="02020603050405020304" pitchFamily="18" charset="0"/>
                <a:cs typeface="Times New Roman" panose="02020603050405020304" pitchFamily="18" charset="0"/>
              </a:rPr>
              <a:t>4) int a = 2, b = 4, c ;</a:t>
            </a:r>
          </a:p>
          <a:p>
            <a:pPr marL="457010" lvl="1" indent="0">
              <a:buNone/>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1594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par>
                                <p:cTn id="15" presetID="16" presetClass="entr" presetSubtype="21"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down)">
                                      <p:cBhvr>
                                        <p:cTn id="28" dur="500"/>
                                        <p:tgtEl>
                                          <p:spTgt spid="3">
                                            <p:txEl>
                                              <p:pRg st="5" end="5"/>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down)">
                                      <p:cBhvr>
                                        <p:cTn id="34" dur="500"/>
                                        <p:tgtEl>
                                          <p:spTgt spid="3">
                                            <p:txEl>
                                              <p:pRg st="7" end="7"/>
                                            </p:txEl>
                                          </p:spTgt>
                                        </p:tgtEl>
                                      </p:cBhvr>
                                    </p:animEffect>
                                  </p:childTnLst>
                                </p:cTn>
                              </p:par>
                              <p:par>
                                <p:cTn id="35" presetID="22" presetClass="entr" presetSubtype="4"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down)">
                                      <p:cBhvr>
                                        <p:cTn id="37" dur="500"/>
                                        <p:tgtEl>
                                          <p:spTgt spid="3">
                                            <p:txEl>
                                              <p:pRg st="8" end="8"/>
                                            </p:txEl>
                                          </p:spTgt>
                                        </p:tgtEl>
                                      </p:cBhvr>
                                    </p:animEffect>
                                  </p:childTnLst>
                                </p:cTn>
                              </p:par>
                              <p:par>
                                <p:cTn id="38" presetID="22" presetClass="entr" presetSubtype="4" fill="hold"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wipe(down)">
                                      <p:cBhvr>
                                        <p:cTn id="4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72E45E-12A2-4D5A-BC6D-2714F89F9DD3}"/>
              </a:ext>
            </a:extLst>
          </p:cNvPr>
          <p:cNvSpPr>
            <a:spLocks noGrp="1"/>
          </p:cNvSpPr>
          <p:nvPr>
            <p:ph idx="1"/>
          </p:nvPr>
        </p:nvSpPr>
        <p:spPr>
          <a:xfrm>
            <a:off x="601361" y="1231557"/>
            <a:ext cx="8963761" cy="5626443"/>
          </a:xfrm>
        </p:spPr>
        <p:txBody>
          <a:bodyPr/>
          <a:lstStyle/>
          <a:p>
            <a:r>
              <a:rPr lang="en-US" sz="1800" dirty="0">
                <a:effectLst/>
                <a:latin typeface="Times New Roman" panose="02020603050405020304" pitchFamily="18" charset="0"/>
                <a:ea typeface="Times New Roman" panose="02020603050405020304" pitchFamily="18" charset="0"/>
              </a:rPr>
              <a:t>Dynamic Initialization</a:t>
            </a:r>
          </a:p>
          <a:p>
            <a:r>
              <a:rPr lang="en-US" sz="1800" dirty="0">
                <a:effectLst/>
                <a:latin typeface="Times New Roman" panose="02020603050405020304" pitchFamily="18" charset="0"/>
                <a:ea typeface="Times New Roman" panose="02020603050405020304" pitchFamily="18" charset="0"/>
              </a:rPr>
              <a:t>Java allows variables to </a:t>
            </a:r>
            <a:r>
              <a:rPr lang="en-US" sz="1800" spc="-15" dirty="0">
                <a:effectLst/>
                <a:latin typeface="Times New Roman" panose="02020603050405020304" pitchFamily="18" charset="0"/>
                <a:ea typeface="Times New Roman" panose="02020603050405020304" pitchFamily="18" charset="0"/>
              </a:rPr>
              <a:t>be </a:t>
            </a:r>
            <a:r>
              <a:rPr lang="en-US" sz="1800" dirty="0">
                <a:effectLst/>
                <a:latin typeface="Times New Roman" panose="02020603050405020304" pitchFamily="18" charset="0"/>
                <a:ea typeface="Times New Roman" panose="02020603050405020304" pitchFamily="18" charset="0"/>
              </a:rPr>
              <a:t>initialized dynamically, using any expression valid at the time the variable </a:t>
            </a:r>
            <a:r>
              <a:rPr lang="en-US" sz="1800" spc="-15" dirty="0">
                <a:effectLst/>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declared.  For example </a:t>
            </a:r>
          </a:p>
          <a:p>
            <a:pPr marL="450850" marR="3618230" lvl="1" indent="0">
              <a:lnSpc>
                <a:spcPct val="100000"/>
              </a:lnSpc>
              <a:spcAft>
                <a:spcPts val="0"/>
              </a:spcAft>
              <a:buNone/>
            </a:pPr>
            <a:r>
              <a:rPr lang="en-US" sz="1600" dirty="0">
                <a:effectLst/>
                <a:latin typeface="Times New Roman" panose="02020603050405020304" pitchFamily="18" charset="0"/>
                <a:ea typeface="Times New Roman" panose="02020603050405020304" pitchFamily="18" charset="0"/>
              </a:rPr>
              <a:t>class </a:t>
            </a:r>
            <a:r>
              <a:rPr lang="en-US" sz="1600" dirty="0" err="1">
                <a:effectLst/>
                <a:latin typeface="Times New Roman" panose="02020603050405020304" pitchFamily="18" charset="0"/>
                <a:ea typeface="Times New Roman" panose="02020603050405020304" pitchFamily="18" charset="0"/>
              </a:rPr>
              <a:t>DynInit</a:t>
            </a:r>
            <a:endParaRPr lang="en-IN" sz="1600" dirty="0">
              <a:effectLst/>
              <a:latin typeface="Times New Roman" panose="02020603050405020304" pitchFamily="18" charset="0"/>
              <a:ea typeface="Times New Roman" panose="02020603050405020304" pitchFamily="18" charset="0"/>
            </a:endParaRPr>
          </a:p>
          <a:p>
            <a:pPr marL="450850" lvl="1" indent="0">
              <a:lnSpc>
                <a:spcPts val="1355"/>
              </a:lnSpc>
              <a:buNone/>
            </a:pPr>
            <a:r>
              <a:rPr lang="en-US" sz="1600" dirty="0">
                <a:effectLst/>
                <a:latin typeface="Times New Roman" panose="02020603050405020304" pitchFamily="18" charset="0"/>
                <a:ea typeface="Times New Roman" panose="02020603050405020304" pitchFamily="18" charset="0"/>
              </a:rPr>
              <a:t>{</a:t>
            </a:r>
            <a:endParaRPr lang="en-IN" sz="1600" dirty="0">
              <a:effectLst/>
              <a:latin typeface="Times New Roman" panose="02020603050405020304" pitchFamily="18" charset="0"/>
              <a:ea typeface="Times New Roman" panose="02020603050405020304" pitchFamily="18" charset="0"/>
            </a:endParaRPr>
          </a:p>
          <a:p>
            <a:pPr marL="1047750" marR="3039745" lvl="1" indent="0">
              <a:lnSpc>
                <a:spcPct val="98000"/>
              </a:lnSpc>
              <a:spcBef>
                <a:spcPts val="20"/>
              </a:spcBef>
              <a:spcAft>
                <a:spcPts val="0"/>
              </a:spcAft>
              <a:buNone/>
            </a:pPr>
            <a:r>
              <a:rPr lang="en-US" sz="1600" dirty="0">
                <a:effectLst/>
                <a:latin typeface="Times New Roman" panose="02020603050405020304" pitchFamily="18" charset="0"/>
                <a:ea typeface="Times New Roman" panose="02020603050405020304" pitchFamily="18" charset="0"/>
              </a:rPr>
              <a:t>public static void main (String </a:t>
            </a:r>
            <a:r>
              <a:rPr lang="en-US" sz="1600" dirty="0" err="1">
                <a:effectLst/>
                <a:latin typeface="Times New Roman" panose="02020603050405020304" pitchFamily="18" charset="0"/>
                <a:ea typeface="Times New Roman" panose="02020603050405020304" pitchFamily="18" charset="0"/>
              </a:rPr>
              <a:t>args</a:t>
            </a:r>
            <a:r>
              <a:rPr lang="en-US" sz="1600" dirty="0">
                <a:effectLst/>
                <a:latin typeface="Times New Roman" panose="02020603050405020304" pitchFamily="18" charset="0"/>
                <a:ea typeface="Times New Roman" panose="02020603050405020304" pitchFamily="18" charset="0"/>
              </a:rPr>
              <a:t>[ ]) { </a:t>
            </a:r>
          </a:p>
          <a:p>
            <a:pPr marL="1047750" marR="3039745" lvl="1" indent="0">
              <a:lnSpc>
                <a:spcPct val="98000"/>
              </a:lnSpc>
              <a:spcBef>
                <a:spcPts val="20"/>
              </a:spcBef>
              <a:spcAft>
                <a:spcPts val="0"/>
              </a:spcAft>
              <a:buNone/>
            </a:pPr>
            <a:r>
              <a:rPr lang="en-US" sz="1600" dirty="0">
                <a:effectLst/>
                <a:latin typeface="Times New Roman" panose="02020603050405020304" pitchFamily="18" charset="0"/>
                <a:ea typeface="Times New Roman" panose="02020603050405020304" pitchFamily="18" charset="0"/>
              </a:rPr>
              <a:t>double radius=4, height=5;</a:t>
            </a:r>
          </a:p>
          <a:p>
            <a:pPr marL="1047750" marR="3039745" lvl="1" indent="0">
              <a:lnSpc>
                <a:spcPct val="98000"/>
              </a:lnSpc>
              <a:spcBef>
                <a:spcPts val="20"/>
              </a:spcBef>
              <a:spcAft>
                <a:spcPts val="0"/>
              </a:spcAft>
              <a:buNone/>
            </a:pPr>
            <a:endParaRPr lang="en-IN" sz="1600" dirty="0">
              <a:effectLst/>
              <a:latin typeface="Times New Roman" panose="02020603050405020304" pitchFamily="18" charset="0"/>
              <a:ea typeface="Times New Roman" panose="02020603050405020304" pitchFamily="18" charset="0"/>
            </a:endParaRPr>
          </a:p>
          <a:p>
            <a:pPr marL="899922" lvl="1" indent="0">
              <a:lnSpc>
                <a:spcPts val="1375"/>
              </a:lnSpc>
              <a:spcBef>
                <a:spcPts val="20"/>
              </a:spcBef>
              <a:spcAft>
                <a:spcPts val="0"/>
              </a:spcAft>
              <a:buNone/>
            </a:pPr>
            <a:r>
              <a:rPr lang="en-US" sz="1600" dirty="0">
                <a:effectLst/>
                <a:latin typeface="Times New Roman" panose="02020603050405020304" pitchFamily="18" charset="0"/>
                <a:ea typeface="Times New Roman" panose="02020603050405020304" pitchFamily="18" charset="0"/>
              </a:rPr>
              <a:t>// dynamically initialize volume</a:t>
            </a:r>
            <a:endParaRPr lang="en-IN" sz="1600" dirty="0">
              <a:effectLst/>
              <a:latin typeface="Times New Roman" panose="02020603050405020304" pitchFamily="18" charset="0"/>
              <a:ea typeface="Times New Roman" panose="02020603050405020304" pitchFamily="18" charset="0"/>
            </a:endParaRPr>
          </a:p>
          <a:p>
            <a:pPr marL="864362" marR="2669540" lvl="1" indent="0">
              <a:lnSpc>
                <a:spcPct val="100000"/>
              </a:lnSpc>
              <a:spcAft>
                <a:spcPts val="0"/>
              </a:spcAft>
              <a:buNone/>
            </a:pPr>
            <a:r>
              <a:rPr lang="en-US" sz="1600" dirty="0">
                <a:effectLst/>
                <a:latin typeface="Times New Roman" panose="02020603050405020304" pitchFamily="18" charset="0"/>
                <a:ea typeface="Times New Roman" panose="02020603050405020304" pitchFamily="18" charset="0"/>
              </a:rPr>
              <a:t>	  double volume=3.1416 * radius * height; </a:t>
            </a:r>
          </a:p>
          <a:p>
            <a:pPr marL="864362" marR="2669540" lvl="1" indent="0">
              <a:lnSpc>
                <a:spcPct val="100000"/>
              </a:lnSpc>
              <a:spcAft>
                <a:spcPts val="0"/>
              </a:spcAft>
              <a:buNone/>
            </a:pPr>
            <a:r>
              <a:rPr lang="en-US" sz="1600" dirty="0">
                <a:effectLst/>
                <a:latin typeface="Times New Roman" panose="02020603050405020304" pitchFamily="18" charset="0"/>
                <a:ea typeface="Times New Roman" panose="02020603050405020304" pitchFamily="18" charset="0"/>
              </a:rPr>
              <a:t>	   </a:t>
            </a:r>
            <a:r>
              <a:rPr lang="en-US" sz="1600" dirty="0" err="1">
                <a:effectLst/>
                <a:latin typeface="Times New Roman" panose="02020603050405020304" pitchFamily="18" charset="0"/>
                <a:ea typeface="Times New Roman" panose="02020603050405020304" pitchFamily="18" charset="0"/>
              </a:rPr>
              <a:t>System.out.println</a:t>
            </a:r>
            <a:r>
              <a:rPr lang="en-US" sz="1600" dirty="0">
                <a:effectLst/>
                <a:latin typeface="Times New Roman" panose="02020603050405020304" pitchFamily="18" charset="0"/>
                <a:ea typeface="Times New Roman" panose="02020603050405020304" pitchFamily="18" charset="0"/>
              </a:rPr>
              <a:t>( “Volume is” + volume);</a:t>
            </a:r>
            <a:endParaRPr lang="en-IN" sz="1600" dirty="0">
              <a:effectLst/>
              <a:latin typeface="Times New Roman" panose="02020603050405020304" pitchFamily="18" charset="0"/>
              <a:ea typeface="Times New Roman" panose="02020603050405020304" pitchFamily="18" charset="0"/>
            </a:endParaRPr>
          </a:p>
          <a:p>
            <a:pPr marL="709422" lvl="1" indent="0">
              <a:lnSpc>
                <a:spcPts val="1345"/>
              </a:lnSpc>
              <a:buNone/>
            </a:pPr>
            <a:r>
              <a:rPr lang="en-US" sz="1600" dirty="0">
                <a:effectLst/>
                <a:latin typeface="Times New Roman" panose="02020603050405020304" pitchFamily="18" charset="0"/>
                <a:ea typeface="Times New Roman" panose="02020603050405020304" pitchFamily="18" charset="0"/>
              </a:rPr>
              <a:t>}</a:t>
            </a:r>
            <a:endParaRPr lang="en-IN" sz="1600" dirty="0">
              <a:effectLst/>
              <a:latin typeface="Times New Roman" panose="02020603050405020304" pitchFamily="18" charset="0"/>
              <a:ea typeface="Times New Roman" panose="02020603050405020304" pitchFamily="18" charset="0"/>
            </a:endParaRPr>
          </a:p>
          <a:p>
            <a:pPr marL="450850" lvl="1" indent="0">
              <a:spcBef>
                <a:spcPts val="10"/>
              </a:spcBef>
              <a:spcAft>
                <a:spcPts val="0"/>
              </a:spcAft>
              <a:buNone/>
            </a:pPr>
            <a:r>
              <a:rPr lang="en-US" sz="1600" dirty="0">
                <a:effectLst/>
                <a:latin typeface="Times New Roman" panose="02020603050405020304" pitchFamily="18" charset="0"/>
                <a:ea typeface="Times New Roman" panose="02020603050405020304" pitchFamily="18" charset="0"/>
              </a:rPr>
              <a:t>}</a:t>
            </a:r>
            <a:endParaRPr lang="en-IN" sz="1600" dirty="0">
              <a:effectLst/>
              <a:latin typeface="Times New Roman" panose="02020603050405020304" pitchFamily="18" charset="0"/>
              <a:ea typeface="Times New Roman" panose="02020603050405020304" pitchFamily="18" charset="0"/>
            </a:endParaRPr>
          </a:p>
          <a:p>
            <a:endParaRPr lang="en-IN" sz="1800" dirty="0">
              <a:effectLst/>
              <a:latin typeface="Times New Roman" panose="02020603050405020304" pitchFamily="18" charset="0"/>
              <a:ea typeface="Times New Roman" panose="02020603050405020304" pitchFamily="18" charset="0"/>
            </a:endParaRPr>
          </a:p>
          <a:p>
            <a:pPr marL="6160" indent="0">
              <a:buNone/>
            </a:pPr>
            <a:r>
              <a:rPr lang="en-IN" dirty="0"/>
              <a:t>     </a:t>
            </a:r>
          </a:p>
        </p:txBody>
      </p:sp>
    </p:spTree>
    <p:extLst>
      <p:ext uri="{BB962C8B-B14F-4D97-AF65-F5344CB8AC3E}">
        <p14:creationId xmlns:p14="http://schemas.microsoft.com/office/powerpoint/2010/main" val="362935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arn(inVertical)">
                                      <p:cBhvr>
                                        <p:cTn id="16" dur="500"/>
                                        <p:tgtEl>
                                          <p:spTgt spid="3">
                                            <p:txEl>
                                              <p:pRg st="4" end="4"/>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arn(inVertical)">
                                      <p:cBhvr>
                                        <p:cTn id="19" dur="500"/>
                                        <p:tgtEl>
                                          <p:spTgt spid="3">
                                            <p:txEl>
                                              <p:pRg st="5" end="5"/>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arn(inVertical)">
                                      <p:cBhvr>
                                        <p:cTn id="22" dur="500"/>
                                        <p:tgtEl>
                                          <p:spTgt spid="3">
                                            <p:txEl>
                                              <p:pRg st="7" end="7"/>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barn(inVertical)">
                                      <p:cBhvr>
                                        <p:cTn id="25" dur="500"/>
                                        <p:tgtEl>
                                          <p:spTgt spid="3">
                                            <p:txEl>
                                              <p:pRg st="8" end="8"/>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barn(inVertical)">
                                      <p:cBhvr>
                                        <p:cTn id="28" dur="500"/>
                                        <p:tgtEl>
                                          <p:spTgt spid="3">
                                            <p:txEl>
                                              <p:pRg st="9" end="9"/>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barn(inVertical)">
                                      <p:cBhvr>
                                        <p:cTn id="31" dur="500"/>
                                        <p:tgtEl>
                                          <p:spTgt spid="3">
                                            <p:txEl>
                                              <p:pRg st="10" end="10"/>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animEffect transition="in" filter="barn(inVertical)">
                                      <p:cBhvr>
                                        <p:cTn id="34"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D1FD6-46A9-4633-A6AB-5B35B68EBB54}"/>
              </a:ext>
            </a:extLst>
          </p:cNvPr>
          <p:cNvSpPr>
            <a:spLocks noGrp="1"/>
          </p:cNvSpPr>
          <p:nvPr>
            <p:ph type="title"/>
          </p:nvPr>
        </p:nvSpPr>
        <p:spPr>
          <a:xfrm>
            <a:off x="799484" y="676251"/>
            <a:ext cx="7958331" cy="575901"/>
          </a:xfrm>
        </p:spPr>
        <p:txBody>
          <a:bodyPr>
            <a:normAutofit fontScale="90000"/>
          </a:bodyPr>
          <a:lstStyle/>
          <a:p>
            <a:pPr algn="l"/>
            <a:r>
              <a:rPr lang="en-US" sz="2700" spc="10" dirty="0">
                <a:effectLst/>
                <a:latin typeface="Times New Roman" panose="02020603050405020304" pitchFamily="18" charset="0"/>
                <a:ea typeface="Times New Roman" panose="02020603050405020304" pitchFamily="18" charset="0"/>
              </a:rPr>
              <a:t>Scope </a:t>
            </a:r>
            <a:r>
              <a:rPr lang="en-US" sz="2700" spc="25" dirty="0">
                <a:effectLst/>
                <a:latin typeface="Times New Roman" panose="02020603050405020304" pitchFamily="18" charset="0"/>
                <a:ea typeface="Times New Roman" panose="02020603050405020304" pitchFamily="18" charset="0"/>
              </a:rPr>
              <a:t>and </a:t>
            </a:r>
            <a:r>
              <a:rPr lang="en-US" sz="2700" dirty="0">
                <a:effectLst/>
                <a:latin typeface="Times New Roman" panose="02020603050405020304" pitchFamily="18" charset="0"/>
                <a:ea typeface="Times New Roman" panose="02020603050405020304" pitchFamily="18" charset="0"/>
              </a:rPr>
              <a:t>lifetime of</a:t>
            </a:r>
            <a:r>
              <a:rPr lang="en-US" sz="2700" spc="5" dirty="0">
                <a:effectLst/>
                <a:latin typeface="Times New Roman" panose="02020603050405020304" pitchFamily="18" charset="0"/>
                <a:ea typeface="Times New Roman" panose="02020603050405020304" pitchFamily="18" charset="0"/>
              </a:rPr>
              <a:t> </a:t>
            </a:r>
            <a:r>
              <a:rPr lang="en-US" sz="2700" spc="20" dirty="0">
                <a:effectLst/>
                <a:latin typeface="Times New Roman" panose="02020603050405020304" pitchFamily="18" charset="0"/>
                <a:ea typeface="Times New Roman" panose="02020603050405020304" pitchFamily="18" charset="0"/>
              </a:rPr>
              <a:t>variables</a:t>
            </a:r>
            <a:br>
              <a:rPr lang="en-IN" sz="1800" dirty="0">
                <a:effectLst/>
                <a:latin typeface="Times New Roman" panose="02020603050405020304" pitchFamily="18" charset="0"/>
                <a:ea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D5674BD8-16D6-40F0-947C-E6AF6BAF7A3D}"/>
              </a:ext>
            </a:extLst>
          </p:cNvPr>
          <p:cNvSpPr>
            <a:spLocks noGrp="1"/>
          </p:cNvSpPr>
          <p:nvPr>
            <p:ph idx="1"/>
          </p:nvPr>
        </p:nvSpPr>
        <p:spPr>
          <a:xfrm>
            <a:off x="799484" y="1524000"/>
            <a:ext cx="7958331" cy="4542420"/>
          </a:xfrm>
        </p:spPr>
        <p:txBody>
          <a:bodyPr/>
          <a:lstStyle/>
          <a:p>
            <a:r>
              <a:rPr lang="en-US" sz="1800" dirty="0">
                <a:effectLst/>
                <a:latin typeface="Times New Roman" panose="02020603050405020304" pitchFamily="18" charset="0"/>
                <a:ea typeface="Times New Roman" panose="02020603050405020304" pitchFamily="18" charset="0"/>
              </a:rPr>
              <a:t>Java allows variables to be declared within any block. A block is begun with an opening curly brace and ended by a closing curly brace. </a:t>
            </a:r>
          </a:p>
          <a:p>
            <a:r>
              <a:rPr lang="en-US" sz="1800" dirty="0">
                <a:effectLst/>
                <a:latin typeface="Times New Roman" panose="02020603050405020304" pitchFamily="18" charset="0"/>
                <a:ea typeface="Times New Roman" panose="02020603050405020304" pitchFamily="18" charset="0"/>
              </a:rPr>
              <a:t>A block defines a scope. Thus, each time you start a new block, you are creating a new scope.</a:t>
            </a:r>
          </a:p>
          <a:p>
            <a:r>
              <a:rPr lang="en-US" sz="1800" dirty="0">
                <a:effectLst/>
                <a:latin typeface="Times New Roman" panose="02020603050405020304" pitchFamily="18" charset="0"/>
                <a:ea typeface="Times New Roman" panose="02020603050405020304" pitchFamily="18" charset="0"/>
              </a:rPr>
              <a:t>It determines the lifetime of those objects.</a:t>
            </a:r>
          </a:p>
          <a:p>
            <a:r>
              <a:rPr lang="en-US" sz="1800" dirty="0">
                <a:effectLst/>
                <a:latin typeface="Times New Roman" panose="02020603050405020304" pitchFamily="18" charset="0"/>
                <a:ea typeface="Times New Roman" panose="02020603050405020304" pitchFamily="18" charset="0"/>
              </a:rPr>
              <a:t>Many other computer languages define two general categories of scopes: global and local. Although supported by Java</a:t>
            </a:r>
            <a:r>
              <a:rPr lang="en-US" sz="1800" dirty="0">
                <a:latin typeface="Times New Roman" panose="02020603050405020304" pitchFamily="18" charset="0"/>
                <a:ea typeface="Times New Roman" panose="02020603050405020304" pitchFamily="18" charset="0"/>
              </a:rPr>
              <a:t>.</a:t>
            </a:r>
          </a:p>
          <a:p>
            <a:r>
              <a:rPr lang="en-US" sz="1800" dirty="0">
                <a:effectLst/>
                <a:latin typeface="Times New Roman" panose="02020603050405020304" pitchFamily="18" charset="0"/>
                <a:ea typeface="Times New Roman" panose="02020603050405020304" pitchFamily="18" charset="0"/>
              </a:rPr>
              <a:t>The most important scopes in Java are those defined by a class and those defined by a method.</a:t>
            </a:r>
            <a:endParaRPr lang="en-IN" sz="18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The scope defined by a method begins with its opening curly brace.</a:t>
            </a:r>
          </a:p>
          <a:p>
            <a:r>
              <a:rPr lang="en-US" sz="1800" spc="-15" dirty="0">
                <a:effectLst/>
                <a:latin typeface="Times New Roman" panose="02020603050405020304" pitchFamily="18" charset="0"/>
                <a:ea typeface="Times New Roman" panose="02020603050405020304" pitchFamily="18" charset="0"/>
              </a:rPr>
              <a:t>if </a:t>
            </a:r>
            <a:r>
              <a:rPr lang="en-US" sz="1800" dirty="0">
                <a:effectLst/>
                <a:latin typeface="Times New Roman" panose="02020603050405020304" pitchFamily="18" charset="0"/>
                <a:ea typeface="Times New Roman" panose="02020603050405020304" pitchFamily="18" charset="0"/>
              </a:rPr>
              <a:t>that method has parameters, they too are included within the method’s scope.</a:t>
            </a:r>
            <a:endParaRPr lang="en-IN" dirty="0"/>
          </a:p>
        </p:txBody>
      </p:sp>
    </p:spTree>
    <p:extLst>
      <p:ext uri="{BB962C8B-B14F-4D97-AF65-F5344CB8AC3E}">
        <p14:creationId xmlns:p14="http://schemas.microsoft.com/office/powerpoint/2010/main" val="1885386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TM02900688[[fn=Facet]]</Template>
  <TotalTime>1051</TotalTime>
  <Words>1858</Words>
  <Application>Microsoft Office PowerPoint</Application>
  <PresentationFormat>Widescreen</PresentationFormat>
  <Paragraphs>275</Paragraphs>
  <Slides>16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Segoe UI</vt:lpstr>
      <vt:lpstr>Symbol</vt:lpstr>
      <vt:lpstr>Times New Roman</vt:lpstr>
      <vt:lpstr>Trebuchet MS</vt:lpstr>
      <vt:lpstr>Wingdings 3</vt:lpstr>
      <vt:lpstr>Facet</vt:lpstr>
      <vt:lpstr>Mr. Trivarna Asst. Professor Department of Computer Science Dr.B.B. Hedge First Grade College Kundapura </vt:lpstr>
      <vt:lpstr>Java’s Primitive Types</vt:lpstr>
      <vt:lpstr>Numbers </vt:lpstr>
      <vt:lpstr>PowerPoint Presentation</vt:lpstr>
      <vt:lpstr>Literals</vt:lpstr>
      <vt:lpstr>PowerPoint Presentation</vt:lpstr>
      <vt:lpstr>Variable</vt:lpstr>
      <vt:lpstr>PowerPoint Presentation</vt:lpstr>
      <vt:lpstr>Scope and lifetime of variables </vt:lpstr>
      <vt:lpstr>PowerPoint Presentation</vt:lpstr>
      <vt:lpstr>Operators </vt:lpstr>
      <vt:lpstr>PowerPoint Presentation</vt:lpstr>
      <vt:lpstr>PowerPoint Presentation</vt:lpstr>
      <vt:lpstr>Example for Increment and Decrement operators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 Trivarna Asst. Professor Dr. B.B. Hedge College Kundapura</dc:title>
  <dc:creator>SHK</dc:creator>
  <cp:lastModifiedBy>SHK</cp:lastModifiedBy>
  <cp:revision>44</cp:revision>
  <dcterms:created xsi:type="dcterms:W3CDTF">2020-09-01T07:17:24Z</dcterms:created>
  <dcterms:modified xsi:type="dcterms:W3CDTF">2020-09-08T10:28:55Z</dcterms:modified>
</cp:coreProperties>
</file>