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6"/>
  </p:notesMasterIdLst>
  <p:sldIdLst>
    <p:sldId id="301" r:id="rId2"/>
    <p:sldId id="287" r:id="rId3"/>
    <p:sldId id="257" r:id="rId4"/>
    <p:sldId id="292" r:id="rId5"/>
    <p:sldId id="294" r:id="rId6"/>
    <p:sldId id="296" r:id="rId7"/>
    <p:sldId id="285" r:id="rId8"/>
    <p:sldId id="302" r:id="rId9"/>
    <p:sldId id="303" r:id="rId10"/>
    <p:sldId id="304" r:id="rId11"/>
    <p:sldId id="305" r:id="rId12"/>
    <p:sldId id="306" r:id="rId13"/>
    <p:sldId id="307" r:id="rId14"/>
    <p:sldId id="30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478" autoAdjust="0"/>
    <p:restoredTop sz="94661" autoAdjust="0"/>
  </p:normalViewPr>
  <p:slideViewPr>
    <p:cSldViewPr>
      <p:cViewPr varScale="1">
        <p:scale>
          <a:sx n="69" d="100"/>
          <a:sy n="69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8A381-61AD-42CE-B9DF-45CF3092D425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2A8EE-B205-4CA1-AFC4-1CE790FCD3F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6D645-F07E-48F6-8367-3E1D84B6E951}" type="slidenum">
              <a:rPr lang="en-US"/>
              <a:pPr/>
              <a:t>3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1438" y="915988"/>
            <a:ext cx="4176712" cy="3132137"/>
          </a:xfrm>
          <a:solidFill>
            <a:srgbClr val="FFFFFF"/>
          </a:solidFill>
          <a:ln/>
        </p:spPr>
      </p:sp>
      <p:sp>
        <p:nvSpPr>
          <p:cNvPr id="2355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163" y="4352925"/>
            <a:ext cx="4770437" cy="3476625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73465-B33C-479A-897E-7E1DE0338E82}" type="slidenum">
              <a:rPr lang="en-US"/>
              <a:pPr/>
              <a:t>5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1438" y="915988"/>
            <a:ext cx="4176712" cy="3132137"/>
          </a:xfrm>
          <a:solidFill>
            <a:srgbClr val="FFFFFF"/>
          </a:solidFill>
          <a:ln/>
        </p:spPr>
      </p:sp>
      <p:sp>
        <p:nvSpPr>
          <p:cNvPr id="2560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163" y="4352925"/>
            <a:ext cx="4770437" cy="3476625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41E290-F0F7-4442-AA90-B181B101EEB1}" type="slidenum">
              <a:rPr lang="en-US"/>
              <a:pPr/>
              <a:t>6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1438" y="915988"/>
            <a:ext cx="4176712" cy="3132137"/>
          </a:xfrm>
          <a:solidFill>
            <a:srgbClr val="FFFFFF"/>
          </a:solidFill>
          <a:ln/>
        </p:spPr>
      </p:sp>
      <p:sp>
        <p:nvSpPr>
          <p:cNvPr id="2765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163" y="4352925"/>
            <a:ext cx="4770437" cy="3476625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27847C3-E476-45BC-9625-C50EF6FD6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F9D7C2C-841E-4D7E-9608-C6AD2A5189E2}" type="datetimeFigureOut">
              <a:rPr lang="en-IN" smtClean="0"/>
              <a:pPr/>
              <a:t>28-09-2020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3C14F3E-6893-4843-862E-4636425B1C1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Dr. B. B. </a:t>
            </a:r>
            <a:r>
              <a:rPr lang="en-US" sz="3600" b="1" dirty="0" err="1" smtClean="0"/>
              <a:t>Hegde</a:t>
            </a:r>
            <a:r>
              <a:rPr lang="en-US" sz="3600" b="1" dirty="0" smtClean="0"/>
              <a:t> First Grade College, </a:t>
            </a:r>
            <a:r>
              <a:rPr lang="en-US" sz="3600" b="1" dirty="0" err="1" smtClean="0"/>
              <a:t>Kundapura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7620" y="4786322"/>
            <a:ext cx="4953000" cy="1752600"/>
          </a:xfrm>
        </p:spPr>
        <p:txBody>
          <a:bodyPr/>
          <a:lstStyle/>
          <a:p>
            <a:pPr algn="r"/>
            <a:r>
              <a:rPr lang="en-US" b="1" dirty="0" err="1" smtClean="0"/>
              <a:t>Mrs</a:t>
            </a:r>
            <a:r>
              <a:rPr lang="en-US" b="1" dirty="0" smtClean="0"/>
              <a:t>, </a:t>
            </a:r>
            <a:r>
              <a:rPr lang="en-US" b="1" dirty="0" err="1" smtClean="0"/>
              <a:t>Vanitha</a:t>
            </a:r>
            <a:r>
              <a:rPr lang="en-US" b="1" dirty="0" smtClean="0"/>
              <a:t> G.</a:t>
            </a:r>
          </a:p>
          <a:p>
            <a:pPr algn="r"/>
            <a:r>
              <a:rPr lang="en-US" b="1" dirty="0" smtClean="0"/>
              <a:t>Asst. Professor</a:t>
            </a:r>
          </a:p>
          <a:p>
            <a:pPr algn="r"/>
            <a:r>
              <a:rPr lang="en-US" b="1" dirty="0" smtClean="0"/>
              <a:t>Dept. of computer science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Simple Unix file System Tree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534400" cy="4745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				   /  (Root)</a:t>
            </a:r>
          </a:p>
          <a:p>
            <a:pPr algn="ctr">
              <a:buNone/>
            </a:pPr>
            <a:endParaRPr lang="en-US" b="1" dirty="0" smtClean="0"/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	bin		dev		etc	       </a:t>
            </a:r>
            <a:r>
              <a:rPr lang="en-US" b="1" dirty="0" err="1" smtClean="0"/>
              <a:t>usr</a:t>
            </a:r>
            <a:r>
              <a:rPr lang="en-US" b="1" dirty="0" smtClean="0"/>
              <a:t>	home	    lib</a:t>
            </a:r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				</a:t>
            </a:r>
            <a:r>
              <a:rPr lang="en-US" b="1" dirty="0" err="1" smtClean="0"/>
              <a:t>passwd</a:t>
            </a:r>
            <a:r>
              <a:rPr lang="en-US" b="1" dirty="0" smtClean="0"/>
              <a:t> 	</a:t>
            </a:r>
            <a:r>
              <a:rPr lang="en-US" b="1" dirty="0" err="1" smtClean="0"/>
              <a:t>src</a:t>
            </a:r>
            <a:r>
              <a:rPr lang="en-US" b="1" dirty="0" smtClean="0"/>
              <a:t>       bin                </a:t>
            </a:r>
            <a:r>
              <a:rPr lang="en-US" b="1" dirty="0" err="1" smtClean="0"/>
              <a:t>tty</a:t>
            </a:r>
            <a:r>
              <a:rPr lang="en-US" b="1" dirty="0" smtClean="0"/>
              <a:t>()</a:t>
            </a:r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						</a:t>
            </a:r>
            <a:r>
              <a:rPr lang="en-US" b="1" dirty="0" err="1" smtClean="0"/>
              <a:t>cmd</a:t>
            </a:r>
            <a:r>
              <a:rPr lang="en-US" b="1" dirty="0" smtClean="0"/>
              <a:t>	</a:t>
            </a:r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					    </a:t>
            </a:r>
            <a:r>
              <a:rPr lang="en-US" b="1" dirty="0" err="1" smtClean="0"/>
              <a:t>date.c</a:t>
            </a:r>
            <a:r>
              <a:rPr lang="en-US" b="1" dirty="0" smtClean="0"/>
              <a:t>     </a:t>
            </a:r>
            <a:r>
              <a:rPr lang="en-US" b="1" dirty="0" err="1" smtClean="0"/>
              <a:t>who.c</a:t>
            </a: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/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914400" y="2743200"/>
            <a:ext cx="7620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343400" y="25146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647700" y="30099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2172494" y="30091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4001294" y="30091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5525294" y="30091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820694" y="30091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8268494" y="30091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000500" y="40005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5449094" y="3847306"/>
            <a:ext cx="457200" cy="230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5943600" y="38100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8154194" y="4038600"/>
            <a:ext cx="4564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5143500" y="48387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5486400" y="56388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4953000" y="56388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Simple Unix file System Tree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Root : starting of any file system.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Bin : contains all executable files.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Boot : contains bootable information's.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Dev : contains all device files.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Etc : contains system configuration files.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Home : contains list of all user files.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Lib : contains library files.</a:t>
            </a:r>
          </a:p>
          <a:p>
            <a:pPr algn="just">
              <a:lnSpc>
                <a:spcPct val="150000"/>
              </a:lnSpc>
            </a:pPr>
            <a:endParaRPr lang="en-US" sz="24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Pathnames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b="1" dirty="0" smtClean="0"/>
              <a:t>	It is a sequence of component names separated by slash characters.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b="1" dirty="0" smtClean="0"/>
              <a:t>Two types</a:t>
            </a:r>
          </a:p>
          <a:p>
            <a:pPr marL="624078" indent="-514350" algn="just">
              <a:lnSpc>
                <a:spcPct val="150000"/>
              </a:lnSpc>
              <a:buAutoNum type="arabicPeriod"/>
            </a:pPr>
            <a:r>
              <a:rPr lang="en-US" sz="2400" b="1" dirty="0" smtClean="0"/>
              <a:t>Absolute Pathname</a:t>
            </a:r>
          </a:p>
          <a:p>
            <a:pPr marL="624078" indent="-514350" algn="just">
              <a:lnSpc>
                <a:spcPct val="150000"/>
              </a:lnSpc>
              <a:buAutoNum type="arabicPeriod"/>
            </a:pPr>
            <a:r>
              <a:rPr lang="en-US" sz="2400" b="1" dirty="0" smtClean="0"/>
              <a:t>Relative Pathname</a:t>
            </a:r>
            <a:endParaRPr lang="en-US" sz="24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Absolute Pathname: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1800" b="1" dirty="0" smtClean="0"/>
              <a:t>		The full pathname.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1800" b="1" dirty="0" smtClean="0"/>
              <a:t>Example :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1800" b="1" dirty="0" smtClean="0"/>
              <a:t>			 /etc/</a:t>
            </a:r>
            <a:r>
              <a:rPr lang="en-US" sz="1800" b="1" dirty="0" err="1" smtClean="0"/>
              <a:t>paswd</a:t>
            </a:r>
            <a:endParaRPr lang="en-US" sz="1800" b="1" dirty="0" smtClean="0"/>
          </a:p>
          <a:p>
            <a:pPr algn="just">
              <a:lnSpc>
                <a:spcPct val="170000"/>
              </a:lnSpc>
              <a:buNone/>
            </a:pPr>
            <a:r>
              <a:rPr lang="en-US" sz="1800" b="1" dirty="0" smtClean="0"/>
              <a:t>			/</a:t>
            </a:r>
            <a:r>
              <a:rPr lang="en-US" sz="1800" b="1" dirty="0" err="1" smtClean="0"/>
              <a:t>usr</a:t>
            </a:r>
            <a:r>
              <a:rPr lang="en-US" sz="1800" b="1" dirty="0" smtClean="0"/>
              <a:t>/</a:t>
            </a:r>
            <a:r>
              <a:rPr lang="en-US" sz="1800" b="1" dirty="0" err="1" smtClean="0"/>
              <a:t>src</a:t>
            </a:r>
            <a:r>
              <a:rPr lang="en-US" sz="1800" b="1" dirty="0" smtClean="0"/>
              <a:t>/</a:t>
            </a:r>
            <a:r>
              <a:rPr lang="en-US" sz="1800" b="1" dirty="0" err="1" smtClean="0"/>
              <a:t>cmd</a:t>
            </a:r>
            <a:r>
              <a:rPr lang="en-US" sz="1800" b="1" dirty="0" smtClean="0"/>
              <a:t>/</a:t>
            </a:r>
            <a:r>
              <a:rPr lang="en-US" sz="1800" b="1" dirty="0" err="1" smtClean="0"/>
              <a:t>who.c</a:t>
            </a:r>
            <a:endParaRPr lang="en-US" sz="1800" b="1" dirty="0" smtClean="0"/>
          </a:p>
          <a:p>
            <a:pPr algn="just">
              <a:lnSpc>
                <a:spcPct val="170000"/>
              </a:lnSpc>
              <a:buNone/>
            </a:pPr>
            <a:endParaRPr lang="en-US" sz="1800" b="1" dirty="0" smtClean="0"/>
          </a:p>
          <a:p>
            <a:pPr algn="just">
              <a:lnSpc>
                <a:spcPct val="170000"/>
              </a:lnSpc>
              <a:buNone/>
            </a:pPr>
            <a:r>
              <a:rPr lang="en-US" sz="1800" b="1" dirty="0" smtClean="0"/>
              <a:t>		</a:t>
            </a:r>
            <a:endParaRPr lang="en-US" sz="1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36336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Relative Pathname :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000" b="1" dirty="0" smtClean="0"/>
              <a:t>		It is the location relative to the current working directory.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000" b="1" dirty="0" smtClean="0"/>
              <a:t>Examples :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000" b="1" dirty="0" smtClean="0"/>
              <a:t>			/dev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000" b="1" dirty="0" err="1" smtClean="0"/>
              <a:t>Cureent</a:t>
            </a:r>
            <a:r>
              <a:rPr lang="en-US" sz="2000" b="1" dirty="0" smtClean="0"/>
              <a:t> working directory is /</a:t>
            </a:r>
            <a:r>
              <a:rPr lang="en-US" sz="2000" b="1" dirty="0" err="1" smtClean="0"/>
              <a:t>tty</a:t>
            </a:r>
            <a:r>
              <a:rPr lang="en-US" sz="2000" b="1" dirty="0" smtClean="0"/>
              <a:t>()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000" b="1" dirty="0" smtClean="0"/>
              <a:t>By above pathname designated the file whose name is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000" b="1" dirty="0" smtClean="0"/>
              <a:t>/dev/</a:t>
            </a:r>
            <a:r>
              <a:rPr lang="en-US" sz="2000" b="1" dirty="0" err="1" smtClean="0"/>
              <a:t>tty</a:t>
            </a:r>
            <a:r>
              <a:rPr lang="en-US" sz="2000" b="1" dirty="0" smtClean="0"/>
              <a:t>()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chemeClr val="tx1"/>
              </a:buClr>
              <a:buNone/>
            </a:pPr>
            <a:r>
              <a:rPr lang="en-US" sz="2000" b="1" dirty="0" smtClean="0"/>
              <a:t>A relative path name specifies the path relative to another, usually the current working directory that you are at.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chemeClr val="tx1"/>
              </a:buClr>
              <a:buNone/>
            </a:pPr>
            <a:r>
              <a:rPr lang="en-US" sz="2000" b="1" dirty="0" smtClean="0"/>
              <a:t>Two special directories : </a:t>
            </a:r>
          </a:p>
          <a:p>
            <a:pPr lvl="1" algn="just">
              <a:lnSpc>
                <a:spcPct val="15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 . the current directory </a:t>
            </a:r>
          </a:p>
          <a:p>
            <a:pPr lvl="1" algn="just">
              <a:lnSpc>
                <a:spcPct val="15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 .. the parent of the current directory </a:t>
            </a:r>
          </a:p>
          <a:p>
            <a:endParaRPr lang="en-US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solidFill>
                  <a:srgbClr val="FF0000"/>
                </a:solidFill>
              </a:rPr>
              <a:t>GENERAL OVERVIEW OF THE SYSTEM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/>
              <a:t>Introduction:</a:t>
            </a:r>
          </a:p>
          <a:p>
            <a:pPr>
              <a:buNone/>
            </a:pPr>
            <a:r>
              <a:rPr lang="en-IN" b="1" dirty="0" smtClean="0"/>
              <a:t>		</a:t>
            </a:r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b="1" dirty="0" smtClean="0">
                <a:solidFill>
                  <a:srgbClr val="002060"/>
                </a:solidFill>
              </a:rPr>
              <a:t>Unix is an operating system.</a:t>
            </a:r>
          </a:p>
          <a:p>
            <a:pPr marL="566928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b="1" dirty="0" smtClean="0">
                <a:solidFill>
                  <a:srgbClr val="002060"/>
                </a:solidFill>
              </a:rPr>
              <a:t>A set of programs that act as a link between the computer and the user.</a:t>
            </a:r>
          </a:p>
          <a:p>
            <a:pPr marL="566928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b="1" dirty="0" smtClean="0">
                <a:solidFill>
                  <a:srgbClr val="002060"/>
                </a:solidFill>
              </a:rPr>
              <a:t>UNIX is a multi-user, multi-tasking operating system.</a:t>
            </a:r>
          </a:p>
          <a:p>
            <a:pPr algn="just">
              <a:lnSpc>
                <a:spcPct val="150000"/>
              </a:lnSpc>
              <a:buNone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  <a:noFill/>
          <a:ln/>
        </p:spPr>
        <p:txBody>
          <a:bodyPr lIns="0" tIns="0" rIns="0" bIns="0">
            <a:normAutofit/>
          </a:bodyPr>
          <a:lstStyle/>
          <a:p>
            <a:pPr defTabSz="4572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 b="1" dirty="0">
                <a:solidFill>
                  <a:srgbClr val="E4005C"/>
                </a:solidFill>
              </a:rPr>
              <a:t>History of UNIX</a:t>
            </a:r>
            <a:endParaRPr lang="en-GB" sz="2400" b="1" dirty="0">
              <a:solidFill>
                <a:srgbClr val="E4005C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>
            <a:normAutofit/>
          </a:bodyPr>
          <a:lstStyle/>
          <a:p>
            <a:pPr marL="392113" indent="-293688" defTabSz="414338">
              <a:lnSpc>
                <a:spcPct val="80000"/>
              </a:lnSpc>
              <a:buClr>
                <a:srgbClr val="DF0587"/>
              </a:buClr>
              <a:buFont typeface="Wingdings" pitchFamily="2" charset="2"/>
              <a:buNone/>
            </a:pPr>
            <a:endParaRPr lang="en-US" sz="2300" b="1" dirty="0">
              <a:solidFill>
                <a:srgbClr val="000066"/>
              </a:solidFill>
            </a:endParaRPr>
          </a:p>
          <a:p>
            <a:pPr marL="392113" indent="-293688" defTabSz="414338"/>
            <a:endParaRPr lang="en-US" sz="2800" dirty="0"/>
          </a:p>
        </p:txBody>
      </p:sp>
      <p:sp>
        <p:nvSpPr>
          <p:cNvPr id="22538" name="Rectangle 10"/>
          <p:cNvSpPr>
            <a:spLocks noGrp="1" noChangeArrowheads="1"/>
          </p:cNvSpPr>
          <p:nvPr>
            <p:ph sz="half" idx="2"/>
          </p:nvPr>
        </p:nvSpPr>
        <p:spPr>
          <a:xfrm>
            <a:off x="533400" y="1906588"/>
            <a:ext cx="7943850" cy="43195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000" b="1" dirty="0" smtClean="0">
                <a:solidFill>
                  <a:srgbClr val="000066"/>
                </a:solidFill>
              </a:rPr>
              <a:t>In  1965 Bell telephone Labs developed a new OS called MULTICS.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000" b="1" dirty="0" smtClean="0">
                <a:solidFill>
                  <a:srgbClr val="000066"/>
                </a:solidFill>
              </a:rPr>
              <a:t>First </a:t>
            </a:r>
            <a:r>
              <a:rPr lang="en-US" sz="2000" b="1" dirty="0">
                <a:solidFill>
                  <a:srgbClr val="000066"/>
                </a:solidFill>
              </a:rPr>
              <a:t>Version was created in Bell Labs in </a:t>
            </a:r>
            <a:r>
              <a:rPr lang="en-US" sz="2000" b="1" dirty="0" smtClean="0">
                <a:solidFill>
                  <a:srgbClr val="000066"/>
                </a:solidFill>
              </a:rPr>
              <a:t>1969.</a:t>
            </a:r>
            <a:endParaRPr lang="en-US" sz="2000" b="1" dirty="0">
              <a:solidFill>
                <a:srgbClr val="000066"/>
              </a:solidFill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000" b="1" dirty="0">
                <a:solidFill>
                  <a:srgbClr val="000066"/>
                </a:solidFill>
              </a:rPr>
              <a:t>Some of the Bell Labs programmers who had worked on this project, Ken Thompson, Dennis Ritchie, Rudd </a:t>
            </a:r>
            <a:r>
              <a:rPr lang="en-US" sz="2000" b="1" dirty="0" err="1">
                <a:solidFill>
                  <a:srgbClr val="000066"/>
                </a:solidFill>
              </a:rPr>
              <a:t>Canaday</a:t>
            </a:r>
            <a:r>
              <a:rPr lang="en-US" sz="2000" b="1" dirty="0">
                <a:solidFill>
                  <a:srgbClr val="000066"/>
                </a:solidFill>
              </a:rPr>
              <a:t>, and Doug </a:t>
            </a:r>
            <a:r>
              <a:rPr lang="en-US" sz="2000" b="1" dirty="0" err="1" smtClean="0">
                <a:solidFill>
                  <a:srgbClr val="000066"/>
                </a:solidFill>
              </a:rPr>
              <a:t>Mcllroy</a:t>
            </a:r>
            <a:r>
              <a:rPr lang="en-US" sz="2000" b="1" dirty="0" smtClean="0">
                <a:solidFill>
                  <a:srgbClr val="000066"/>
                </a:solidFill>
              </a:rPr>
              <a:t> </a:t>
            </a:r>
            <a:r>
              <a:rPr lang="en-US" sz="2000" b="1" dirty="0">
                <a:solidFill>
                  <a:srgbClr val="000066"/>
                </a:solidFill>
              </a:rPr>
              <a:t>designed and implemented the first version of the Unix File System on a PDP-7 along with a few utilities. It was given the name UNIX by Brian Kernighan.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None/>
            </a:pPr>
            <a:endParaRPr lang="en-US" sz="2000" b="1" dirty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000066"/>
              </a:solidFill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0" y="0"/>
            <a:ext cx="9144000" cy="565150"/>
          </a:xfrm>
          <a:prstGeom prst="roundRect">
            <a:avLst>
              <a:gd name="adj" fmla="val 255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511175" y="1270000"/>
            <a:ext cx="247650" cy="247650"/>
          </a:xfrm>
          <a:prstGeom prst="roundRect">
            <a:avLst>
              <a:gd name="adj" fmla="val 579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635000" y="1392238"/>
            <a:ext cx="247650" cy="247650"/>
          </a:xfrm>
          <a:prstGeom prst="roundRect">
            <a:avLst>
              <a:gd name="adj" fmla="val 579"/>
            </a:avLst>
          </a:prstGeom>
          <a:solidFill>
            <a:srgbClr val="00B8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969963" y="1552575"/>
            <a:ext cx="7407275" cy="36513"/>
          </a:xfrm>
          <a:prstGeom prst="roundRect">
            <a:avLst>
              <a:gd name="adj" fmla="val 4167"/>
            </a:avLst>
          </a:prstGeom>
          <a:gradFill rotWithShape="0">
            <a:gsLst>
              <a:gs pos="0">
                <a:srgbClr val="800080"/>
              </a:gs>
              <a:gs pos="100000">
                <a:srgbClr val="008000"/>
              </a:gs>
            </a:gsLst>
            <a:lin ang="90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23825" y="104775"/>
            <a:ext cx="58197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28675" hangingPunct="0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</a:pPr>
            <a:r>
              <a:rPr lang="en-GB" sz="2500" b="1" dirty="0" smtClean="0">
                <a:solidFill>
                  <a:schemeClr val="bg1"/>
                </a:solidFill>
                <a:latin typeface="Times" pitchFamily="16" charset="0"/>
              </a:rPr>
              <a:t>Introduction to Linux</a:t>
            </a:r>
            <a:endParaRPr lang="en-GB" sz="2500" b="1" dirty="0">
              <a:solidFill>
                <a:schemeClr val="bg1"/>
              </a:solidFill>
              <a:latin typeface="Times" pitchFamily="16" charset="0"/>
            </a:endParaRP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0" y="4989513"/>
            <a:ext cx="106363" cy="1868487"/>
          </a:xfrm>
          <a:prstGeom prst="roundRect">
            <a:avLst>
              <a:gd name="adj" fmla="val 1347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41379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E4005C"/>
                </a:solidFill>
              </a:rPr>
              <a:t>History of UNIX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2060"/>
                </a:solidFill>
              </a:rPr>
              <a:t>Thompson, Dennis Ritchie implemented the new system called UNIX. </a:t>
            </a:r>
          </a:p>
          <a:p>
            <a:pPr algn="just">
              <a:lnSpc>
                <a:spcPct val="150000"/>
              </a:lnSpc>
            </a:pPr>
            <a:r>
              <a:rPr lang="en-IE" sz="2000" b="1" dirty="0" smtClean="0">
                <a:solidFill>
                  <a:srgbClr val="002060"/>
                </a:solidFill>
              </a:rPr>
              <a:t>The Unix operating system is a multiuser, multitasking operating system.</a:t>
            </a:r>
          </a:p>
          <a:p>
            <a:pPr algn="just">
              <a:lnSpc>
                <a:spcPct val="150000"/>
              </a:lnSpc>
            </a:pPr>
            <a:r>
              <a:rPr lang="en-IE" sz="2000" b="1" dirty="0" smtClean="0">
                <a:solidFill>
                  <a:srgbClr val="002060"/>
                </a:solidFill>
              </a:rPr>
              <a:t>Developed in 1969 at AT&amp;T’s Bell laboratories.</a:t>
            </a:r>
          </a:p>
          <a:p>
            <a:pPr algn="just">
              <a:lnSpc>
                <a:spcPct val="150000"/>
              </a:lnSpc>
            </a:pPr>
            <a:endParaRPr lang="en-IN" sz="20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Behzad\Desktop\111014015647-dennis-ritchie-ken-thompson-bell-labs-story-to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28" y="3786190"/>
            <a:ext cx="6671432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91344"/>
          </a:xfrm>
          <a:noFill/>
          <a:ln/>
        </p:spPr>
        <p:txBody>
          <a:bodyPr lIns="0" tIns="0" rIns="0" bIns="0">
            <a:normAutofit/>
          </a:bodyPr>
          <a:lstStyle/>
          <a:p>
            <a:pPr defTabSz="4572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 b="1" dirty="0">
                <a:solidFill>
                  <a:srgbClr val="E4005C"/>
                </a:solidFill>
              </a:rPr>
              <a:t>History of UNIX</a:t>
            </a:r>
            <a:endParaRPr lang="en-GB" sz="2400" b="1" dirty="0">
              <a:solidFill>
                <a:srgbClr val="E4005C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>
            <a:normAutofit/>
          </a:bodyPr>
          <a:lstStyle/>
          <a:p>
            <a:pPr marL="392113" indent="-293688" defTabSz="414338">
              <a:lnSpc>
                <a:spcPct val="80000"/>
              </a:lnSpc>
              <a:buClr>
                <a:srgbClr val="DF0587"/>
              </a:buClr>
              <a:buFont typeface="Wingdings" pitchFamily="2" charset="2"/>
              <a:buNone/>
            </a:pPr>
            <a:endParaRPr lang="en-US" sz="2300" b="1">
              <a:solidFill>
                <a:srgbClr val="000066"/>
              </a:solidFill>
            </a:endParaRPr>
          </a:p>
          <a:p>
            <a:pPr marL="392113" indent="-293688" defTabSz="414338"/>
            <a:endParaRPr lang="en-US" sz="2800"/>
          </a:p>
        </p:txBody>
      </p:sp>
      <p:sp>
        <p:nvSpPr>
          <p:cNvPr id="24586" name="Rectangle 10"/>
          <p:cNvSpPr>
            <a:spLocks noGrp="1" noChangeArrowheads="1"/>
          </p:cNvSpPr>
          <p:nvPr>
            <p:ph sz="half" idx="2"/>
          </p:nvPr>
        </p:nvSpPr>
        <p:spPr>
          <a:xfrm>
            <a:off x="533400" y="1628800"/>
            <a:ext cx="7943850" cy="459737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 smtClean="0">
                <a:solidFill>
                  <a:srgbClr val="000066"/>
                </a:solidFill>
              </a:rPr>
              <a:t>Providing better processing system UNIX was  moved to PDP-11  in 1971 with the characteristics of small size: 16 KB for the system, 8KB for the user programs, 512KB of disk and limit of 64 KB per file.</a:t>
            </a:r>
          </a:p>
          <a:p>
            <a:pPr algn="just">
              <a:lnSpc>
                <a:spcPct val="17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 smtClean="0">
                <a:solidFill>
                  <a:srgbClr val="000066"/>
                </a:solidFill>
              </a:rPr>
              <a:t>1973 </a:t>
            </a:r>
            <a:r>
              <a:rPr lang="en-US" sz="2400" b="1" dirty="0">
                <a:solidFill>
                  <a:srgbClr val="000066"/>
                </a:solidFill>
              </a:rPr>
              <a:t>Unix is re-written mostly in C, a new language developed by Dennis Ritchie. </a:t>
            </a:r>
          </a:p>
          <a:p>
            <a:pPr algn="just">
              <a:lnSpc>
                <a:spcPct val="17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>
                <a:solidFill>
                  <a:srgbClr val="000066"/>
                </a:solidFill>
              </a:rPr>
              <a:t>Being written in this high-level language greatly decreased the effort needed to port it to new machines. 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 algn="just">
              <a:lnSpc>
                <a:spcPct val="170000"/>
              </a:lnSpc>
              <a:spcBef>
                <a:spcPct val="50000"/>
              </a:spcBef>
              <a:buClr>
                <a:srgbClr val="DF0587"/>
              </a:buClr>
              <a:buNone/>
            </a:pPr>
            <a:endParaRPr lang="en-US" sz="2400" b="1" dirty="0">
              <a:solidFill>
                <a:srgbClr val="000066"/>
              </a:solidFill>
            </a:endParaRP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0" y="0"/>
            <a:ext cx="9144000" cy="565150"/>
          </a:xfrm>
          <a:prstGeom prst="roundRect">
            <a:avLst>
              <a:gd name="adj" fmla="val 255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511175" y="1270000"/>
            <a:ext cx="247650" cy="247650"/>
          </a:xfrm>
          <a:prstGeom prst="roundRect">
            <a:avLst>
              <a:gd name="adj" fmla="val 579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635000" y="1392238"/>
            <a:ext cx="247650" cy="247650"/>
          </a:xfrm>
          <a:prstGeom prst="roundRect">
            <a:avLst>
              <a:gd name="adj" fmla="val 579"/>
            </a:avLst>
          </a:prstGeom>
          <a:solidFill>
            <a:srgbClr val="00B8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969963" y="1552575"/>
            <a:ext cx="7407275" cy="36513"/>
          </a:xfrm>
          <a:prstGeom prst="roundRect">
            <a:avLst>
              <a:gd name="adj" fmla="val 4167"/>
            </a:avLst>
          </a:prstGeom>
          <a:gradFill rotWithShape="0">
            <a:gsLst>
              <a:gs pos="0">
                <a:srgbClr val="800080"/>
              </a:gs>
              <a:gs pos="100000">
                <a:srgbClr val="008000"/>
              </a:gs>
            </a:gsLst>
            <a:lin ang="90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23825" y="104775"/>
            <a:ext cx="58197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28675" hangingPunct="0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</a:pPr>
            <a:r>
              <a:rPr lang="en-GB" sz="2500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  <a:endParaRPr lang="en-GB" sz="2500" b="1" dirty="0">
              <a:solidFill>
                <a:schemeClr val="bg1"/>
              </a:solidFill>
              <a:latin typeface="Times" pitchFamily="16" charset="0"/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0" y="4989513"/>
            <a:ext cx="106363" cy="1868487"/>
          </a:xfrm>
          <a:prstGeom prst="roundRect">
            <a:avLst>
              <a:gd name="adj" fmla="val 1347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noFill/>
          <a:ln/>
        </p:spPr>
        <p:txBody>
          <a:bodyPr lIns="0" tIns="0" rIns="0" bIns="0">
            <a:normAutofit/>
          </a:bodyPr>
          <a:lstStyle/>
          <a:p>
            <a:pPr defTabSz="4572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 b="1" dirty="0">
                <a:solidFill>
                  <a:srgbClr val="E4005C"/>
                </a:solidFill>
              </a:rPr>
              <a:t>History of UNIX</a:t>
            </a:r>
            <a:endParaRPr lang="en-GB" sz="2400" b="1" dirty="0">
              <a:solidFill>
                <a:srgbClr val="E4005C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>
            <a:normAutofit/>
          </a:bodyPr>
          <a:lstStyle/>
          <a:p>
            <a:pPr marL="392113" indent="-293688" defTabSz="414338">
              <a:lnSpc>
                <a:spcPct val="80000"/>
              </a:lnSpc>
              <a:buClr>
                <a:srgbClr val="DF0587"/>
              </a:buClr>
              <a:buFont typeface="Wingdings" pitchFamily="2" charset="2"/>
              <a:buNone/>
            </a:pPr>
            <a:endParaRPr lang="en-US" sz="2300" b="1" dirty="0">
              <a:solidFill>
                <a:srgbClr val="000066"/>
              </a:solidFill>
            </a:endParaRPr>
          </a:p>
          <a:p>
            <a:pPr marL="392113" indent="-293688" defTabSz="414338"/>
            <a:endParaRPr lang="en-US" sz="2800" dirty="0"/>
          </a:p>
        </p:txBody>
      </p:sp>
      <p:sp>
        <p:nvSpPr>
          <p:cNvPr id="26634" name="Rectangle 10"/>
          <p:cNvSpPr>
            <a:spLocks noGrp="1" noChangeArrowheads="1"/>
          </p:cNvSpPr>
          <p:nvPr>
            <p:ph sz="half" idx="2"/>
          </p:nvPr>
        </p:nvSpPr>
        <p:spPr>
          <a:xfrm>
            <a:off x="533400" y="1906588"/>
            <a:ext cx="7943850" cy="431958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>
                <a:solidFill>
                  <a:srgbClr val="000066"/>
                </a:solidFill>
              </a:rPr>
              <a:t>1977 There were about 500 Unix sites world-wide.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>
                <a:solidFill>
                  <a:srgbClr val="000066"/>
                </a:solidFill>
              </a:rPr>
              <a:t>1980 BSD 4.1 (Berkeley Software Development</a:t>
            </a:r>
            <a:r>
              <a:rPr lang="en-US" sz="2400" b="1" dirty="0" smtClean="0">
                <a:solidFill>
                  <a:srgbClr val="000066"/>
                </a:solidFill>
              </a:rPr>
              <a:t>).</a:t>
            </a:r>
            <a:endParaRPr lang="en-US" sz="2400" b="1" dirty="0">
              <a:solidFill>
                <a:srgbClr val="000066"/>
              </a:solidFill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>
                <a:solidFill>
                  <a:srgbClr val="000066"/>
                </a:solidFill>
              </a:rPr>
              <a:t>1983 SunOS, BSD 4.2, System </a:t>
            </a:r>
            <a:r>
              <a:rPr lang="en-US" sz="2400" b="1" dirty="0" smtClean="0">
                <a:solidFill>
                  <a:srgbClr val="000066"/>
                </a:solidFill>
              </a:rPr>
              <a:t>V. </a:t>
            </a:r>
            <a:endParaRPr lang="en-US" sz="2400" b="1" dirty="0">
              <a:solidFill>
                <a:srgbClr val="000066"/>
              </a:solidFill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>
                <a:solidFill>
                  <a:srgbClr val="000066"/>
                </a:solidFill>
              </a:rPr>
              <a:t>1988 AT&amp;T and Sun Microsystems jointly develop System V Release 4 (SVR4). This later developed into UnixWare and Solaris 2.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Clr>
                <a:srgbClr val="DF0587"/>
              </a:buClr>
              <a:buFont typeface="Wingdings" pitchFamily="2" charset="2"/>
              <a:buBlip>
                <a:blip r:embed="rId3"/>
              </a:buBlip>
            </a:pPr>
            <a:r>
              <a:rPr lang="en-US" sz="2400" b="1" dirty="0">
                <a:solidFill>
                  <a:srgbClr val="000066"/>
                </a:solidFill>
              </a:rPr>
              <a:t>1991 Linux was originated.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0" y="0"/>
            <a:ext cx="9144000" cy="565150"/>
          </a:xfrm>
          <a:prstGeom prst="roundRect">
            <a:avLst>
              <a:gd name="adj" fmla="val 255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511175" y="1270000"/>
            <a:ext cx="247650" cy="247650"/>
          </a:xfrm>
          <a:prstGeom prst="roundRect">
            <a:avLst>
              <a:gd name="adj" fmla="val 579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635000" y="1392238"/>
            <a:ext cx="247650" cy="247650"/>
          </a:xfrm>
          <a:prstGeom prst="roundRect">
            <a:avLst>
              <a:gd name="adj" fmla="val 579"/>
            </a:avLst>
          </a:prstGeom>
          <a:solidFill>
            <a:srgbClr val="00B8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969963" y="1552575"/>
            <a:ext cx="7407275" cy="36513"/>
          </a:xfrm>
          <a:prstGeom prst="roundRect">
            <a:avLst>
              <a:gd name="adj" fmla="val 4167"/>
            </a:avLst>
          </a:prstGeom>
          <a:gradFill rotWithShape="0">
            <a:gsLst>
              <a:gs pos="0">
                <a:srgbClr val="800080"/>
              </a:gs>
              <a:gs pos="100000">
                <a:srgbClr val="008000"/>
              </a:gs>
            </a:gsLst>
            <a:lin ang="90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23825" y="104775"/>
            <a:ext cx="58197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28675" hangingPunct="0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</a:pPr>
            <a:r>
              <a:rPr lang="en-GB" sz="2500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  <a:endParaRPr lang="en-GB" sz="2500" b="1" dirty="0">
              <a:solidFill>
                <a:schemeClr val="bg1"/>
              </a:solidFill>
              <a:latin typeface="Times" pitchFamily="16" charset="0"/>
            </a:endParaRP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0" y="4989513"/>
            <a:ext cx="106363" cy="1868487"/>
          </a:xfrm>
          <a:prstGeom prst="roundRect">
            <a:avLst>
              <a:gd name="adj" fmla="val 1347"/>
            </a:avLst>
          </a:prstGeom>
          <a:solidFill>
            <a:srgbClr val="21426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55780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US" sz="2700" b="1" dirty="0" smtClean="0">
                <a:solidFill>
                  <a:srgbClr val="FF0000"/>
                </a:solidFill>
              </a:rPr>
              <a:t>SYSTEM STRUCTURE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0477" t="44616" r="38464" b="19081"/>
          <a:stretch>
            <a:fillRect/>
          </a:stretch>
        </p:blipFill>
        <p:spPr bwMode="auto">
          <a:xfrm>
            <a:off x="785786" y="1340768"/>
            <a:ext cx="770167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23825" y="104775"/>
            <a:ext cx="58197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28675" hangingPunct="0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</a:pPr>
            <a:r>
              <a:rPr lang="en-GB" sz="2500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  <a:endParaRPr lang="en-GB" sz="2500" b="1" dirty="0">
              <a:solidFill>
                <a:schemeClr val="bg1"/>
              </a:solidFill>
              <a:latin typeface="Times" pitchFamily="1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is File?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Everything in UNIX/Linux operating system is a FILE.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File is a collection of the data and File system is a collection of files.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Grouping these files for easier access referred as “ File System”.</a:t>
            </a:r>
            <a:endParaRPr lang="en-US" sz="24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solidFill>
                  <a:srgbClr val="FF0000"/>
                </a:solidFill>
              </a:rPr>
              <a:t>USER PERSPECTIVE</a:t>
            </a:r>
            <a:r>
              <a:rPr lang="en-IN" b="1" dirty="0" smtClean="0"/>
              <a:t/>
            </a:r>
            <a:br>
              <a:rPr lang="en-IN" b="1" dirty="0" smtClean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The File System</a:t>
            </a:r>
            <a:endParaRPr lang="en-IN" sz="2000" b="1" dirty="0" smtClean="0">
              <a:solidFill>
                <a:srgbClr val="FF0000"/>
              </a:solidFill>
            </a:endParaRPr>
          </a:p>
          <a:p>
            <a:pPr lvl="0" algn="just">
              <a:lnSpc>
                <a:spcPct val="150000"/>
              </a:lnSpc>
              <a:buNone/>
            </a:pPr>
            <a:r>
              <a:rPr lang="en-US" sz="2000" b="1" dirty="0" smtClean="0"/>
              <a:t>The UNIX file system is characterized by, </a:t>
            </a:r>
          </a:p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A hierarchical structure, </a:t>
            </a:r>
            <a:endParaRPr lang="en-IN" sz="2000" b="1" dirty="0" smtClean="0"/>
          </a:p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Consistent treatment of file data,</a:t>
            </a:r>
            <a:endParaRPr lang="en-IN" sz="2000" b="1" dirty="0" smtClean="0"/>
          </a:p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The ability to create and delete files,</a:t>
            </a:r>
            <a:endParaRPr lang="en-IN" sz="2000" b="1" dirty="0" smtClean="0"/>
          </a:p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Dynamic growth of files,</a:t>
            </a:r>
            <a:endParaRPr lang="en-IN" sz="2000" b="1" dirty="0" smtClean="0"/>
          </a:p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The protection of file data,</a:t>
            </a:r>
            <a:endParaRPr lang="en-IN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The treatment of peripheral devices (such as terminals and tape units) as files.</a:t>
            </a:r>
            <a:endParaRPr lang="en-IN" sz="2000" b="1" dirty="0"/>
          </a:p>
        </p:txBody>
      </p: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0" y="0"/>
            <a:ext cx="3711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Times" pitchFamily="16" charset="0"/>
              </a:rPr>
              <a:t>General Overview of the System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503</Words>
  <Application>Microsoft Office PowerPoint</Application>
  <PresentationFormat>On-screen Show (4:3)</PresentationFormat>
  <Paragraphs>98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Dr. B. B. Hegde First Grade College, Kundapura</vt:lpstr>
      <vt:lpstr>GENERAL OVERVIEW OF THE SYSTEM</vt:lpstr>
      <vt:lpstr>History of UNIX</vt:lpstr>
      <vt:lpstr>History of UNIX</vt:lpstr>
      <vt:lpstr>History of UNIX</vt:lpstr>
      <vt:lpstr>History of UNIX</vt:lpstr>
      <vt:lpstr> SYSTEM STRUCTURE </vt:lpstr>
      <vt:lpstr>What is File?</vt:lpstr>
      <vt:lpstr>USER PERSPECTIVE </vt:lpstr>
      <vt:lpstr>Simple Unix file System Tree</vt:lpstr>
      <vt:lpstr>Simple Unix file System Tree</vt:lpstr>
      <vt:lpstr>Pathnames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UNIX</dc:title>
  <dc:creator>BBH</dc:creator>
  <cp:lastModifiedBy>shk</cp:lastModifiedBy>
  <cp:revision>54</cp:revision>
  <dcterms:created xsi:type="dcterms:W3CDTF">2020-08-26T04:50:45Z</dcterms:created>
  <dcterms:modified xsi:type="dcterms:W3CDTF">2020-09-28T04:42:26Z</dcterms:modified>
</cp:coreProperties>
</file>