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57" r:id="rId5"/>
    <p:sldId id="258" r:id="rId6"/>
    <p:sldId id="260" r:id="rId7"/>
    <p:sldId id="270" r:id="rId8"/>
    <p:sldId id="27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D2B07E-ACDE-429B-9FDD-2F1255A43F31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2F17A7-1D16-44B2-A949-294DC277F5E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996602" cy="1752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I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BCACE136</a:t>
            </a:r>
            <a:br>
              <a:rPr lang="en-I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Internet Basics &amp; HTML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29150" cy="280608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IN" sz="3200" dirty="0">
                <a:solidFill>
                  <a:schemeClr val="tx1"/>
                </a:solidFill>
              </a:rPr>
              <a:t>Mr. </a:t>
            </a:r>
            <a:r>
              <a:rPr lang="en-IN" sz="3200" dirty="0" err="1">
                <a:solidFill>
                  <a:schemeClr val="tx1"/>
                </a:solidFill>
              </a:rPr>
              <a:t>Trivarna</a:t>
            </a:r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err="1">
                <a:solidFill>
                  <a:schemeClr val="tx1"/>
                </a:solidFill>
              </a:rPr>
              <a:t>Kandlur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dirty="0">
                <a:solidFill>
                  <a:schemeClr val="tx1"/>
                </a:solidFill>
              </a:rPr>
              <a:t>Assistant Professor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dirty="0">
                <a:solidFill>
                  <a:schemeClr val="tx1"/>
                </a:solidFill>
              </a:rPr>
              <a:t>Department of Computer Science</a:t>
            </a:r>
            <a:br>
              <a:rPr lang="en-IN" sz="3200" dirty="0">
                <a:solidFill>
                  <a:schemeClr val="tx1"/>
                </a:solidFill>
              </a:rPr>
            </a:br>
            <a:r>
              <a:rPr lang="en-IN" sz="3200" dirty="0">
                <a:solidFill>
                  <a:schemeClr val="tx1"/>
                </a:solidFill>
              </a:rPr>
              <a:t>Dr. B.B. Hegde First Grade College Kundapura</a:t>
            </a:r>
            <a:br>
              <a:rPr lang="en-I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02407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375932" y="2967335"/>
            <a:ext cx="441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C1F5EB-B9D9-42A5-9455-9384255443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31"/>
          <a:stretch/>
        </p:blipFill>
        <p:spPr>
          <a:xfrm>
            <a:off x="4067944" y="3861048"/>
            <a:ext cx="4876800" cy="2808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b="1" dirty="0"/>
              <a:t> </a:t>
            </a: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r>
              <a:rPr lang="en-IN" b="1" dirty="0"/>
              <a:t>INTERNET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42928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 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internet is derived from two words interconnections and networks. 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is a world wide system of computer networks, i.e. a network of networks. Which allows the user to share information.</a:t>
            </a:r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b="1" dirty="0"/>
              <a:t> </a:t>
            </a: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r>
              <a:rPr lang="en-IN" b="1" dirty="0"/>
              <a:t>Basic Internet Terms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BEB03-5FE6-4718-9D36-6EB8267460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WWW</a:t>
            </a:r>
          </a:p>
          <a:p>
            <a:r>
              <a:rPr lang="en-IN" dirty="0"/>
              <a:t>Web page</a:t>
            </a:r>
          </a:p>
          <a:p>
            <a:r>
              <a:rPr lang="en-IN" dirty="0"/>
              <a:t>Website</a:t>
            </a:r>
          </a:p>
          <a:p>
            <a:r>
              <a:rPr lang="en-IN" dirty="0"/>
              <a:t>Home page</a:t>
            </a:r>
          </a:p>
          <a:p>
            <a:r>
              <a:rPr lang="en-IN" dirty="0"/>
              <a:t>Browser</a:t>
            </a:r>
          </a:p>
          <a:p>
            <a:r>
              <a:rPr lang="en-IN" dirty="0"/>
              <a:t>Web Server</a:t>
            </a:r>
          </a:p>
          <a:p>
            <a:r>
              <a:rPr lang="en-IN" dirty="0"/>
              <a:t>Download and Upload</a:t>
            </a:r>
          </a:p>
          <a:p>
            <a:r>
              <a:rPr lang="en-IN" dirty="0"/>
              <a:t>Online and Offline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/>
              <a:t>About the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Subject Name : Internet Basics &amp; HTML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Subject Code: BCACE136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Number of Units: 2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Internal Assessment :10 marks</a:t>
            </a:r>
          </a:p>
          <a:p>
            <a:pPr>
              <a:lnSpc>
                <a:spcPct val="20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External Exam :40 marks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472518" cy="56724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IN" dirty="0"/>
              <a:t>Unit 1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IN" sz="2200" b="1" dirty="0">
                <a:solidFill>
                  <a:schemeClr val="bg2">
                    <a:lumMod val="25000"/>
                  </a:schemeClr>
                </a:solidFill>
              </a:rPr>
              <a:t>Chapter 1 :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2200" b="1" dirty="0"/>
              <a:t>	</a:t>
            </a:r>
            <a:r>
              <a:rPr lang="en-US" sz="1800" b="1" dirty="0"/>
              <a:t>The Internet : </a:t>
            </a:r>
            <a:r>
              <a:rPr lang="en-US" sz="1800" dirty="0"/>
              <a:t>Introduction, Evolution, basic internet terms, Getting connect to internet, Internet applications, Data over the internet </a:t>
            </a:r>
          </a:p>
          <a:p>
            <a:pPr>
              <a:lnSpc>
                <a:spcPct val="120000"/>
              </a:lnSpc>
              <a:buNone/>
            </a:pPr>
            <a:r>
              <a:rPr lang="en-IN" sz="2200" b="1" dirty="0"/>
              <a:t>Chapter 2 :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en-IN" sz="2200" dirty="0"/>
              <a:t>	</a:t>
            </a:r>
            <a:r>
              <a:rPr lang="en-IN" sz="1800" b="1" dirty="0"/>
              <a:t>Internet tools: </a:t>
            </a:r>
            <a:r>
              <a:rPr lang="en-IN" sz="1800" dirty="0"/>
              <a:t>Web browser, Web browser features, Internet Explorer environment, Electronic mail, Email address structure, checking email, sending email, email attachment, How email works, advantages and disadvantages of email</a:t>
            </a:r>
            <a:r>
              <a:rPr lang="en-US" sz="1800" dirty="0"/>
              <a:t>.</a:t>
            </a:r>
            <a:endParaRPr lang="en-IN" sz="1800" dirty="0"/>
          </a:p>
          <a:p>
            <a:pPr>
              <a:lnSpc>
                <a:spcPct val="120000"/>
              </a:lnSpc>
              <a:buNone/>
            </a:pPr>
            <a:r>
              <a:rPr lang="en-IN" sz="2200" b="1" dirty="0"/>
              <a:t>Chapter 3 :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2200" dirty="0"/>
              <a:t>	</a:t>
            </a:r>
            <a:r>
              <a:rPr lang="en-US" sz="1800" dirty="0"/>
              <a:t> </a:t>
            </a:r>
            <a:r>
              <a:rPr lang="en-US" sz="1800" b="1" dirty="0"/>
              <a:t>Search Engines: </a:t>
            </a:r>
            <a:r>
              <a:rPr lang="en-US" sz="1800" dirty="0"/>
              <a:t>Searching an internet, refining the search, Instant messaging, Features of </a:t>
            </a:r>
            <a:r>
              <a:rPr lang="en-US" sz="1800" dirty="0" err="1"/>
              <a:t>messangers</a:t>
            </a:r>
            <a:endParaRPr lang="en-IN" sz="1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476672"/>
            <a:ext cx="7772400" cy="5519758"/>
          </a:xfrm>
        </p:spPr>
        <p:txBody>
          <a:bodyPr>
            <a:normAutofit lnSpcReduction="10000"/>
          </a:bodyPr>
          <a:lstStyle/>
          <a:p>
            <a:r>
              <a:rPr lang="en-IN" dirty="0"/>
              <a:t>Unit 2</a:t>
            </a:r>
          </a:p>
          <a:p>
            <a:pPr>
              <a:lnSpc>
                <a:spcPct val="120000"/>
              </a:lnSpc>
              <a:buNone/>
            </a:pPr>
            <a:r>
              <a:rPr lang="en-IN" sz="2000" b="1" dirty="0"/>
              <a:t>Chapter1: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1800" b="1" dirty="0"/>
              <a:t>	</a:t>
            </a:r>
            <a:r>
              <a:rPr lang="en-US" sz="1800" dirty="0"/>
              <a:t> </a:t>
            </a:r>
            <a:r>
              <a:rPr lang="en-US" sz="1800" b="1" dirty="0"/>
              <a:t>Creating Web page using HTML tags:  </a:t>
            </a:r>
            <a:r>
              <a:rPr lang="en-US" sz="1800" dirty="0"/>
              <a:t>Concepts of HTML, Head &amp; Body </a:t>
            </a:r>
            <a:r>
              <a:rPr lang="en-US" sz="1800" dirty="0" err="1"/>
              <a:t>Sections,Building</a:t>
            </a:r>
            <a:r>
              <a:rPr lang="en-US" sz="1800" dirty="0"/>
              <a:t> HTML documents using various text formatting tags:</a:t>
            </a:r>
            <a:r>
              <a:rPr lang="en-IN" sz="1800" dirty="0"/>
              <a:t> : </a:t>
            </a:r>
            <a:r>
              <a:rPr lang="en-IN" sz="1800" b="1" dirty="0"/>
              <a:t>&lt;H1&gt;..&lt;H6&gt;,&lt;B&gt;,&lt;U&gt;,&lt;I&gt;,&lt;FONT&gt;,&lt;SUP&gt;,&lt;SUB&gt;,&lt;P&gt; </a:t>
            </a:r>
            <a:r>
              <a:rPr lang="en-IN" sz="1800" dirty="0"/>
              <a:t>with align, &lt;BR&gt;&lt;BLOCKQUOTE&gt;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1800" dirty="0"/>
              <a:t>	&lt;BODY&gt; </a:t>
            </a:r>
            <a:r>
              <a:rPr lang="en-US" sz="1800" dirty="0"/>
              <a:t>with attributes </a:t>
            </a:r>
            <a:r>
              <a:rPr lang="en-US" sz="1800" dirty="0" err="1"/>
              <a:t>bgcolor</a:t>
            </a:r>
            <a:r>
              <a:rPr lang="en-US" sz="1800" dirty="0"/>
              <a:t>, </a:t>
            </a:r>
            <a:r>
              <a:rPr lang="en-US" sz="1800" dirty="0" err="1"/>
              <a:t>background,text</a:t>
            </a:r>
            <a:r>
              <a:rPr lang="en-US" sz="1800" dirty="0"/>
              <a:t>, &lt;HR&gt; with </a:t>
            </a:r>
            <a:r>
              <a:rPr lang="en-US" sz="1800" dirty="0" err="1"/>
              <a:t>size,color</a:t>
            </a:r>
            <a:r>
              <a:rPr lang="en-US" sz="1800" dirty="0"/>
              <a:t>, </a:t>
            </a:r>
            <a:r>
              <a:rPr lang="en-US" sz="1800" b="1" dirty="0"/>
              <a:t>Lists: </a:t>
            </a:r>
            <a:r>
              <a:rPr lang="en-US" sz="1800" dirty="0"/>
              <a:t>Ordered, unordered and definition lists &lt;IMG&gt;&lt;A&gt;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1800" dirty="0"/>
              <a:t>	</a:t>
            </a:r>
            <a:r>
              <a:rPr lang="en-IN" sz="1800" dirty="0"/>
              <a:t> Creating tables :&lt;TABLE&gt;&lt;CAPTION&gt;&lt;TH&gt;&lt;TR&gt;&lt;TD&gt; with various attribute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1800" dirty="0"/>
              <a:t>	 </a:t>
            </a:r>
            <a:r>
              <a:rPr lang="en-IN" sz="1800" b="1" dirty="0"/>
              <a:t>Creating frames:&lt;</a:t>
            </a:r>
            <a:r>
              <a:rPr lang="en-IN" sz="1800" dirty="0"/>
              <a:t>FRAMEST&gt;,&lt;FRAME&gt; tags with attributes</a:t>
            </a:r>
          </a:p>
          <a:p>
            <a:pPr algn="just">
              <a:lnSpc>
                <a:spcPct val="120000"/>
              </a:lnSpc>
              <a:buNone/>
            </a:pPr>
            <a:r>
              <a:rPr lang="en-IN" sz="1800" dirty="0"/>
              <a:t>	 Creating FORMS with elements types textbox, radio, checkbox, list box, combo box, text area,    submit, button , reset. </a:t>
            </a:r>
            <a:r>
              <a:rPr lang="en-IN" sz="1800" b="1" dirty="0"/>
              <a:t>Cascading Stylesheets : </a:t>
            </a:r>
            <a:r>
              <a:rPr lang="en-IN" sz="1800" dirty="0"/>
              <a:t>Inline, embedded and external stylesheets with examples by applying font, background and box properties.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BDD27-8D1C-423F-AEDE-65FBA001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93610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Dr.B.B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HEGDE FIRST GRADE COLLEGE, KUNDAPURA.</a:t>
            </a:r>
            <a:br>
              <a:rPr lang="en-I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Department of Computer Science</a:t>
            </a:r>
            <a:br>
              <a:rPr lang="en-I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Lesson Plan: 2020-2021 (I Term)</a:t>
            </a:r>
            <a:br>
              <a:rPr lang="en-IN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IN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EE356D-9E30-46C7-8611-D93B2B0133C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0190936"/>
              </p:ext>
            </p:extLst>
          </p:nvPr>
        </p:nvGraphicFramePr>
        <p:xfrm>
          <a:off x="1259632" y="1196752"/>
          <a:ext cx="6120679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060">
                  <a:extLst>
                    <a:ext uri="{9D8B030D-6E8A-4147-A177-3AD203B41FA5}">
                      <a16:colId xmlns:a16="http://schemas.microsoft.com/office/drawing/2014/main" val="1543889211"/>
                    </a:ext>
                  </a:extLst>
                </a:gridCol>
                <a:gridCol w="1637058">
                  <a:extLst>
                    <a:ext uri="{9D8B030D-6E8A-4147-A177-3AD203B41FA5}">
                      <a16:colId xmlns:a16="http://schemas.microsoft.com/office/drawing/2014/main" val="2257349704"/>
                    </a:ext>
                  </a:extLst>
                </a:gridCol>
                <a:gridCol w="1484124">
                  <a:extLst>
                    <a:ext uri="{9D8B030D-6E8A-4147-A177-3AD203B41FA5}">
                      <a16:colId xmlns:a16="http://schemas.microsoft.com/office/drawing/2014/main" val="4173165769"/>
                    </a:ext>
                  </a:extLst>
                </a:gridCol>
                <a:gridCol w="1491437">
                  <a:extLst>
                    <a:ext uri="{9D8B030D-6E8A-4147-A177-3AD203B41FA5}">
                      <a16:colId xmlns:a16="http://schemas.microsoft.com/office/drawing/2014/main" val="473341424"/>
                    </a:ext>
                  </a:extLst>
                </a:gridCol>
              </a:tblGrid>
              <a:tr h="518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Subject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Teacher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Class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144756"/>
                  </a:ext>
                </a:extLst>
              </a:tr>
              <a:tr h="14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INTERNET BASICS AND HTML</a:t>
                      </a:r>
                      <a:endParaRPr lang="en-IN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BCACE136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Mr. </a:t>
                      </a:r>
                      <a:r>
                        <a:rPr lang="en-US" sz="1200" dirty="0" err="1">
                          <a:effectLst/>
                        </a:rPr>
                        <a:t>Trivarna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 B.C.A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29-05-2020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19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D50312-4794-4095-B8CA-5A5A0923779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894777"/>
              </p:ext>
            </p:extLst>
          </p:nvPr>
        </p:nvGraphicFramePr>
        <p:xfrm>
          <a:off x="395536" y="130998"/>
          <a:ext cx="8208912" cy="6727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529">
                  <a:extLst>
                    <a:ext uri="{9D8B030D-6E8A-4147-A177-3AD203B41FA5}">
                      <a16:colId xmlns:a16="http://schemas.microsoft.com/office/drawing/2014/main" val="885951176"/>
                    </a:ext>
                  </a:extLst>
                </a:gridCol>
                <a:gridCol w="2142334">
                  <a:extLst>
                    <a:ext uri="{9D8B030D-6E8A-4147-A177-3AD203B41FA5}">
                      <a16:colId xmlns:a16="http://schemas.microsoft.com/office/drawing/2014/main" val="1772875633"/>
                    </a:ext>
                  </a:extLst>
                </a:gridCol>
                <a:gridCol w="1786118">
                  <a:extLst>
                    <a:ext uri="{9D8B030D-6E8A-4147-A177-3AD203B41FA5}">
                      <a16:colId xmlns:a16="http://schemas.microsoft.com/office/drawing/2014/main" val="120871417"/>
                    </a:ext>
                  </a:extLst>
                </a:gridCol>
                <a:gridCol w="2401931">
                  <a:extLst>
                    <a:ext uri="{9D8B030D-6E8A-4147-A177-3AD203B41FA5}">
                      <a16:colId xmlns:a16="http://schemas.microsoft.com/office/drawing/2014/main" val="1711351163"/>
                    </a:ext>
                  </a:extLst>
                </a:gridCol>
              </a:tblGrid>
              <a:tr h="466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Chapter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Objectives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Methodology/Instructional techniques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Students learning points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extLst>
                  <a:ext uri="{0D108BD9-81ED-4DB2-BD59-A6C34878D82A}">
                    <a16:rowId xmlns:a16="http://schemas.microsoft.com/office/drawing/2014/main" val="3658204369"/>
                  </a:ext>
                </a:extLst>
              </a:tr>
              <a:tr h="132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effectLst/>
                        </a:rPr>
                        <a:t>UNIT 1: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CHAPTER-1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INTERNET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 understand about internets.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Lecturing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Chalk and Talk method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Online Teaching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Evolution, internet terms, getting connect to internet, applications, Data over the internet.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extLst>
                  <a:ext uri="{0D108BD9-81ED-4DB2-BD59-A6C34878D82A}">
                    <a16:rowId xmlns:a16="http://schemas.microsoft.com/office/drawing/2014/main" val="75069317"/>
                  </a:ext>
                </a:extLst>
              </a:tr>
              <a:tr h="180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CHAPTER-2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INTERNET TOOLS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 know about web browser and its features related to different environment, 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E-mails.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Lecturing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Chalk and Talk method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Online Teaching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Web browsers, internet explorer environment, Email, Email structures, how it works?, advantages and Disadvantages. 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extLst>
                  <a:ext uri="{0D108BD9-81ED-4DB2-BD59-A6C34878D82A}">
                    <a16:rowId xmlns:a16="http://schemas.microsoft.com/office/drawing/2014/main" val="2100572958"/>
                  </a:ext>
                </a:extLst>
              </a:tr>
              <a:tr h="132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CHAPTER-3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SEARCH ENGINES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 learn about different functions and methods related to search engines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Lecturing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Chalk and Talk method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Online Teaching 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Searching an Internet, Instant Messaging and its features.</a:t>
                      </a:r>
                      <a:endParaRPr lang="en-IN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extLst>
                  <a:ext uri="{0D108BD9-81ED-4DB2-BD59-A6C34878D82A}">
                    <a16:rowId xmlns:a16="http://schemas.microsoft.com/office/drawing/2014/main" val="4068737806"/>
                  </a:ext>
                </a:extLst>
              </a:tr>
              <a:tr h="1690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UNIT 2: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CREATING WEB PAGE USING HTML TAGS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 learn about the concepts of HTML and creation of different style sheets.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Lecturing method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Chalk and talk method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Online Teaching 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N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Concepts of HTML, creating tables, creating frames, creating forms and cascading style sheets.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2452" marR="42452" marT="0" marB="0"/>
                </a:tc>
                <a:extLst>
                  <a:ext uri="{0D108BD9-81ED-4DB2-BD59-A6C34878D82A}">
                    <a16:rowId xmlns:a16="http://schemas.microsoft.com/office/drawing/2014/main" val="372593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03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Text Books: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ITL Education Solution Limited, Introduction to Information Technology, </a:t>
            </a:r>
            <a:r>
              <a:rPr lang="en-US" dirty="0" err="1"/>
              <a:t>PearsonEducation</a:t>
            </a:r>
            <a:r>
              <a:rPr lang="en-US" dirty="0"/>
              <a:t>, 2012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Steven </a:t>
            </a:r>
            <a:r>
              <a:rPr lang="en-US" dirty="0" err="1"/>
              <a:t>Holzner</a:t>
            </a:r>
            <a:r>
              <a:rPr lang="en-US" dirty="0"/>
              <a:t>, HTML Black book, </a:t>
            </a:r>
            <a:r>
              <a:rPr lang="en-US" dirty="0" err="1"/>
              <a:t>dreamtech</a:t>
            </a:r>
            <a:r>
              <a:rPr lang="en-US" dirty="0"/>
              <a:t> publisher, 2010</a:t>
            </a:r>
            <a:r>
              <a:rPr lang="en-IN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570</TotalTime>
  <Words>657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 2</vt:lpstr>
      <vt:lpstr>Equity</vt:lpstr>
      <vt:lpstr>Mr. Trivarna Kandlur Assistant Professor Department of Computer Science Dr. B.B. Hegde First Grade College Kundapura </vt:lpstr>
      <vt:lpstr>     INTERNET </vt:lpstr>
      <vt:lpstr>     Basic Internet Terms</vt:lpstr>
      <vt:lpstr>About the Subject</vt:lpstr>
      <vt:lpstr>PowerPoint Presentation</vt:lpstr>
      <vt:lpstr>PowerPoint Presentation</vt:lpstr>
      <vt:lpstr>Dr.B.B. HEGDE FIRST GRADE COLLEGE, KUNDAPURA. Department of Computer Science Lesson Plan: 2020-2021 (I Term) </vt:lpstr>
      <vt:lpstr>PowerPoint Presentation</vt:lpstr>
      <vt:lpstr>Text Books: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SHK</dc:creator>
  <cp:lastModifiedBy>SHK</cp:lastModifiedBy>
  <cp:revision>42</cp:revision>
  <dcterms:created xsi:type="dcterms:W3CDTF">2020-08-21T06:30:55Z</dcterms:created>
  <dcterms:modified xsi:type="dcterms:W3CDTF">2020-08-27T16:25:33Z</dcterms:modified>
</cp:coreProperties>
</file>