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394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124176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151623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485722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200073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083039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2628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8376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798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302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134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906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870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352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361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6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B261-8843-42D1-AAFC-05E20E2D9B97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146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EC258-69EC-4253-B0FC-AADE31B590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BCAC 232: </a:t>
            </a:r>
            <a:b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Structures </a:t>
            </a:r>
            <a:endParaRPr lang="en-IN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6130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CC0183-199C-4D52-8DC7-9F4E58CF9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2006"/>
            <a:ext cx="10058400" cy="494632"/>
          </a:xfrm>
        </p:spPr>
        <p:txBody>
          <a:bodyPr>
            <a:normAutofit fontScale="90000"/>
          </a:bodyPr>
          <a:lstStyle/>
          <a:p>
            <a:r>
              <a:rPr lang="en-IN" dirty="0"/>
              <a:t>Insertion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A7AADC-BA32-4D93-A3D7-1C4905A43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56443"/>
            <a:ext cx="8596668" cy="5801557"/>
          </a:xfrm>
        </p:spPr>
        <p:txBody>
          <a:bodyPr>
            <a:normAutofit/>
          </a:bodyPr>
          <a:lstStyle/>
          <a:p>
            <a:r>
              <a:rPr lang="en-IN" dirty="0"/>
              <a:t>This sorts a set of records by inserting records into an existing sorted file.</a:t>
            </a:r>
          </a:p>
          <a:p>
            <a:pPr marL="0" indent="0">
              <a:buNone/>
            </a:pPr>
            <a:r>
              <a:rPr lang="en-IN" b="1" u="sng" dirty="0"/>
              <a:t>Working of an Insertion Sort</a:t>
            </a:r>
          </a:p>
          <a:p>
            <a:pPr marL="0" indent="0">
              <a:buNone/>
            </a:pPr>
            <a:r>
              <a:rPr lang="en-IN" dirty="0"/>
              <a:t>        A[0]	A[1]		A[2]		A[3]		A[4]		A[5]</a:t>
            </a:r>
          </a:p>
          <a:p>
            <a:pPr marL="0" indent="0">
              <a:buNone/>
            </a:pPr>
            <a:r>
              <a:rPr lang="en-IN" dirty="0"/>
              <a:t>A</a:t>
            </a:r>
            <a:r>
              <a:rPr lang="en-IN" b="1" u="sng" dirty="0"/>
              <a:t>    </a:t>
            </a:r>
          </a:p>
          <a:p>
            <a:pPr marL="0" indent="0">
              <a:buNone/>
            </a:pPr>
            <a:r>
              <a:rPr lang="en-IN" dirty="0"/>
              <a:t>	Insertion sort compares the first two elements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And finds that 50 is not in the correct position. It swaps 50 with 25.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Insertion sort moves ahead and compares 50 with 10.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	It swaps 50 with 10. It also checks with all the elements of sorted sub-list. Here we see that sorted sub-list has only one element 25, and 10 is smaller than 25. Hence, It swaps 25 with 10.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775DBC53-BD0C-4084-95AA-34B9792C3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7696419"/>
              </p:ext>
            </p:extLst>
          </p:nvPr>
        </p:nvGraphicFramePr>
        <p:xfrm>
          <a:off x="984434" y="2281561"/>
          <a:ext cx="552289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483">
                  <a:extLst>
                    <a:ext uri="{9D8B030D-6E8A-4147-A177-3AD203B41FA5}">
                      <a16:colId xmlns:a16="http://schemas.microsoft.com/office/drawing/2014/main" xmlns="" val="2998719494"/>
                    </a:ext>
                  </a:extLst>
                </a:gridCol>
                <a:gridCol w="920483">
                  <a:extLst>
                    <a:ext uri="{9D8B030D-6E8A-4147-A177-3AD203B41FA5}">
                      <a16:colId xmlns:a16="http://schemas.microsoft.com/office/drawing/2014/main" xmlns="" val="2294599802"/>
                    </a:ext>
                  </a:extLst>
                </a:gridCol>
                <a:gridCol w="920483">
                  <a:extLst>
                    <a:ext uri="{9D8B030D-6E8A-4147-A177-3AD203B41FA5}">
                      <a16:colId xmlns:a16="http://schemas.microsoft.com/office/drawing/2014/main" xmlns="" val="4012526753"/>
                    </a:ext>
                  </a:extLst>
                </a:gridCol>
                <a:gridCol w="920483">
                  <a:extLst>
                    <a:ext uri="{9D8B030D-6E8A-4147-A177-3AD203B41FA5}">
                      <a16:colId xmlns:a16="http://schemas.microsoft.com/office/drawing/2014/main" xmlns="" val="4048033803"/>
                    </a:ext>
                  </a:extLst>
                </a:gridCol>
                <a:gridCol w="920483">
                  <a:extLst>
                    <a:ext uri="{9D8B030D-6E8A-4147-A177-3AD203B41FA5}">
                      <a16:colId xmlns:a16="http://schemas.microsoft.com/office/drawing/2014/main" xmlns="" val="250843838"/>
                    </a:ext>
                  </a:extLst>
                </a:gridCol>
                <a:gridCol w="920483">
                  <a:extLst>
                    <a:ext uri="{9D8B030D-6E8A-4147-A177-3AD203B41FA5}">
                      <a16:colId xmlns:a16="http://schemas.microsoft.com/office/drawing/2014/main" xmlns="" val="1029844182"/>
                    </a:ext>
                  </a:extLst>
                </a:gridCol>
              </a:tblGrid>
              <a:tr h="362538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8927602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xmlns="" id="{B2168041-2566-42A6-B08D-FCFDF37B8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6383997"/>
              </p:ext>
            </p:extLst>
          </p:nvPr>
        </p:nvGraphicFramePr>
        <p:xfrm>
          <a:off x="984434" y="3063240"/>
          <a:ext cx="552289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483">
                  <a:extLst>
                    <a:ext uri="{9D8B030D-6E8A-4147-A177-3AD203B41FA5}">
                      <a16:colId xmlns:a16="http://schemas.microsoft.com/office/drawing/2014/main" xmlns="" val="2998719494"/>
                    </a:ext>
                  </a:extLst>
                </a:gridCol>
                <a:gridCol w="920483">
                  <a:extLst>
                    <a:ext uri="{9D8B030D-6E8A-4147-A177-3AD203B41FA5}">
                      <a16:colId xmlns:a16="http://schemas.microsoft.com/office/drawing/2014/main" xmlns="" val="2294599802"/>
                    </a:ext>
                  </a:extLst>
                </a:gridCol>
                <a:gridCol w="920483">
                  <a:extLst>
                    <a:ext uri="{9D8B030D-6E8A-4147-A177-3AD203B41FA5}">
                      <a16:colId xmlns:a16="http://schemas.microsoft.com/office/drawing/2014/main" xmlns="" val="4012526753"/>
                    </a:ext>
                  </a:extLst>
                </a:gridCol>
                <a:gridCol w="920483">
                  <a:extLst>
                    <a:ext uri="{9D8B030D-6E8A-4147-A177-3AD203B41FA5}">
                      <a16:colId xmlns:a16="http://schemas.microsoft.com/office/drawing/2014/main" xmlns="" val="4048033803"/>
                    </a:ext>
                  </a:extLst>
                </a:gridCol>
                <a:gridCol w="920483">
                  <a:extLst>
                    <a:ext uri="{9D8B030D-6E8A-4147-A177-3AD203B41FA5}">
                      <a16:colId xmlns:a16="http://schemas.microsoft.com/office/drawing/2014/main" xmlns="" val="250843838"/>
                    </a:ext>
                  </a:extLst>
                </a:gridCol>
                <a:gridCol w="920483">
                  <a:extLst>
                    <a:ext uri="{9D8B030D-6E8A-4147-A177-3AD203B41FA5}">
                      <a16:colId xmlns:a16="http://schemas.microsoft.com/office/drawing/2014/main" xmlns="" val="1029844182"/>
                    </a:ext>
                  </a:extLst>
                </a:gridCol>
              </a:tblGrid>
              <a:tr h="362538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8927602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xmlns="" id="{B2168041-2566-42A6-B08D-FCFDF37B8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6383997"/>
              </p:ext>
            </p:extLst>
          </p:nvPr>
        </p:nvGraphicFramePr>
        <p:xfrm>
          <a:off x="1014005" y="3843437"/>
          <a:ext cx="552289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483">
                  <a:extLst>
                    <a:ext uri="{9D8B030D-6E8A-4147-A177-3AD203B41FA5}">
                      <a16:colId xmlns:a16="http://schemas.microsoft.com/office/drawing/2014/main" xmlns="" val="2998719494"/>
                    </a:ext>
                  </a:extLst>
                </a:gridCol>
                <a:gridCol w="920483">
                  <a:extLst>
                    <a:ext uri="{9D8B030D-6E8A-4147-A177-3AD203B41FA5}">
                      <a16:colId xmlns:a16="http://schemas.microsoft.com/office/drawing/2014/main" xmlns="" val="2294599802"/>
                    </a:ext>
                  </a:extLst>
                </a:gridCol>
                <a:gridCol w="920483">
                  <a:extLst>
                    <a:ext uri="{9D8B030D-6E8A-4147-A177-3AD203B41FA5}">
                      <a16:colId xmlns:a16="http://schemas.microsoft.com/office/drawing/2014/main" xmlns="" val="4012526753"/>
                    </a:ext>
                  </a:extLst>
                </a:gridCol>
                <a:gridCol w="920483">
                  <a:extLst>
                    <a:ext uri="{9D8B030D-6E8A-4147-A177-3AD203B41FA5}">
                      <a16:colId xmlns:a16="http://schemas.microsoft.com/office/drawing/2014/main" xmlns="" val="4048033803"/>
                    </a:ext>
                  </a:extLst>
                </a:gridCol>
                <a:gridCol w="920483">
                  <a:extLst>
                    <a:ext uri="{9D8B030D-6E8A-4147-A177-3AD203B41FA5}">
                      <a16:colId xmlns:a16="http://schemas.microsoft.com/office/drawing/2014/main" xmlns="" val="250843838"/>
                    </a:ext>
                  </a:extLst>
                </a:gridCol>
                <a:gridCol w="920483">
                  <a:extLst>
                    <a:ext uri="{9D8B030D-6E8A-4147-A177-3AD203B41FA5}">
                      <a16:colId xmlns:a16="http://schemas.microsoft.com/office/drawing/2014/main" xmlns="" val="1029844182"/>
                    </a:ext>
                  </a:extLst>
                </a:gridCol>
              </a:tblGrid>
              <a:tr h="362538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8927602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xmlns="" id="{B2168041-2566-42A6-B08D-FCFDF37B8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6383997"/>
              </p:ext>
            </p:extLst>
          </p:nvPr>
        </p:nvGraphicFramePr>
        <p:xfrm>
          <a:off x="1029927" y="4650929"/>
          <a:ext cx="552289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483">
                  <a:extLst>
                    <a:ext uri="{9D8B030D-6E8A-4147-A177-3AD203B41FA5}">
                      <a16:colId xmlns:a16="http://schemas.microsoft.com/office/drawing/2014/main" xmlns="" val="2998719494"/>
                    </a:ext>
                  </a:extLst>
                </a:gridCol>
                <a:gridCol w="920483">
                  <a:extLst>
                    <a:ext uri="{9D8B030D-6E8A-4147-A177-3AD203B41FA5}">
                      <a16:colId xmlns:a16="http://schemas.microsoft.com/office/drawing/2014/main" xmlns="" val="2294599802"/>
                    </a:ext>
                  </a:extLst>
                </a:gridCol>
                <a:gridCol w="920483">
                  <a:extLst>
                    <a:ext uri="{9D8B030D-6E8A-4147-A177-3AD203B41FA5}">
                      <a16:colId xmlns:a16="http://schemas.microsoft.com/office/drawing/2014/main" xmlns="" val="4012526753"/>
                    </a:ext>
                  </a:extLst>
                </a:gridCol>
                <a:gridCol w="920483">
                  <a:extLst>
                    <a:ext uri="{9D8B030D-6E8A-4147-A177-3AD203B41FA5}">
                      <a16:colId xmlns:a16="http://schemas.microsoft.com/office/drawing/2014/main" xmlns="" val="4048033803"/>
                    </a:ext>
                  </a:extLst>
                </a:gridCol>
                <a:gridCol w="920483">
                  <a:extLst>
                    <a:ext uri="{9D8B030D-6E8A-4147-A177-3AD203B41FA5}">
                      <a16:colId xmlns:a16="http://schemas.microsoft.com/office/drawing/2014/main" xmlns="" val="250843838"/>
                    </a:ext>
                  </a:extLst>
                </a:gridCol>
                <a:gridCol w="920483">
                  <a:extLst>
                    <a:ext uri="{9D8B030D-6E8A-4147-A177-3AD203B41FA5}">
                      <a16:colId xmlns:a16="http://schemas.microsoft.com/office/drawing/2014/main" xmlns="" val="1029844182"/>
                    </a:ext>
                  </a:extLst>
                </a:gridCol>
              </a:tblGrid>
              <a:tr h="362538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8927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5421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5" y="532263"/>
            <a:ext cx="9184943" cy="65478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In this step it compares 60 with 45.</a:t>
            </a:r>
          </a:p>
          <a:p>
            <a:pPr>
              <a:buNone/>
            </a:pPr>
            <a:endParaRPr lang="en-IN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It swaps 60 with 45. It also checks with all the elements of sorted sub-list. Here sorted sub-list have element 10,25 and 50. and 50 is greater than 45. It swaps 50 with 45.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	and then next compares 45 with 25. Hence, 45 is greater than 25, no need to swap numbers. It remains same.</a:t>
            </a:r>
          </a:p>
          <a:p>
            <a:pPr>
              <a:buNone/>
            </a:pPr>
            <a:endParaRPr lang="en-IN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In this steps it compares 60 with 33.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/>
              <a:t>It swaps 60 with 33. It also checks with all the elements of sorted sub-list. This process goes on until all the unsorted values are covered in a sorted sub-list.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/>
              <a:t>Final Sorted list is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/>
              <a:t> 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39928" y="897087"/>
          <a:ext cx="55971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2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28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28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28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28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48635" y="3466115"/>
          <a:ext cx="55971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2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28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28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28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28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53286" y="5316687"/>
          <a:ext cx="55971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2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28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28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28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28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 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431074"/>
            <a:ext cx="8948057" cy="6035039"/>
          </a:xfrm>
        </p:spPr>
        <p:txBody>
          <a:bodyPr/>
          <a:lstStyle/>
          <a:p>
            <a:pPr>
              <a:buNone/>
            </a:pPr>
            <a:r>
              <a:rPr lang="en-IN" dirty="0"/>
              <a:t>Insertion(x[],n)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i,j,key</a:t>
            </a:r>
            <a:r>
              <a:rPr lang="en-IN" dirty="0"/>
              <a:t>;</a:t>
            </a:r>
          </a:p>
          <a:p>
            <a:pPr>
              <a:buNone/>
            </a:pPr>
            <a:r>
              <a:rPr lang="en-IN" dirty="0"/>
              <a:t>	for(</a:t>
            </a:r>
            <a:r>
              <a:rPr lang="en-IN" dirty="0" err="1"/>
              <a:t>i</a:t>
            </a:r>
            <a:r>
              <a:rPr lang="en-IN" dirty="0"/>
              <a:t> = 1;i &lt; n ; </a:t>
            </a:r>
            <a:r>
              <a:rPr lang="en-IN" dirty="0" err="1"/>
              <a:t>i</a:t>
            </a:r>
            <a:r>
              <a:rPr lang="en-IN" dirty="0"/>
              <a:t>++)</a:t>
            </a:r>
          </a:p>
          <a:p>
            <a:pPr>
              <a:buNone/>
            </a:pPr>
            <a:r>
              <a:rPr lang="en-IN" dirty="0"/>
              <a:t>	{</a:t>
            </a:r>
          </a:p>
          <a:p>
            <a:pPr>
              <a:buNone/>
            </a:pPr>
            <a:r>
              <a:rPr lang="en-IN" dirty="0"/>
              <a:t>			key = x[</a:t>
            </a:r>
            <a:r>
              <a:rPr lang="en-IN" dirty="0" err="1"/>
              <a:t>i</a:t>
            </a:r>
            <a:r>
              <a:rPr lang="en-IN" dirty="0"/>
              <a:t>];</a:t>
            </a:r>
          </a:p>
          <a:p>
            <a:pPr>
              <a:buNone/>
            </a:pPr>
            <a:r>
              <a:rPr lang="en-IN" dirty="0"/>
              <a:t>			for(j = </a:t>
            </a:r>
            <a:r>
              <a:rPr lang="en-IN" dirty="0" err="1"/>
              <a:t>i</a:t>
            </a:r>
            <a:r>
              <a:rPr lang="en-IN" dirty="0"/>
              <a:t> – 1; j &gt;= 0 &amp;&amp; key &lt; x[j] ; j--)</a:t>
            </a:r>
          </a:p>
          <a:p>
            <a:pPr>
              <a:buNone/>
            </a:pPr>
            <a:r>
              <a:rPr lang="en-IN" dirty="0"/>
              <a:t>			{</a:t>
            </a:r>
          </a:p>
          <a:p>
            <a:pPr>
              <a:buNone/>
            </a:pPr>
            <a:r>
              <a:rPr lang="en-IN" dirty="0"/>
              <a:t>				x[j+1] = x[j];</a:t>
            </a:r>
          </a:p>
          <a:p>
            <a:pPr>
              <a:buNone/>
            </a:pPr>
            <a:r>
              <a:rPr lang="en-IN" dirty="0"/>
              <a:t>			}</a:t>
            </a:r>
          </a:p>
          <a:p>
            <a:pPr>
              <a:buNone/>
            </a:pPr>
            <a:r>
              <a:rPr lang="en-IN" dirty="0"/>
              <a:t>			x[j+1] = key;</a:t>
            </a:r>
          </a:p>
          <a:p>
            <a:pPr>
              <a:buNone/>
            </a:pPr>
            <a:r>
              <a:rPr lang="en-IN" dirty="0"/>
              <a:t>	}</a:t>
            </a:r>
          </a:p>
          <a:p>
            <a:pPr>
              <a:buNone/>
            </a:pPr>
            <a:r>
              <a:rPr lang="en-IN" dirty="0"/>
              <a:t>}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99909" y="1033174"/>
          <a:ext cx="38666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4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baseline="0" dirty="0"/>
                        <a:t> </a:t>
                      </a:r>
                      <a:r>
                        <a:rPr lang="en-IN" baseline="0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45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821680" y="1642774"/>
          <a:ext cx="38666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4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808617" y="2308980"/>
          <a:ext cx="38666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4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95554" y="2975185"/>
          <a:ext cx="38666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4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808618" y="3706706"/>
          <a:ext cx="38666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4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804264" y="4473060"/>
          <a:ext cx="38666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4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443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78972"/>
            <a:ext cx="8596668" cy="670560"/>
          </a:xfrm>
        </p:spPr>
        <p:txBody>
          <a:bodyPr/>
          <a:lstStyle/>
          <a:p>
            <a:r>
              <a:rPr lang="en-IN" dirty="0"/>
              <a:t>Radix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47127"/>
            <a:ext cx="8596668" cy="3849992"/>
          </a:xfrm>
        </p:spPr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One might want to sort numbers on their most significant digit. However, Radix sort works counter-intuitively by sorting on the least significant digits first.</a:t>
            </a:r>
          </a:p>
          <a:p>
            <a:pPr marL="0" indent="0">
              <a:buNone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On the first pass, all the numbers are sorted on the least significant digit and combined in an array. </a:t>
            </a:r>
          </a:p>
          <a:p>
            <a:pPr marL="0" indent="0">
              <a:buNone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Then on the second pass, the entire numbers are sorted again on the second least significant digits and combined in an array and so on.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0160FFF-C5DA-4FF3-BBAB-F8539F7F7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328474"/>
            <a:ext cx="8821773" cy="6294268"/>
          </a:xfrm>
        </p:spPr>
        <p:txBody>
          <a:bodyPr/>
          <a:lstStyle/>
          <a:p>
            <a:r>
              <a:rPr lang="en-IN" dirty="0"/>
              <a:t>Consider an Array for Example</a:t>
            </a:r>
          </a:p>
          <a:p>
            <a:pPr marL="400050" lvl="1" indent="0">
              <a:buNone/>
            </a:pPr>
            <a:r>
              <a:rPr lang="en-IN" dirty="0"/>
              <a:t>  0		  1		  2		   3		   4 		   5		   6 	 	   7</a:t>
            </a:r>
          </a:p>
          <a:p>
            <a:pPr marL="400050" lvl="1" indent="0">
              <a:buNone/>
            </a:pPr>
            <a:endParaRPr lang="en-IN" dirty="0"/>
          </a:p>
          <a:p>
            <a:pPr marL="400050" lvl="1" indent="0">
              <a:buNone/>
            </a:pPr>
            <a:endParaRPr lang="en-IN" dirty="0"/>
          </a:p>
          <a:p>
            <a:pPr marL="400050" lvl="1" indent="0">
              <a:buNone/>
            </a:pPr>
            <a:r>
              <a:rPr lang="en-IN" b="1" dirty="0"/>
              <a:t>Least significant digit</a:t>
            </a:r>
          </a:p>
          <a:p>
            <a:pPr marL="400050" lvl="1" indent="0">
              <a:buNone/>
            </a:pPr>
            <a:r>
              <a:rPr lang="en-IN" dirty="0"/>
              <a:t>Q[0]    </a:t>
            </a:r>
            <a:r>
              <a:rPr lang="en-IN" dirty="0">
                <a:sym typeface="Wingdings" panose="05000000000000000000" pitchFamily="2" charset="2"/>
              </a:rPr>
              <a:t>    20		60		10</a:t>
            </a:r>
          </a:p>
          <a:p>
            <a:pPr marL="400050" lvl="1" indent="0">
              <a:buNone/>
            </a:pPr>
            <a:r>
              <a:rPr lang="en-IN" dirty="0">
                <a:sym typeface="Wingdings" panose="05000000000000000000" pitchFamily="2" charset="2"/>
              </a:rPr>
              <a:t>Q[1]	  	   </a:t>
            </a:r>
          </a:p>
          <a:p>
            <a:pPr marL="400050" lvl="1" indent="0">
              <a:buNone/>
            </a:pPr>
            <a:r>
              <a:rPr lang="en-IN" dirty="0">
                <a:sym typeface="Wingdings" panose="05000000000000000000" pitchFamily="2" charset="2"/>
              </a:rPr>
              <a:t>Q[2]	  </a:t>
            </a:r>
          </a:p>
          <a:p>
            <a:pPr marL="400050" lvl="1" indent="0">
              <a:buNone/>
            </a:pPr>
            <a:r>
              <a:rPr lang="en-IN" dirty="0">
                <a:sym typeface="Wingdings" panose="05000000000000000000" pitchFamily="2" charset="2"/>
              </a:rPr>
              <a:t>Q[3]    </a:t>
            </a:r>
          </a:p>
          <a:p>
            <a:pPr marL="400050" lvl="1" indent="0">
              <a:buNone/>
            </a:pPr>
            <a:r>
              <a:rPr lang="en-IN" dirty="0">
                <a:sym typeface="Wingdings" panose="05000000000000000000" pitchFamily="2" charset="2"/>
              </a:rPr>
              <a:t>Q[4]	  </a:t>
            </a:r>
          </a:p>
          <a:p>
            <a:pPr marL="400050" lvl="1" indent="0">
              <a:buNone/>
            </a:pPr>
            <a:r>
              <a:rPr lang="en-IN" dirty="0">
                <a:sym typeface="Wingdings" panose="05000000000000000000" pitchFamily="2" charset="2"/>
              </a:rPr>
              <a:t>Q[5]       45	  75	   55	       35</a:t>
            </a:r>
          </a:p>
          <a:p>
            <a:pPr marL="400050" lvl="1" indent="0">
              <a:buNone/>
            </a:pPr>
            <a:r>
              <a:rPr lang="en-IN" dirty="0">
                <a:sym typeface="Wingdings" panose="05000000000000000000" pitchFamily="2" charset="2"/>
              </a:rPr>
              <a:t>Q[6]	      </a:t>
            </a:r>
          </a:p>
          <a:p>
            <a:pPr marL="400050" lvl="1" indent="0">
              <a:buNone/>
            </a:pPr>
            <a:r>
              <a:rPr lang="en-IN" dirty="0">
                <a:sym typeface="Wingdings" panose="05000000000000000000" pitchFamily="2" charset="2"/>
              </a:rPr>
              <a:t>Q[7]       27</a:t>
            </a:r>
          </a:p>
          <a:p>
            <a:pPr marL="400050" lvl="1" indent="0">
              <a:buNone/>
            </a:pPr>
            <a:r>
              <a:rPr lang="en-IN" dirty="0">
                <a:sym typeface="Wingdings" panose="05000000000000000000" pitchFamily="2" charset="2"/>
              </a:rPr>
              <a:t>Q[8]     </a:t>
            </a:r>
          </a:p>
          <a:p>
            <a:pPr marL="400050" lvl="1" indent="0">
              <a:buNone/>
            </a:pPr>
            <a:r>
              <a:rPr lang="en-IN" dirty="0">
                <a:sym typeface="Wingdings" panose="05000000000000000000" pitchFamily="2" charset="2"/>
              </a:rPr>
              <a:t>Q[9]    </a:t>
            </a:r>
          </a:p>
          <a:p>
            <a:pPr marL="400050" lvl="1" indent="0">
              <a:buNone/>
            </a:pPr>
            <a:endParaRPr lang="en-IN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xmlns="" id="{F9FA5519-1E98-4209-8A6F-FAC743AB0C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13922950"/>
              </p:ext>
            </p:extLst>
          </p:nvPr>
        </p:nvGraphicFramePr>
        <p:xfrm>
          <a:off x="1127464" y="1091953"/>
          <a:ext cx="7306320" cy="383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290">
                  <a:extLst>
                    <a:ext uri="{9D8B030D-6E8A-4147-A177-3AD203B41FA5}">
                      <a16:colId xmlns:a16="http://schemas.microsoft.com/office/drawing/2014/main" xmlns="" val="4154070883"/>
                    </a:ext>
                  </a:extLst>
                </a:gridCol>
                <a:gridCol w="913290">
                  <a:extLst>
                    <a:ext uri="{9D8B030D-6E8A-4147-A177-3AD203B41FA5}">
                      <a16:colId xmlns:a16="http://schemas.microsoft.com/office/drawing/2014/main" xmlns="" val="1520416144"/>
                    </a:ext>
                  </a:extLst>
                </a:gridCol>
                <a:gridCol w="913290">
                  <a:extLst>
                    <a:ext uri="{9D8B030D-6E8A-4147-A177-3AD203B41FA5}">
                      <a16:colId xmlns:a16="http://schemas.microsoft.com/office/drawing/2014/main" xmlns="" val="1252834068"/>
                    </a:ext>
                  </a:extLst>
                </a:gridCol>
                <a:gridCol w="913290">
                  <a:extLst>
                    <a:ext uri="{9D8B030D-6E8A-4147-A177-3AD203B41FA5}">
                      <a16:colId xmlns:a16="http://schemas.microsoft.com/office/drawing/2014/main" xmlns="" val="3575072573"/>
                    </a:ext>
                  </a:extLst>
                </a:gridCol>
                <a:gridCol w="913290">
                  <a:extLst>
                    <a:ext uri="{9D8B030D-6E8A-4147-A177-3AD203B41FA5}">
                      <a16:colId xmlns:a16="http://schemas.microsoft.com/office/drawing/2014/main" xmlns="" val="1509035384"/>
                    </a:ext>
                  </a:extLst>
                </a:gridCol>
                <a:gridCol w="913290">
                  <a:extLst>
                    <a:ext uri="{9D8B030D-6E8A-4147-A177-3AD203B41FA5}">
                      <a16:colId xmlns:a16="http://schemas.microsoft.com/office/drawing/2014/main" xmlns="" val="3145981212"/>
                    </a:ext>
                  </a:extLst>
                </a:gridCol>
                <a:gridCol w="913290">
                  <a:extLst>
                    <a:ext uri="{9D8B030D-6E8A-4147-A177-3AD203B41FA5}">
                      <a16:colId xmlns:a16="http://schemas.microsoft.com/office/drawing/2014/main" xmlns="" val="1367130152"/>
                    </a:ext>
                  </a:extLst>
                </a:gridCol>
                <a:gridCol w="913290">
                  <a:extLst>
                    <a:ext uri="{9D8B030D-6E8A-4147-A177-3AD203B41FA5}">
                      <a16:colId xmlns:a16="http://schemas.microsoft.com/office/drawing/2014/main" xmlns="" val="3965671298"/>
                    </a:ext>
                  </a:extLst>
                </a:gridCol>
              </a:tblGrid>
              <a:tr h="383032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0958819"/>
                  </a:ext>
                </a:extLst>
              </a:tr>
            </a:tbl>
          </a:graphicData>
        </a:graphic>
      </p:graphicFrame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xmlns="" id="{984B4597-D285-4EE8-B893-AC71F1FA9B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75284334"/>
              </p:ext>
            </p:extLst>
          </p:nvPr>
        </p:nvGraphicFramePr>
        <p:xfrm>
          <a:off x="1127464" y="6056050"/>
          <a:ext cx="7306320" cy="383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290">
                  <a:extLst>
                    <a:ext uri="{9D8B030D-6E8A-4147-A177-3AD203B41FA5}">
                      <a16:colId xmlns:a16="http://schemas.microsoft.com/office/drawing/2014/main" xmlns="" val="4154070883"/>
                    </a:ext>
                  </a:extLst>
                </a:gridCol>
                <a:gridCol w="913290">
                  <a:extLst>
                    <a:ext uri="{9D8B030D-6E8A-4147-A177-3AD203B41FA5}">
                      <a16:colId xmlns:a16="http://schemas.microsoft.com/office/drawing/2014/main" xmlns="" val="1520416144"/>
                    </a:ext>
                  </a:extLst>
                </a:gridCol>
                <a:gridCol w="913290">
                  <a:extLst>
                    <a:ext uri="{9D8B030D-6E8A-4147-A177-3AD203B41FA5}">
                      <a16:colId xmlns:a16="http://schemas.microsoft.com/office/drawing/2014/main" xmlns="" val="1252834068"/>
                    </a:ext>
                  </a:extLst>
                </a:gridCol>
                <a:gridCol w="913290">
                  <a:extLst>
                    <a:ext uri="{9D8B030D-6E8A-4147-A177-3AD203B41FA5}">
                      <a16:colId xmlns:a16="http://schemas.microsoft.com/office/drawing/2014/main" xmlns="" val="3575072573"/>
                    </a:ext>
                  </a:extLst>
                </a:gridCol>
                <a:gridCol w="913290">
                  <a:extLst>
                    <a:ext uri="{9D8B030D-6E8A-4147-A177-3AD203B41FA5}">
                      <a16:colId xmlns:a16="http://schemas.microsoft.com/office/drawing/2014/main" xmlns="" val="1509035384"/>
                    </a:ext>
                  </a:extLst>
                </a:gridCol>
                <a:gridCol w="913290">
                  <a:extLst>
                    <a:ext uri="{9D8B030D-6E8A-4147-A177-3AD203B41FA5}">
                      <a16:colId xmlns:a16="http://schemas.microsoft.com/office/drawing/2014/main" xmlns="" val="3145981212"/>
                    </a:ext>
                  </a:extLst>
                </a:gridCol>
                <a:gridCol w="913290">
                  <a:extLst>
                    <a:ext uri="{9D8B030D-6E8A-4147-A177-3AD203B41FA5}">
                      <a16:colId xmlns:a16="http://schemas.microsoft.com/office/drawing/2014/main" xmlns="" val="1367130152"/>
                    </a:ext>
                  </a:extLst>
                </a:gridCol>
                <a:gridCol w="913290">
                  <a:extLst>
                    <a:ext uri="{9D8B030D-6E8A-4147-A177-3AD203B41FA5}">
                      <a16:colId xmlns:a16="http://schemas.microsoft.com/office/drawing/2014/main" xmlns="" val="3965671298"/>
                    </a:ext>
                  </a:extLst>
                </a:gridCol>
              </a:tblGrid>
              <a:tr h="383032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0958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3268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46348B-9773-40F9-BFD0-D2EDB742B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315" y="399495"/>
            <a:ext cx="8886547" cy="6098959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Significant digit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IN" dirty="0"/>
              <a:t>Q[0]    </a:t>
            </a:r>
            <a:r>
              <a:rPr lang="en-IN" dirty="0">
                <a:sym typeface="Wingdings" panose="05000000000000000000" pitchFamily="2" charset="2"/>
              </a:rPr>
              <a:t>    </a:t>
            </a:r>
          </a:p>
          <a:p>
            <a:pPr marL="400050" lvl="1" indent="0">
              <a:buNone/>
            </a:pPr>
            <a:r>
              <a:rPr lang="en-IN" dirty="0">
                <a:sym typeface="Wingdings" panose="05000000000000000000" pitchFamily="2" charset="2"/>
              </a:rPr>
              <a:t>Q[1]	  	   10</a:t>
            </a:r>
          </a:p>
          <a:p>
            <a:pPr marL="400050" lvl="1" indent="0">
              <a:buNone/>
            </a:pPr>
            <a:r>
              <a:rPr lang="en-IN" dirty="0">
                <a:sym typeface="Wingdings" panose="05000000000000000000" pitchFamily="2" charset="2"/>
              </a:rPr>
              <a:t>Q[2]	  	    20	27</a:t>
            </a:r>
          </a:p>
          <a:p>
            <a:pPr marL="400050" lvl="1" indent="0">
              <a:buNone/>
            </a:pPr>
            <a:r>
              <a:rPr lang="en-IN" dirty="0">
                <a:sym typeface="Wingdings" panose="05000000000000000000" pitchFamily="2" charset="2"/>
              </a:rPr>
              <a:t>Q[3]    	    35</a:t>
            </a:r>
          </a:p>
          <a:p>
            <a:pPr marL="400050" lvl="1" indent="0">
              <a:buNone/>
            </a:pPr>
            <a:r>
              <a:rPr lang="en-IN" dirty="0">
                <a:sym typeface="Wingdings" panose="05000000000000000000" pitchFamily="2" charset="2"/>
              </a:rPr>
              <a:t>Q[4]	  	    45</a:t>
            </a:r>
          </a:p>
          <a:p>
            <a:pPr marL="400050" lvl="1" indent="0">
              <a:buNone/>
            </a:pPr>
            <a:r>
              <a:rPr lang="en-IN" dirty="0">
                <a:sym typeface="Wingdings" panose="05000000000000000000" pitchFamily="2" charset="2"/>
              </a:rPr>
              <a:t>Q[5]           55	</a:t>
            </a:r>
          </a:p>
          <a:p>
            <a:pPr marL="400050" lvl="1" indent="0">
              <a:buNone/>
            </a:pPr>
            <a:r>
              <a:rPr lang="en-IN" dirty="0">
                <a:sym typeface="Wingdings" panose="05000000000000000000" pitchFamily="2" charset="2"/>
              </a:rPr>
              <a:t>Q[6]	       60</a:t>
            </a:r>
          </a:p>
          <a:p>
            <a:pPr marL="400050" lvl="1" indent="0">
              <a:buNone/>
            </a:pPr>
            <a:r>
              <a:rPr lang="en-IN" dirty="0">
                <a:sym typeface="Wingdings" panose="05000000000000000000" pitchFamily="2" charset="2"/>
              </a:rPr>
              <a:t>Q[7]         75</a:t>
            </a:r>
          </a:p>
          <a:p>
            <a:pPr marL="400050" lvl="1" indent="0">
              <a:buNone/>
            </a:pPr>
            <a:r>
              <a:rPr lang="en-IN" dirty="0">
                <a:sym typeface="Wingdings" panose="05000000000000000000" pitchFamily="2" charset="2"/>
              </a:rPr>
              <a:t>Q[8]     </a:t>
            </a:r>
          </a:p>
          <a:p>
            <a:pPr marL="400050" lvl="1" indent="0">
              <a:buNone/>
            </a:pPr>
            <a:r>
              <a:rPr lang="en-IN" dirty="0">
                <a:sym typeface="Wingdings" panose="05000000000000000000" pitchFamily="2" charset="2"/>
              </a:rPr>
              <a:t>Q[9]    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Final sorted list is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6D70497-9B5B-4486-8306-E72C6764A0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40371451"/>
              </p:ext>
            </p:extLst>
          </p:nvPr>
        </p:nvGraphicFramePr>
        <p:xfrm>
          <a:off x="1127464" y="960267"/>
          <a:ext cx="5708344" cy="383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543">
                  <a:extLst>
                    <a:ext uri="{9D8B030D-6E8A-4147-A177-3AD203B41FA5}">
                      <a16:colId xmlns:a16="http://schemas.microsoft.com/office/drawing/2014/main" xmlns="" val="4154070883"/>
                    </a:ext>
                  </a:extLst>
                </a:gridCol>
                <a:gridCol w="713543">
                  <a:extLst>
                    <a:ext uri="{9D8B030D-6E8A-4147-A177-3AD203B41FA5}">
                      <a16:colId xmlns:a16="http://schemas.microsoft.com/office/drawing/2014/main" xmlns="" val="1520416144"/>
                    </a:ext>
                  </a:extLst>
                </a:gridCol>
                <a:gridCol w="713543">
                  <a:extLst>
                    <a:ext uri="{9D8B030D-6E8A-4147-A177-3AD203B41FA5}">
                      <a16:colId xmlns:a16="http://schemas.microsoft.com/office/drawing/2014/main" xmlns="" val="1252834068"/>
                    </a:ext>
                  </a:extLst>
                </a:gridCol>
                <a:gridCol w="713543">
                  <a:extLst>
                    <a:ext uri="{9D8B030D-6E8A-4147-A177-3AD203B41FA5}">
                      <a16:colId xmlns:a16="http://schemas.microsoft.com/office/drawing/2014/main" xmlns="" val="3575072573"/>
                    </a:ext>
                  </a:extLst>
                </a:gridCol>
                <a:gridCol w="713543">
                  <a:extLst>
                    <a:ext uri="{9D8B030D-6E8A-4147-A177-3AD203B41FA5}">
                      <a16:colId xmlns:a16="http://schemas.microsoft.com/office/drawing/2014/main" xmlns="" val="1509035384"/>
                    </a:ext>
                  </a:extLst>
                </a:gridCol>
                <a:gridCol w="713543">
                  <a:extLst>
                    <a:ext uri="{9D8B030D-6E8A-4147-A177-3AD203B41FA5}">
                      <a16:colId xmlns:a16="http://schemas.microsoft.com/office/drawing/2014/main" xmlns="" val="3145981212"/>
                    </a:ext>
                  </a:extLst>
                </a:gridCol>
                <a:gridCol w="713543">
                  <a:extLst>
                    <a:ext uri="{9D8B030D-6E8A-4147-A177-3AD203B41FA5}">
                      <a16:colId xmlns:a16="http://schemas.microsoft.com/office/drawing/2014/main" xmlns="" val="1367130152"/>
                    </a:ext>
                  </a:extLst>
                </a:gridCol>
                <a:gridCol w="713543">
                  <a:extLst>
                    <a:ext uri="{9D8B030D-6E8A-4147-A177-3AD203B41FA5}">
                      <a16:colId xmlns:a16="http://schemas.microsoft.com/office/drawing/2014/main" xmlns="" val="3965671298"/>
                    </a:ext>
                  </a:extLst>
                </a:gridCol>
              </a:tblGrid>
              <a:tr h="383032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095881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539996E0-03B2-4785-BBFE-29A5E62D69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2289238"/>
              </p:ext>
            </p:extLst>
          </p:nvPr>
        </p:nvGraphicFramePr>
        <p:xfrm>
          <a:off x="1049045" y="5813581"/>
          <a:ext cx="5708344" cy="383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543">
                  <a:extLst>
                    <a:ext uri="{9D8B030D-6E8A-4147-A177-3AD203B41FA5}">
                      <a16:colId xmlns:a16="http://schemas.microsoft.com/office/drawing/2014/main" xmlns="" val="4154070883"/>
                    </a:ext>
                  </a:extLst>
                </a:gridCol>
                <a:gridCol w="713543">
                  <a:extLst>
                    <a:ext uri="{9D8B030D-6E8A-4147-A177-3AD203B41FA5}">
                      <a16:colId xmlns:a16="http://schemas.microsoft.com/office/drawing/2014/main" xmlns="" val="1520416144"/>
                    </a:ext>
                  </a:extLst>
                </a:gridCol>
                <a:gridCol w="713543">
                  <a:extLst>
                    <a:ext uri="{9D8B030D-6E8A-4147-A177-3AD203B41FA5}">
                      <a16:colId xmlns:a16="http://schemas.microsoft.com/office/drawing/2014/main" xmlns="" val="1252834068"/>
                    </a:ext>
                  </a:extLst>
                </a:gridCol>
                <a:gridCol w="713543">
                  <a:extLst>
                    <a:ext uri="{9D8B030D-6E8A-4147-A177-3AD203B41FA5}">
                      <a16:colId xmlns:a16="http://schemas.microsoft.com/office/drawing/2014/main" xmlns="" val="3575072573"/>
                    </a:ext>
                  </a:extLst>
                </a:gridCol>
                <a:gridCol w="713543">
                  <a:extLst>
                    <a:ext uri="{9D8B030D-6E8A-4147-A177-3AD203B41FA5}">
                      <a16:colId xmlns:a16="http://schemas.microsoft.com/office/drawing/2014/main" xmlns="" val="1509035384"/>
                    </a:ext>
                  </a:extLst>
                </a:gridCol>
                <a:gridCol w="713543">
                  <a:extLst>
                    <a:ext uri="{9D8B030D-6E8A-4147-A177-3AD203B41FA5}">
                      <a16:colId xmlns:a16="http://schemas.microsoft.com/office/drawing/2014/main" xmlns="" val="3145981212"/>
                    </a:ext>
                  </a:extLst>
                </a:gridCol>
                <a:gridCol w="713543">
                  <a:extLst>
                    <a:ext uri="{9D8B030D-6E8A-4147-A177-3AD203B41FA5}">
                      <a16:colId xmlns:a16="http://schemas.microsoft.com/office/drawing/2014/main" xmlns="" val="1367130152"/>
                    </a:ext>
                  </a:extLst>
                </a:gridCol>
                <a:gridCol w="713543">
                  <a:extLst>
                    <a:ext uri="{9D8B030D-6E8A-4147-A177-3AD203B41FA5}">
                      <a16:colId xmlns:a16="http://schemas.microsoft.com/office/drawing/2014/main" xmlns="" val="3965671298"/>
                    </a:ext>
                  </a:extLst>
                </a:gridCol>
              </a:tblGrid>
              <a:tr h="383032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0958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3717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A4B3B1-151C-494C-8E7C-544C92C39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5763"/>
            <a:ext cx="8596668" cy="472105"/>
          </a:xfrm>
        </p:spPr>
        <p:txBody>
          <a:bodyPr>
            <a:normAutofit fontScale="90000"/>
          </a:bodyPr>
          <a:lstStyle/>
          <a:p>
            <a:r>
              <a:rPr lang="en-IN" dirty="0"/>
              <a:t>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894418-8080-4386-B1B3-4449CAEF1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74199"/>
            <a:ext cx="8999326" cy="54480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for(k = least significant digit; k &lt;= most significant digit; k++)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for(</a:t>
            </a:r>
            <a:r>
              <a:rPr lang="en-IN" dirty="0" err="1"/>
              <a:t>i</a:t>
            </a:r>
            <a:r>
              <a:rPr lang="en-IN" dirty="0"/>
              <a:t>=0;i&lt;</a:t>
            </a:r>
            <a:r>
              <a:rPr lang="en-IN" dirty="0" err="1"/>
              <a:t>n;i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Y = X[</a:t>
            </a:r>
            <a:r>
              <a:rPr lang="en-IN" dirty="0" err="1"/>
              <a:t>i</a:t>
            </a:r>
            <a:r>
              <a:rPr lang="en-IN" dirty="0"/>
              <a:t>];</a:t>
            </a:r>
          </a:p>
          <a:p>
            <a:pPr marL="0" indent="0">
              <a:buNone/>
            </a:pPr>
            <a:r>
              <a:rPr lang="en-IN" dirty="0"/>
              <a:t>		j = k</a:t>
            </a:r>
            <a:r>
              <a:rPr lang="en-IN" baseline="30000" dirty="0"/>
              <a:t>th  </a:t>
            </a:r>
            <a:r>
              <a:rPr lang="en-IN" dirty="0"/>
              <a:t>digit of y</a:t>
            </a:r>
          </a:p>
          <a:p>
            <a:pPr marL="0" indent="0">
              <a:buNone/>
            </a:pPr>
            <a:r>
              <a:rPr lang="en-IN" baseline="30000" dirty="0"/>
              <a:t>		</a:t>
            </a:r>
            <a:r>
              <a:rPr lang="en-IN" dirty="0"/>
              <a:t>place y at rear end of queue[j]</a:t>
            </a:r>
          </a:p>
          <a:p>
            <a:pPr marL="0" indent="0">
              <a:buNone/>
            </a:pPr>
            <a:r>
              <a:rPr lang="en-IN" baseline="30000" dirty="0"/>
              <a:t>	</a:t>
            </a: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	for(queue=0;queue&lt;10;queue++)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place element of queue[queue] in the next sequential position of x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93452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3877F5-0110-476B-9343-ADC6516A9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110" y="2604472"/>
            <a:ext cx="8596668" cy="277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7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418399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242</TotalTime>
  <Words>378</Words>
  <Application>Microsoft Office PowerPoint</Application>
  <PresentationFormat>Custom</PresentationFormat>
  <Paragraphs>206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BCAC 232:  Data Structures </vt:lpstr>
      <vt:lpstr>Insertion sort</vt:lpstr>
      <vt:lpstr>Slide 3</vt:lpstr>
      <vt:lpstr>Slide 4</vt:lpstr>
      <vt:lpstr>Radix sort</vt:lpstr>
      <vt:lpstr>Slide 6</vt:lpstr>
      <vt:lpstr>Slide 7</vt:lpstr>
      <vt:lpstr>Algorithm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SHK</dc:creator>
  <cp:lastModifiedBy>BBH</cp:lastModifiedBy>
  <cp:revision>24</cp:revision>
  <dcterms:created xsi:type="dcterms:W3CDTF">2020-09-14T04:11:02Z</dcterms:created>
  <dcterms:modified xsi:type="dcterms:W3CDTF">2020-10-27T08:51:57Z</dcterms:modified>
</cp:coreProperties>
</file>