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6" r:id="rId2"/>
    <p:sldId id="268" r:id="rId3"/>
    <p:sldId id="269" r:id="rId4"/>
    <p:sldId id="270" r:id="rId5"/>
    <p:sldId id="257" r:id="rId6"/>
    <p:sldId id="258" r:id="rId7"/>
    <p:sldId id="260" r:id="rId8"/>
    <p:sldId id="261" r:id="rId9"/>
    <p:sldId id="262" r:id="rId10"/>
    <p:sldId id="271" r:id="rId11"/>
    <p:sldId id="272" r:id="rId12"/>
    <p:sldId id="273" r:id="rId13"/>
    <p:sldId id="264" r:id="rId14"/>
    <p:sldId id="265"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162"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A8ECE7-88B5-406C-8AD9-8671B3647E47}" type="datetimeFigureOut">
              <a:rPr lang="en-IN" smtClean="0"/>
              <a:t>29-08-2020</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CEB826-F42A-4513-862F-0A4953487799}" type="slidenum">
              <a:rPr lang="en-IN" smtClean="0"/>
              <a:t>‹#›</a:t>
            </a:fld>
            <a:endParaRPr lang="en-IN"/>
          </a:p>
        </p:txBody>
      </p:sp>
    </p:spTree>
    <p:extLst>
      <p:ext uri="{BB962C8B-B14F-4D97-AF65-F5344CB8AC3E}">
        <p14:creationId xmlns:p14="http://schemas.microsoft.com/office/powerpoint/2010/main" val="4146121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1CEB826-F42A-4513-862F-0A4953487799}" type="slidenum">
              <a:rPr lang="en-IN" smtClean="0"/>
              <a:t>8</a:t>
            </a:fld>
            <a:endParaRPr lang="en-IN"/>
          </a:p>
        </p:txBody>
      </p:sp>
    </p:spTree>
    <p:extLst>
      <p:ext uri="{BB962C8B-B14F-4D97-AF65-F5344CB8AC3E}">
        <p14:creationId xmlns:p14="http://schemas.microsoft.com/office/powerpoint/2010/main" val="37239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CD2B07E-ACDE-429B-9FDD-2F1255A43F31}" type="datetimeFigureOut">
              <a:rPr lang="en-US" smtClean="0"/>
              <a:pPr/>
              <a:t>8/29/2020</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42F17A7-1D16-44B2-A949-294DC277F5E8}"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CD2B07E-ACDE-429B-9FDD-2F1255A43F31}" type="datetimeFigureOut">
              <a:rPr lang="en-US" smtClean="0"/>
              <a:pPr/>
              <a:t>8/29/2020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2F17A7-1D16-44B2-A949-294DC277F5E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CD2B07E-ACDE-429B-9FDD-2F1255A43F31}" type="datetimeFigureOut">
              <a:rPr lang="en-US" smtClean="0"/>
              <a:pPr/>
              <a:t>8/29/2020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2F17A7-1D16-44B2-A949-294DC277F5E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BCD2B07E-ACDE-429B-9FDD-2F1255A43F31}" type="datetimeFigureOut">
              <a:rPr lang="en-US" smtClean="0"/>
              <a:pPr/>
              <a:t>8/29/2020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2F17A7-1D16-44B2-A949-294DC277F5E8}"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CD2B07E-ACDE-429B-9FDD-2F1255A43F31}" type="datetimeFigureOut">
              <a:rPr lang="en-US" smtClean="0"/>
              <a:pPr/>
              <a:t>8/29/2020</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42F17A7-1D16-44B2-A949-294DC277F5E8}"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CD2B07E-ACDE-429B-9FDD-2F1255A43F31}" type="datetimeFigureOut">
              <a:rPr lang="en-US" smtClean="0"/>
              <a:pPr/>
              <a:t>8/29/2020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42F17A7-1D16-44B2-A949-294DC277F5E8}"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CD2B07E-ACDE-429B-9FDD-2F1255A43F31}" type="datetimeFigureOut">
              <a:rPr lang="en-US" smtClean="0"/>
              <a:pPr/>
              <a:t>8/29/2020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42F17A7-1D16-44B2-A949-294DC277F5E8}"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CD2B07E-ACDE-429B-9FDD-2F1255A43F31}" type="datetimeFigureOut">
              <a:rPr lang="en-US" smtClean="0"/>
              <a:pPr/>
              <a:t>8/29/2020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42F17A7-1D16-44B2-A949-294DC277F5E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2B07E-ACDE-429B-9FDD-2F1255A43F31}" type="datetimeFigureOut">
              <a:rPr lang="en-US" smtClean="0"/>
              <a:pPr/>
              <a:t>8/29/2020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42F17A7-1D16-44B2-A949-294DC277F5E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CD2B07E-ACDE-429B-9FDD-2F1255A43F31}" type="datetimeFigureOut">
              <a:rPr lang="en-US" smtClean="0"/>
              <a:pPr/>
              <a:t>8/29/2020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42F17A7-1D16-44B2-A949-294DC277F5E8}"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CD2B07E-ACDE-429B-9FDD-2F1255A43F31}" type="datetimeFigureOut">
              <a:rPr lang="en-US" smtClean="0"/>
              <a:pPr/>
              <a:t>8/29/2020</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742F17A7-1D16-44B2-A949-294DC277F5E8}"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CD2B07E-ACDE-429B-9FDD-2F1255A43F31}" type="datetimeFigureOut">
              <a:rPr lang="en-US" smtClean="0"/>
              <a:pPr/>
              <a:t>8/29/2020</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42F17A7-1D16-44B2-A949-294DC277F5E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3050" y="1544812"/>
            <a:ext cx="7996602" cy="1752600"/>
          </a:xfrm>
          <a:solidFill>
            <a:schemeClr val="accent1"/>
          </a:solidFill>
        </p:spPr>
        <p:txBody>
          <a:bodyPr>
            <a:normAutofit/>
          </a:bodyPr>
          <a:lstStyle/>
          <a:p>
            <a:pPr algn="ctr"/>
            <a:r>
              <a:rPr lang="en-IN" sz="3600" dirty="0">
                <a:solidFill>
                  <a:schemeClr val="tx1"/>
                </a:solidFill>
                <a:latin typeface="Times New Roman" pitchFamily="18" charset="0"/>
                <a:cs typeface="Times New Roman" pitchFamily="18" charset="0"/>
              </a:rPr>
              <a:t>BCA504</a:t>
            </a:r>
            <a:br>
              <a:rPr lang="en-IN" sz="3600" dirty="0">
                <a:solidFill>
                  <a:schemeClr val="tx1"/>
                </a:solidFill>
                <a:latin typeface="Times New Roman" pitchFamily="18" charset="0"/>
                <a:cs typeface="Times New Roman" pitchFamily="18" charset="0"/>
              </a:rPr>
            </a:br>
            <a:r>
              <a:rPr lang="en-IN" sz="3600" dirty="0">
                <a:solidFill>
                  <a:schemeClr val="tx1"/>
                </a:solidFill>
                <a:latin typeface="Times New Roman" pitchFamily="18" charset="0"/>
                <a:cs typeface="Times New Roman" pitchFamily="18" charset="0"/>
              </a:rPr>
              <a:t> JAVA PROGRAMMING</a:t>
            </a:r>
            <a:endParaRPr lang="en-IN" sz="3600" dirty="0">
              <a:latin typeface="Times New Roman" pitchFamily="18" charset="0"/>
              <a:cs typeface="Times New Roman" pitchFamily="18" charset="0"/>
            </a:endParaRPr>
          </a:p>
        </p:txBody>
      </p:sp>
      <p:sp>
        <p:nvSpPr>
          <p:cNvPr id="2" name="Title 1"/>
          <p:cNvSpPr>
            <a:spLocks noGrp="1"/>
          </p:cNvSpPr>
          <p:nvPr>
            <p:ph type="ctrTitle"/>
          </p:nvPr>
        </p:nvSpPr>
        <p:spPr>
          <a:xfrm>
            <a:off x="429064" y="3337560"/>
            <a:ext cx="7929150" cy="2806084"/>
          </a:xfrm>
          <a:solidFill>
            <a:schemeClr val="accent4">
              <a:lumMod val="60000"/>
              <a:lumOff val="40000"/>
            </a:schemeClr>
          </a:solidFill>
        </p:spPr>
        <p:txBody>
          <a:bodyPr>
            <a:normAutofit/>
          </a:bodyPr>
          <a:lstStyle/>
          <a:p>
            <a:pPr algn="l"/>
            <a:r>
              <a:rPr lang="en-IN" sz="3200" dirty="0">
                <a:solidFill>
                  <a:schemeClr val="tx1"/>
                </a:solidFill>
              </a:rPr>
              <a:t>Mr. </a:t>
            </a:r>
            <a:r>
              <a:rPr lang="en-IN" sz="3200" dirty="0" err="1">
                <a:solidFill>
                  <a:schemeClr val="tx1"/>
                </a:solidFill>
              </a:rPr>
              <a:t>Trivarna</a:t>
            </a:r>
            <a:r>
              <a:rPr lang="en-IN" sz="3200" dirty="0">
                <a:solidFill>
                  <a:schemeClr val="tx1"/>
                </a:solidFill>
              </a:rPr>
              <a:t> </a:t>
            </a:r>
            <a:r>
              <a:rPr lang="en-IN" sz="3200" dirty="0" err="1">
                <a:solidFill>
                  <a:schemeClr val="tx1"/>
                </a:solidFill>
              </a:rPr>
              <a:t>Kandlur</a:t>
            </a:r>
            <a:br>
              <a:rPr lang="en-IN" sz="3200" dirty="0">
                <a:solidFill>
                  <a:schemeClr val="tx1"/>
                </a:solidFill>
              </a:rPr>
            </a:br>
            <a:r>
              <a:rPr lang="en-IN" sz="3200" dirty="0">
                <a:solidFill>
                  <a:schemeClr val="tx1"/>
                </a:solidFill>
              </a:rPr>
              <a:t>Assistant Professor</a:t>
            </a:r>
            <a:br>
              <a:rPr lang="en-IN" sz="3200" dirty="0">
                <a:solidFill>
                  <a:schemeClr val="tx1"/>
                </a:solidFill>
              </a:rPr>
            </a:br>
            <a:r>
              <a:rPr lang="en-IN" sz="3200" dirty="0">
                <a:solidFill>
                  <a:schemeClr val="tx1"/>
                </a:solidFill>
              </a:rPr>
              <a:t>Department of Computer Science</a:t>
            </a:r>
            <a:br>
              <a:rPr lang="en-IN" sz="3200" dirty="0">
                <a:solidFill>
                  <a:schemeClr val="tx1"/>
                </a:solidFill>
              </a:rPr>
            </a:br>
            <a:r>
              <a:rPr lang="en-IN" sz="3200" dirty="0">
                <a:solidFill>
                  <a:schemeClr val="tx1"/>
                </a:solidFill>
              </a:rPr>
              <a:t>Dr. B.B. Hegde First Grade College Kundapura</a:t>
            </a:r>
            <a:br>
              <a:rPr lang="en-IN" sz="3200" dirty="0">
                <a:solidFill>
                  <a:schemeClr val="tx1"/>
                </a:solidFill>
                <a:latin typeface="Times New Roman" pitchFamily="18" charset="0"/>
                <a:cs typeface="Times New Roman" pitchFamily="18" charset="0"/>
              </a:rPr>
            </a:br>
            <a:endParaRPr lang="en-IN" sz="32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9F99-F097-423D-8234-2696CA90480E}"/>
              </a:ext>
            </a:extLst>
          </p:cNvPr>
          <p:cNvSpPr>
            <a:spLocks noGrp="1"/>
          </p:cNvSpPr>
          <p:nvPr>
            <p:ph type="title"/>
          </p:nvPr>
        </p:nvSpPr>
        <p:spPr>
          <a:xfrm>
            <a:off x="467544" y="1196752"/>
            <a:ext cx="7772400" cy="1043136"/>
          </a:xfrm>
        </p:spPr>
        <p:txBody>
          <a:bodyPr>
            <a:normAutofit fontScale="90000"/>
          </a:bodyPr>
          <a:lstStyle/>
          <a:p>
            <a:pPr algn="ctr">
              <a:lnSpc>
                <a:spcPct val="115000"/>
              </a:lnSpc>
              <a:spcAft>
                <a:spcPts val="1000"/>
              </a:spcAft>
            </a:pPr>
            <a:r>
              <a:rPr lang="en-GB" sz="1800" b="1" dirty="0" err="1">
                <a:effectLst/>
                <a:latin typeface="Times New Roman" panose="02020603050405020304" pitchFamily="18" charset="0"/>
                <a:ea typeface="Times New Roman" panose="02020603050405020304" pitchFamily="18" charset="0"/>
                <a:cs typeface="Times New Roman" panose="02020603050405020304" pitchFamily="18" charset="0"/>
              </a:rPr>
              <a:t>Dr.</a:t>
            </a: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 B. B. Hegde First Grade College, </a:t>
            </a:r>
            <a:r>
              <a:rPr lang="en-GB" sz="1800" b="1" dirty="0" err="1">
                <a:effectLst/>
                <a:latin typeface="Times New Roman" panose="02020603050405020304" pitchFamily="18" charset="0"/>
                <a:ea typeface="Times New Roman" panose="02020603050405020304" pitchFamily="18" charset="0"/>
                <a:cs typeface="Times New Roman" panose="02020603050405020304" pitchFamily="18" charset="0"/>
              </a:rPr>
              <a:t>Kundapura</a:t>
            </a:r>
            <a:br>
              <a:rPr lang="en-IN" sz="1800" dirty="0">
                <a:effectLst/>
                <a:latin typeface="Calibri" panose="020F0502020204030204" pitchFamily="34" charset="0"/>
                <a:ea typeface="Times New Roman" panose="02020603050405020304" pitchFamily="18" charset="0"/>
                <a:cs typeface="Times New Roman" panose="02020603050405020304" pitchFamily="18" charset="0"/>
              </a:rPr>
            </a:b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Department of Computer Science</a:t>
            </a:r>
            <a:br>
              <a:rPr lang="en-IN" sz="1800" dirty="0">
                <a:effectLst/>
                <a:latin typeface="Calibri" panose="020F0502020204030204" pitchFamily="34" charset="0"/>
                <a:ea typeface="Times New Roman" panose="02020603050405020304" pitchFamily="18" charset="0"/>
                <a:cs typeface="Times New Roman" panose="02020603050405020304" pitchFamily="18" charset="0"/>
              </a:rPr>
            </a:b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Lesson Plan: 2020-21 ( I Term)</a:t>
            </a:r>
            <a:br>
              <a:rPr lang="en-IN"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en-IN" sz="2000" dirty="0"/>
          </a:p>
        </p:txBody>
      </p:sp>
      <p:graphicFrame>
        <p:nvGraphicFramePr>
          <p:cNvPr id="5" name="Content Placeholder 4">
            <a:extLst>
              <a:ext uri="{FF2B5EF4-FFF2-40B4-BE49-F238E27FC236}">
                <a16:creationId xmlns:a16="http://schemas.microsoft.com/office/drawing/2014/main" id="{EB6471A9-CFD1-421B-8A5E-1BBD9535F114}"/>
              </a:ext>
            </a:extLst>
          </p:cNvPr>
          <p:cNvGraphicFramePr>
            <a:graphicFrameLocks noGrp="1"/>
          </p:cNvGraphicFramePr>
          <p:nvPr>
            <p:ph sz="quarter" idx="1"/>
            <p:extLst>
              <p:ext uri="{D42A27DB-BD31-4B8C-83A1-F6EECF244321}">
                <p14:modId xmlns:p14="http://schemas.microsoft.com/office/powerpoint/2010/main" val="3428228219"/>
              </p:ext>
            </p:extLst>
          </p:nvPr>
        </p:nvGraphicFramePr>
        <p:xfrm>
          <a:off x="1547664" y="2348880"/>
          <a:ext cx="5964555" cy="941706"/>
        </p:xfrm>
        <a:graphic>
          <a:graphicData uri="http://schemas.openxmlformats.org/drawingml/2006/table">
            <a:tbl>
              <a:tblPr firstRow="1" firstCol="1" bandRow="1">
                <a:tableStyleId>{2D5ABB26-0587-4C30-8999-92F81FD0307C}</a:tableStyleId>
              </a:tblPr>
              <a:tblGrid>
                <a:gridCol w="1716405">
                  <a:extLst>
                    <a:ext uri="{9D8B030D-6E8A-4147-A177-3AD203B41FA5}">
                      <a16:colId xmlns:a16="http://schemas.microsoft.com/office/drawing/2014/main" val="3946257331"/>
                    </a:ext>
                  </a:extLst>
                </a:gridCol>
                <a:gridCol w="1737995">
                  <a:extLst>
                    <a:ext uri="{9D8B030D-6E8A-4147-A177-3AD203B41FA5}">
                      <a16:colId xmlns:a16="http://schemas.microsoft.com/office/drawing/2014/main" val="930312883"/>
                    </a:ext>
                  </a:extLst>
                </a:gridCol>
                <a:gridCol w="1018540">
                  <a:extLst>
                    <a:ext uri="{9D8B030D-6E8A-4147-A177-3AD203B41FA5}">
                      <a16:colId xmlns:a16="http://schemas.microsoft.com/office/drawing/2014/main" val="3052018282"/>
                    </a:ext>
                  </a:extLst>
                </a:gridCol>
                <a:gridCol w="1491615">
                  <a:extLst>
                    <a:ext uri="{9D8B030D-6E8A-4147-A177-3AD203B41FA5}">
                      <a16:colId xmlns:a16="http://schemas.microsoft.com/office/drawing/2014/main" val="394523251"/>
                    </a:ext>
                  </a:extLst>
                </a:gridCol>
              </a:tblGrid>
              <a:tr h="226695">
                <a:tc>
                  <a:txBody>
                    <a:bodyPr/>
                    <a:lstStyle/>
                    <a:p>
                      <a:pPr algn="ctr">
                        <a:lnSpc>
                          <a:spcPct val="115000"/>
                        </a:lnSpc>
                        <a:spcAft>
                          <a:spcPts val="1000"/>
                        </a:spcAft>
                      </a:pPr>
                      <a:r>
                        <a:rPr lang="en-GB" sz="1200">
                          <a:effectLst/>
                        </a:rPr>
                        <a:t>Subject and Code</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200">
                          <a:effectLst/>
                        </a:rPr>
                        <a:t>Teacher</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200">
                          <a:effectLst/>
                        </a:rPr>
                        <a:t>Class and Semester</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200">
                          <a:effectLst/>
                        </a:rPr>
                        <a:t>Date</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8476153"/>
                  </a:ext>
                </a:extLst>
              </a:tr>
              <a:tr h="440690">
                <a:tc>
                  <a:txBody>
                    <a:bodyPr/>
                    <a:lstStyle/>
                    <a:p>
                      <a:pPr algn="ctr">
                        <a:lnSpc>
                          <a:spcPct val="115000"/>
                        </a:lnSpc>
                        <a:spcAft>
                          <a:spcPts val="1000"/>
                        </a:spcAft>
                      </a:pPr>
                      <a:r>
                        <a:rPr lang="en-GB" sz="1200" dirty="0">
                          <a:effectLst/>
                        </a:rPr>
                        <a:t>Java Programming </a:t>
                      </a:r>
                      <a:endParaRPr lang="en-IN" sz="1100" dirty="0">
                        <a:effectLst/>
                      </a:endParaRPr>
                    </a:p>
                    <a:p>
                      <a:pPr algn="ctr">
                        <a:lnSpc>
                          <a:spcPct val="115000"/>
                        </a:lnSpc>
                        <a:spcAft>
                          <a:spcPts val="1000"/>
                        </a:spcAft>
                      </a:pPr>
                      <a:r>
                        <a:rPr lang="en-GB" sz="1200" dirty="0">
                          <a:effectLst/>
                        </a:rPr>
                        <a:t>(BCA504)</a:t>
                      </a:r>
                      <a:endParaRPr lang="en-IN"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200" dirty="0">
                          <a:effectLst/>
                        </a:rPr>
                        <a:t>Mr. </a:t>
                      </a:r>
                      <a:r>
                        <a:rPr lang="en-GB" sz="1200" dirty="0" err="1">
                          <a:effectLst/>
                        </a:rPr>
                        <a:t>Trivarna</a:t>
                      </a:r>
                      <a:endParaRPr lang="en-IN"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200" dirty="0">
                          <a:effectLst/>
                        </a:rPr>
                        <a:t>III BCA</a:t>
                      </a:r>
                      <a:endParaRPr lang="en-IN" sz="1100" dirty="0">
                        <a:effectLst/>
                      </a:endParaRPr>
                    </a:p>
                    <a:p>
                      <a:pPr algn="ctr">
                        <a:lnSpc>
                          <a:spcPct val="115000"/>
                        </a:lnSpc>
                        <a:spcAft>
                          <a:spcPts val="1000"/>
                        </a:spcAft>
                      </a:pPr>
                      <a:r>
                        <a:rPr lang="en-GB" sz="1200" dirty="0">
                          <a:effectLst/>
                        </a:rPr>
                        <a:t>V Sem</a:t>
                      </a:r>
                      <a:endParaRPr lang="en-IN"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1200" dirty="0">
                          <a:effectLst/>
                        </a:rPr>
                        <a:t>29-05-2020</a:t>
                      </a:r>
                      <a:endParaRPr lang="en-IN"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9649657"/>
                  </a:ext>
                </a:extLst>
              </a:tr>
            </a:tbl>
          </a:graphicData>
        </a:graphic>
      </p:graphicFrame>
    </p:spTree>
    <p:extLst>
      <p:ext uri="{BB962C8B-B14F-4D97-AF65-F5344CB8AC3E}">
        <p14:creationId xmlns:p14="http://schemas.microsoft.com/office/powerpoint/2010/main" val="2452254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CE1D51D-F5D9-4128-A1D5-EF80BF4F01EF}"/>
              </a:ext>
            </a:extLst>
          </p:cNvPr>
          <p:cNvGraphicFramePr>
            <a:graphicFrameLocks noGrp="1"/>
          </p:cNvGraphicFramePr>
          <p:nvPr>
            <p:ph sz="quarter" idx="1"/>
            <p:extLst>
              <p:ext uri="{D42A27DB-BD31-4B8C-83A1-F6EECF244321}">
                <p14:modId xmlns:p14="http://schemas.microsoft.com/office/powerpoint/2010/main" val="162846990"/>
              </p:ext>
            </p:extLst>
          </p:nvPr>
        </p:nvGraphicFramePr>
        <p:xfrm>
          <a:off x="685801" y="620688"/>
          <a:ext cx="7772398" cy="5349051"/>
        </p:xfrm>
        <a:graphic>
          <a:graphicData uri="http://schemas.openxmlformats.org/drawingml/2006/table">
            <a:tbl>
              <a:tblPr firstRow="1" firstCol="1" bandRow="1">
                <a:tableStyleId>{5940675A-B579-460E-94D1-54222C63F5DA}</a:tableStyleId>
              </a:tblPr>
              <a:tblGrid>
                <a:gridCol w="1942679">
                  <a:extLst>
                    <a:ext uri="{9D8B030D-6E8A-4147-A177-3AD203B41FA5}">
                      <a16:colId xmlns:a16="http://schemas.microsoft.com/office/drawing/2014/main" val="4032841428"/>
                    </a:ext>
                  </a:extLst>
                </a:gridCol>
                <a:gridCol w="1942679">
                  <a:extLst>
                    <a:ext uri="{9D8B030D-6E8A-4147-A177-3AD203B41FA5}">
                      <a16:colId xmlns:a16="http://schemas.microsoft.com/office/drawing/2014/main" val="43539240"/>
                    </a:ext>
                  </a:extLst>
                </a:gridCol>
                <a:gridCol w="1943520">
                  <a:extLst>
                    <a:ext uri="{9D8B030D-6E8A-4147-A177-3AD203B41FA5}">
                      <a16:colId xmlns:a16="http://schemas.microsoft.com/office/drawing/2014/main" val="1824017384"/>
                    </a:ext>
                  </a:extLst>
                </a:gridCol>
                <a:gridCol w="1943520">
                  <a:extLst>
                    <a:ext uri="{9D8B030D-6E8A-4147-A177-3AD203B41FA5}">
                      <a16:colId xmlns:a16="http://schemas.microsoft.com/office/drawing/2014/main" val="488286583"/>
                    </a:ext>
                  </a:extLst>
                </a:gridCol>
              </a:tblGrid>
              <a:tr h="484190">
                <a:tc>
                  <a:txBody>
                    <a:bodyPr/>
                    <a:lstStyle/>
                    <a:p>
                      <a:pPr algn="ctr">
                        <a:lnSpc>
                          <a:spcPct val="115000"/>
                        </a:lnSpc>
                        <a:spcAft>
                          <a:spcPts val="1000"/>
                        </a:spcAft>
                      </a:pPr>
                      <a:r>
                        <a:rPr lang="en-GB" sz="1200" dirty="0">
                          <a:effectLst/>
                        </a:rPr>
                        <a:t>Chapter</a:t>
                      </a:r>
                      <a:endParaRPr lang="en-IN"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92" marR="44592" marT="0" marB="0" anchor="ctr"/>
                </a:tc>
                <a:tc>
                  <a:txBody>
                    <a:bodyPr/>
                    <a:lstStyle/>
                    <a:p>
                      <a:pPr algn="ctr">
                        <a:lnSpc>
                          <a:spcPct val="115000"/>
                        </a:lnSpc>
                        <a:spcAft>
                          <a:spcPts val="1000"/>
                        </a:spcAft>
                      </a:pPr>
                      <a:r>
                        <a:rPr lang="en-GB" sz="1200">
                          <a:effectLst/>
                        </a:rPr>
                        <a:t>Objectives</a:t>
                      </a:r>
                      <a:endParaRPr lang="en-IN"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592" marR="44592" marT="0" marB="0" anchor="ctr"/>
                </a:tc>
                <a:tc>
                  <a:txBody>
                    <a:bodyPr/>
                    <a:lstStyle/>
                    <a:p>
                      <a:pPr algn="ctr">
                        <a:lnSpc>
                          <a:spcPct val="115000"/>
                        </a:lnSpc>
                        <a:spcAft>
                          <a:spcPts val="1000"/>
                        </a:spcAft>
                      </a:pPr>
                      <a:r>
                        <a:rPr lang="en-GB" sz="1200">
                          <a:effectLst/>
                        </a:rPr>
                        <a:t>Methodology/</a:t>
                      </a:r>
                      <a:endParaRPr lang="en-IN" sz="1200">
                        <a:effectLst/>
                      </a:endParaRPr>
                    </a:p>
                    <a:p>
                      <a:pPr algn="ctr">
                        <a:lnSpc>
                          <a:spcPct val="115000"/>
                        </a:lnSpc>
                        <a:spcAft>
                          <a:spcPts val="1000"/>
                        </a:spcAft>
                      </a:pPr>
                      <a:r>
                        <a:rPr lang="en-GB" sz="1200">
                          <a:effectLst/>
                        </a:rPr>
                        <a:t>Instructional techniques</a:t>
                      </a:r>
                      <a:endParaRPr lang="en-IN"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592" marR="44592" marT="0" marB="0" anchor="ctr"/>
                </a:tc>
                <a:tc>
                  <a:txBody>
                    <a:bodyPr/>
                    <a:lstStyle/>
                    <a:p>
                      <a:pPr algn="ctr">
                        <a:lnSpc>
                          <a:spcPct val="115000"/>
                        </a:lnSpc>
                        <a:spcAft>
                          <a:spcPts val="1000"/>
                        </a:spcAft>
                      </a:pPr>
                      <a:r>
                        <a:rPr lang="en-GB" sz="1200">
                          <a:effectLst/>
                        </a:rPr>
                        <a:t>Students Learning points</a:t>
                      </a:r>
                      <a:endParaRPr lang="en-IN"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592" marR="44592" marT="0" marB="0" anchor="ctr"/>
                </a:tc>
                <a:extLst>
                  <a:ext uri="{0D108BD9-81ED-4DB2-BD59-A6C34878D82A}">
                    <a16:rowId xmlns:a16="http://schemas.microsoft.com/office/drawing/2014/main" val="734621273"/>
                  </a:ext>
                </a:extLst>
              </a:tr>
              <a:tr h="2290314">
                <a:tc>
                  <a:txBody>
                    <a:bodyPr/>
                    <a:lstStyle/>
                    <a:p>
                      <a:pPr>
                        <a:lnSpc>
                          <a:spcPct val="115000"/>
                        </a:lnSpc>
                        <a:spcAft>
                          <a:spcPts val="1000"/>
                        </a:spcAft>
                      </a:pPr>
                      <a:r>
                        <a:rPr lang="en-GB" sz="1200" dirty="0">
                          <a:effectLst/>
                        </a:rPr>
                        <a:t>Unit I: Java Fundamentals; Data types &amp; operators; Using I/O; Control Statements.</a:t>
                      </a:r>
                      <a:endParaRPr lang="en-IN"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92" marR="44592" marT="0" marB="0"/>
                </a:tc>
                <a:tc>
                  <a:txBody>
                    <a:bodyPr/>
                    <a:lstStyle/>
                    <a:p>
                      <a:pPr>
                        <a:lnSpc>
                          <a:spcPct val="115000"/>
                        </a:lnSpc>
                        <a:spcAft>
                          <a:spcPts val="1000"/>
                        </a:spcAft>
                      </a:pPr>
                      <a:r>
                        <a:rPr lang="en-GB" sz="1200" dirty="0">
                          <a:effectLst/>
                        </a:rPr>
                        <a:t>To study the origin of Java, The byte code, Java Buzzwords &amp; The Java class libraries.</a:t>
                      </a:r>
                      <a:endParaRPr lang="en-IN" sz="1200" dirty="0">
                        <a:effectLst/>
                      </a:endParaRPr>
                    </a:p>
                    <a:p>
                      <a:pPr>
                        <a:lnSpc>
                          <a:spcPct val="115000"/>
                        </a:lnSpc>
                        <a:spcAft>
                          <a:spcPts val="1000"/>
                        </a:spcAft>
                      </a:pPr>
                      <a:r>
                        <a:rPr lang="en-GB" sz="1200" dirty="0">
                          <a:effectLst/>
                        </a:rPr>
                        <a:t>To understand the data types used in Java &amp; the different operators.</a:t>
                      </a:r>
                      <a:endParaRPr lang="en-IN" sz="1200" dirty="0">
                        <a:effectLst/>
                      </a:endParaRPr>
                    </a:p>
                    <a:p>
                      <a:pPr>
                        <a:lnSpc>
                          <a:spcPct val="115000"/>
                        </a:lnSpc>
                        <a:spcAft>
                          <a:spcPts val="1000"/>
                        </a:spcAft>
                      </a:pPr>
                      <a:r>
                        <a:rPr lang="en-GB" sz="1200" dirty="0">
                          <a:effectLst/>
                        </a:rPr>
                        <a:t>To study the Byte stream &amp; Character stream.</a:t>
                      </a:r>
                      <a:endParaRPr lang="en-IN" sz="1200" dirty="0">
                        <a:effectLst/>
                      </a:endParaRPr>
                    </a:p>
                    <a:p>
                      <a:pPr>
                        <a:lnSpc>
                          <a:spcPct val="115000"/>
                        </a:lnSpc>
                        <a:spcAft>
                          <a:spcPts val="1000"/>
                        </a:spcAft>
                      </a:pPr>
                      <a:r>
                        <a:rPr lang="en-GB" sz="1200" dirty="0">
                          <a:effectLst/>
                        </a:rPr>
                        <a:t>To study the different control statements used in Java.</a:t>
                      </a:r>
                      <a:endParaRPr lang="en-IN"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92" marR="44592" marT="0" marB="0"/>
                </a:tc>
                <a:tc>
                  <a:txBody>
                    <a:bodyPr/>
                    <a:lstStyle/>
                    <a:p>
                      <a:pPr>
                        <a:lnSpc>
                          <a:spcPct val="115000"/>
                        </a:lnSpc>
                        <a:spcAft>
                          <a:spcPts val="1000"/>
                        </a:spcAft>
                      </a:pPr>
                      <a:r>
                        <a:rPr lang="en-GB" sz="1200" dirty="0">
                          <a:effectLst/>
                        </a:rPr>
                        <a:t>Lecturing</a:t>
                      </a:r>
                      <a:endParaRPr lang="en-IN" sz="1200" dirty="0">
                        <a:effectLst/>
                      </a:endParaRPr>
                    </a:p>
                    <a:p>
                      <a:pPr>
                        <a:lnSpc>
                          <a:spcPct val="115000"/>
                        </a:lnSpc>
                        <a:spcAft>
                          <a:spcPts val="1000"/>
                        </a:spcAft>
                      </a:pPr>
                      <a:r>
                        <a:rPr lang="en-GB" sz="1200" dirty="0">
                          <a:effectLst/>
                        </a:rPr>
                        <a:t>chalk &amp; talk method.</a:t>
                      </a:r>
                    </a:p>
                    <a:p>
                      <a:pPr>
                        <a:lnSpc>
                          <a:spcPct val="115000"/>
                        </a:lnSpc>
                        <a:spcAft>
                          <a:spcPts val="1000"/>
                        </a:spcAft>
                      </a:pPr>
                      <a:r>
                        <a:rPr lang="en-GB" sz="1200" dirty="0">
                          <a:effectLst/>
                        </a:rPr>
                        <a:t>Online Teaching</a:t>
                      </a:r>
                      <a:endParaRPr lang="en-IN"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92" marR="44592" marT="0" marB="0"/>
                </a:tc>
                <a:tc>
                  <a:txBody>
                    <a:bodyPr/>
                    <a:lstStyle/>
                    <a:p>
                      <a:pPr>
                        <a:lnSpc>
                          <a:spcPct val="115000"/>
                        </a:lnSpc>
                        <a:spcAft>
                          <a:spcPts val="1000"/>
                        </a:spcAft>
                      </a:pPr>
                      <a:r>
                        <a:rPr lang="en-GB" sz="1200" dirty="0">
                          <a:effectLst/>
                        </a:rPr>
                        <a:t>To know about history of Java.</a:t>
                      </a:r>
                      <a:endParaRPr lang="en-IN" sz="1200" dirty="0">
                        <a:effectLst/>
                      </a:endParaRPr>
                    </a:p>
                    <a:p>
                      <a:pPr>
                        <a:lnSpc>
                          <a:spcPct val="115000"/>
                        </a:lnSpc>
                        <a:spcAft>
                          <a:spcPts val="1000"/>
                        </a:spcAft>
                      </a:pPr>
                      <a:r>
                        <a:rPr lang="en-GB" sz="1200" dirty="0">
                          <a:effectLst/>
                        </a:rPr>
                        <a:t>To understand the concept of data types &amp; operations of Java.</a:t>
                      </a:r>
                      <a:endParaRPr lang="en-IN" sz="1200" dirty="0">
                        <a:effectLst/>
                      </a:endParaRPr>
                    </a:p>
                    <a:p>
                      <a:pPr>
                        <a:lnSpc>
                          <a:spcPct val="115000"/>
                        </a:lnSpc>
                        <a:spcAft>
                          <a:spcPts val="1000"/>
                        </a:spcAft>
                      </a:pPr>
                      <a:r>
                        <a:rPr lang="en-GB" sz="1200" dirty="0">
                          <a:effectLst/>
                        </a:rPr>
                        <a:t>To know the usage of I/O.</a:t>
                      </a:r>
                      <a:endParaRPr lang="en-IN" sz="1200" dirty="0">
                        <a:effectLst/>
                      </a:endParaRPr>
                    </a:p>
                    <a:p>
                      <a:pPr>
                        <a:lnSpc>
                          <a:spcPct val="115000"/>
                        </a:lnSpc>
                        <a:spcAft>
                          <a:spcPts val="1000"/>
                        </a:spcAft>
                      </a:pPr>
                      <a:r>
                        <a:rPr lang="en-GB" sz="1200" dirty="0">
                          <a:effectLst/>
                        </a:rPr>
                        <a:t>To understand the control statements.</a:t>
                      </a:r>
                      <a:endParaRPr lang="en-IN"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92" marR="44592" marT="0" marB="0"/>
                </a:tc>
                <a:extLst>
                  <a:ext uri="{0D108BD9-81ED-4DB2-BD59-A6C34878D82A}">
                    <a16:rowId xmlns:a16="http://schemas.microsoft.com/office/drawing/2014/main" val="539465665"/>
                  </a:ext>
                </a:extLst>
              </a:tr>
              <a:tr h="1797495">
                <a:tc>
                  <a:txBody>
                    <a:bodyPr/>
                    <a:lstStyle/>
                    <a:p>
                      <a:pPr>
                        <a:lnSpc>
                          <a:spcPct val="115000"/>
                        </a:lnSpc>
                        <a:spcAft>
                          <a:spcPts val="1000"/>
                        </a:spcAft>
                      </a:pPr>
                      <a:r>
                        <a:rPr lang="en-GB" sz="1200" dirty="0">
                          <a:effectLst/>
                        </a:rPr>
                        <a:t>UNIT II: Arrays; Classes, Objects &amp; methods; Inheritance.</a:t>
                      </a:r>
                      <a:endParaRPr lang="en-IN"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92" marR="44592" marT="0" marB="0"/>
                </a:tc>
                <a:tc>
                  <a:txBody>
                    <a:bodyPr/>
                    <a:lstStyle/>
                    <a:p>
                      <a:pPr>
                        <a:lnSpc>
                          <a:spcPct val="115000"/>
                        </a:lnSpc>
                        <a:spcAft>
                          <a:spcPts val="1000"/>
                        </a:spcAft>
                      </a:pPr>
                      <a:r>
                        <a:rPr lang="en-GB" sz="1200" dirty="0">
                          <a:effectLst/>
                        </a:rPr>
                        <a:t>To study the different types of arrays.</a:t>
                      </a:r>
                      <a:endParaRPr lang="en-IN" sz="1200" dirty="0">
                        <a:effectLst/>
                      </a:endParaRPr>
                    </a:p>
                    <a:p>
                      <a:pPr>
                        <a:lnSpc>
                          <a:spcPct val="115000"/>
                        </a:lnSpc>
                        <a:spcAft>
                          <a:spcPts val="1000"/>
                        </a:spcAft>
                      </a:pPr>
                      <a:r>
                        <a:rPr lang="en-GB" sz="1200" dirty="0">
                          <a:effectLst/>
                        </a:rPr>
                        <a:t>To study the class fundamental, creating objects &amp; adding methods.</a:t>
                      </a:r>
                      <a:endParaRPr lang="en-IN" sz="1200" dirty="0">
                        <a:effectLst/>
                      </a:endParaRPr>
                    </a:p>
                    <a:p>
                      <a:pPr>
                        <a:lnSpc>
                          <a:spcPct val="115000"/>
                        </a:lnSpc>
                        <a:spcAft>
                          <a:spcPts val="1000"/>
                        </a:spcAft>
                      </a:pPr>
                      <a:r>
                        <a:rPr lang="en-GB" sz="1200" dirty="0">
                          <a:effectLst/>
                        </a:rPr>
                        <a:t>To understand what is inheritance and where it is used.</a:t>
                      </a:r>
                      <a:endParaRPr lang="en-IN"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92" marR="44592" marT="0" marB="0"/>
                </a:tc>
                <a:tc>
                  <a:txBody>
                    <a:bodyPr/>
                    <a:lstStyle/>
                    <a:p>
                      <a:pPr>
                        <a:lnSpc>
                          <a:spcPct val="115000"/>
                        </a:lnSpc>
                        <a:spcAft>
                          <a:spcPts val="1000"/>
                        </a:spcAft>
                      </a:pPr>
                      <a:r>
                        <a:rPr lang="en-GB" sz="1200" dirty="0">
                          <a:effectLst/>
                        </a:rPr>
                        <a:t>Lecturing</a:t>
                      </a:r>
                      <a:endParaRPr lang="en-IN" sz="1200" dirty="0">
                        <a:effectLst/>
                      </a:endParaRPr>
                    </a:p>
                    <a:p>
                      <a:pPr>
                        <a:lnSpc>
                          <a:spcPct val="115000"/>
                        </a:lnSpc>
                        <a:spcAft>
                          <a:spcPts val="1000"/>
                        </a:spcAft>
                      </a:pPr>
                      <a:r>
                        <a:rPr lang="en-GB" sz="1200" dirty="0">
                          <a:effectLst/>
                        </a:rPr>
                        <a:t>chalk &amp; talk method.</a:t>
                      </a:r>
                    </a:p>
                    <a:p>
                      <a:pPr>
                        <a:lnSpc>
                          <a:spcPct val="115000"/>
                        </a:lnSpc>
                        <a:spcAft>
                          <a:spcPts val="1000"/>
                        </a:spcAft>
                      </a:pPr>
                      <a:r>
                        <a:rPr lang="en-GB" sz="1200" dirty="0">
                          <a:effectLst/>
                        </a:rPr>
                        <a:t>Online Teaching</a:t>
                      </a:r>
                      <a:endParaRPr lang="en-IN"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92" marR="44592" marT="0" marB="0"/>
                </a:tc>
                <a:tc>
                  <a:txBody>
                    <a:bodyPr/>
                    <a:lstStyle/>
                    <a:p>
                      <a:pPr>
                        <a:lnSpc>
                          <a:spcPct val="115000"/>
                        </a:lnSpc>
                        <a:spcAft>
                          <a:spcPts val="1000"/>
                        </a:spcAft>
                      </a:pPr>
                      <a:r>
                        <a:rPr lang="en-GB" sz="1200" dirty="0">
                          <a:effectLst/>
                        </a:rPr>
                        <a:t>Make the students to understand arrays concept and usage of arrays.</a:t>
                      </a:r>
                      <a:endParaRPr lang="en-IN" sz="1200" dirty="0">
                        <a:effectLst/>
                      </a:endParaRPr>
                    </a:p>
                    <a:p>
                      <a:pPr>
                        <a:lnSpc>
                          <a:spcPct val="115000"/>
                        </a:lnSpc>
                        <a:spcAft>
                          <a:spcPts val="1000"/>
                        </a:spcAft>
                      </a:pPr>
                      <a:r>
                        <a:rPr lang="en-GB" sz="1200" dirty="0">
                          <a:effectLst/>
                        </a:rPr>
                        <a:t>To know about classes, objects and methods.</a:t>
                      </a:r>
                      <a:endParaRPr lang="en-IN" sz="1200" dirty="0">
                        <a:effectLst/>
                      </a:endParaRPr>
                    </a:p>
                    <a:p>
                      <a:pPr>
                        <a:lnSpc>
                          <a:spcPct val="115000"/>
                        </a:lnSpc>
                        <a:spcAft>
                          <a:spcPts val="1000"/>
                        </a:spcAft>
                      </a:pPr>
                      <a:r>
                        <a:rPr lang="en-GB" sz="1200" dirty="0">
                          <a:effectLst/>
                        </a:rPr>
                        <a:t>Make the students to understand the inheritance basics and usage of inheritance.</a:t>
                      </a:r>
                      <a:endParaRPr lang="en-IN"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92" marR="44592" marT="0" marB="0"/>
                </a:tc>
                <a:extLst>
                  <a:ext uri="{0D108BD9-81ED-4DB2-BD59-A6C34878D82A}">
                    <a16:rowId xmlns:a16="http://schemas.microsoft.com/office/drawing/2014/main" val="1375839305"/>
                  </a:ext>
                </a:extLst>
              </a:tr>
            </a:tbl>
          </a:graphicData>
        </a:graphic>
      </p:graphicFrame>
    </p:spTree>
    <p:extLst>
      <p:ext uri="{BB962C8B-B14F-4D97-AF65-F5344CB8AC3E}">
        <p14:creationId xmlns:p14="http://schemas.microsoft.com/office/powerpoint/2010/main" val="867094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70F6276-A4FF-472B-BB6C-678A17D342D4}"/>
              </a:ext>
            </a:extLst>
          </p:cNvPr>
          <p:cNvGraphicFramePr>
            <a:graphicFrameLocks noGrp="1"/>
          </p:cNvGraphicFramePr>
          <p:nvPr>
            <p:ph sz="quarter" idx="1"/>
            <p:extLst>
              <p:ext uri="{D42A27DB-BD31-4B8C-83A1-F6EECF244321}">
                <p14:modId xmlns:p14="http://schemas.microsoft.com/office/powerpoint/2010/main" val="2477676160"/>
              </p:ext>
            </p:extLst>
          </p:nvPr>
        </p:nvGraphicFramePr>
        <p:xfrm>
          <a:off x="755576" y="333375"/>
          <a:ext cx="7344816" cy="6048374"/>
        </p:xfrm>
        <a:graphic>
          <a:graphicData uri="http://schemas.openxmlformats.org/drawingml/2006/table">
            <a:tbl>
              <a:tblPr firstRow="1" firstCol="1" bandRow="1">
                <a:tableStyleId>{5940675A-B579-460E-94D1-54222C63F5DA}</a:tableStyleId>
              </a:tblPr>
              <a:tblGrid>
                <a:gridCol w="1835807">
                  <a:extLst>
                    <a:ext uri="{9D8B030D-6E8A-4147-A177-3AD203B41FA5}">
                      <a16:colId xmlns:a16="http://schemas.microsoft.com/office/drawing/2014/main" val="2635869112"/>
                    </a:ext>
                  </a:extLst>
                </a:gridCol>
                <a:gridCol w="1835807">
                  <a:extLst>
                    <a:ext uri="{9D8B030D-6E8A-4147-A177-3AD203B41FA5}">
                      <a16:colId xmlns:a16="http://schemas.microsoft.com/office/drawing/2014/main" val="2073597061"/>
                    </a:ext>
                  </a:extLst>
                </a:gridCol>
                <a:gridCol w="1836601">
                  <a:extLst>
                    <a:ext uri="{9D8B030D-6E8A-4147-A177-3AD203B41FA5}">
                      <a16:colId xmlns:a16="http://schemas.microsoft.com/office/drawing/2014/main" val="3136511516"/>
                    </a:ext>
                  </a:extLst>
                </a:gridCol>
                <a:gridCol w="1836601">
                  <a:extLst>
                    <a:ext uri="{9D8B030D-6E8A-4147-A177-3AD203B41FA5}">
                      <a16:colId xmlns:a16="http://schemas.microsoft.com/office/drawing/2014/main" val="2083188977"/>
                    </a:ext>
                  </a:extLst>
                </a:gridCol>
              </a:tblGrid>
              <a:tr h="3223874">
                <a:tc>
                  <a:txBody>
                    <a:bodyPr/>
                    <a:lstStyle/>
                    <a:p>
                      <a:pPr>
                        <a:lnSpc>
                          <a:spcPct val="115000"/>
                        </a:lnSpc>
                        <a:spcAft>
                          <a:spcPts val="1000"/>
                        </a:spcAft>
                      </a:pPr>
                      <a:r>
                        <a:rPr lang="en-GB" sz="1200" dirty="0">
                          <a:effectLst/>
                          <a:latin typeface="+mj-lt"/>
                        </a:rPr>
                        <a:t>UNIT III: Packages and Interfaces; Exception handling; Multi threaded programming.</a:t>
                      </a:r>
                    </a:p>
                    <a:p>
                      <a:pPr>
                        <a:lnSpc>
                          <a:spcPct val="115000"/>
                        </a:lnSpc>
                        <a:spcAft>
                          <a:spcPts val="1000"/>
                        </a:spcAft>
                      </a:pPr>
                      <a:endParaRPr lang="en-GB" sz="1200" dirty="0">
                        <a:effectLst/>
                        <a:latin typeface="+mj-lt"/>
                        <a:ea typeface="Times New Roman" panose="02020603050405020304" pitchFamily="18" charset="0"/>
                        <a:cs typeface="Times New Roman" panose="02020603050405020304" pitchFamily="18" charset="0"/>
                      </a:endParaRPr>
                    </a:p>
                    <a:p>
                      <a:pPr>
                        <a:lnSpc>
                          <a:spcPct val="115000"/>
                        </a:lnSpc>
                        <a:spcAft>
                          <a:spcPts val="1000"/>
                        </a:spcAft>
                      </a:pPr>
                      <a:endParaRPr lang="en-GB" sz="1200" dirty="0">
                        <a:effectLst/>
                        <a:latin typeface="+mj-lt"/>
                        <a:ea typeface="Times New Roman" panose="02020603050405020304" pitchFamily="18" charset="0"/>
                        <a:cs typeface="Times New Roman" panose="02020603050405020304" pitchFamily="18" charset="0"/>
                      </a:endParaRPr>
                    </a:p>
                    <a:p>
                      <a:pPr>
                        <a:lnSpc>
                          <a:spcPct val="115000"/>
                        </a:lnSpc>
                        <a:spcAft>
                          <a:spcPts val="1000"/>
                        </a:spcAft>
                      </a:pPr>
                      <a:endParaRPr lang="en-GB" sz="1200" dirty="0">
                        <a:effectLst/>
                        <a:latin typeface="+mj-lt"/>
                        <a:ea typeface="Times New Roman" panose="02020603050405020304" pitchFamily="18" charset="0"/>
                        <a:cs typeface="Times New Roman" panose="02020603050405020304" pitchFamily="18" charset="0"/>
                      </a:endParaRPr>
                    </a:p>
                  </a:txBody>
                  <a:tcPr marL="65115" marR="65115" marT="0" marB="0"/>
                </a:tc>
                <a:tc>
                  <a:txBody>
                    <a:bodyPr/>
                    <a:lstStyle/>
                    <a:p>
                      <a:pPr>
                        <a:lnSpc>
                          <a:spcPct val="115000"/>
                        </a:lnSpc>
                        <a:spcAft>
                          <a:spcPts val="1000"/>
                        </a:spcAft>
                      </a:pPr>
                      <a:r>
                        <a:rPr lang="en-GB" sz="1200" dirty="0">
                          <a:effectLst/>
                          <a:latin typeface="+mj-lt"/>
                        </a:rPr>
                        <a:t>To know the packages and understanding the interface.</a:t>
                      </a:r>
                      <a:endParaRPr lang="en-IN" sz="1200" dirty="0">
                        <a:effectLst/>
                        <a:latin typeface="+mj-lt"/>
                      </a:endParaRPr>
                    </a:p>
                    <a:p>
                      <a:pPr>
                        <a:lnSpc>
                          <a:spcPct val="115000"/>
                        </a:lnSpc>
                        <a:spcAft>
                          <a:spcPts val="1000"/>
                        </a:spcAft>
                      </a:pPr>
                      <a:r>
                        <a:rPr lang="en-GB" sz="1200" dirty="0">
                          <a:effectLst/>
                          <a:latin typeface="+mj-lt"/>
                        </a:rPr>
                        <a:t>To study the exception hierarchy and exception handling fundamentals.</a:t>
                      </a:r>
                      <a:endParaRPr lang="en-IN" sz="1200" dirty="0">
                        <a:effectLst/>
                        <a:latin typeface="+mj-lt"/>
                      </a:endParaRPr>
                    </a:p>
                    <a:p>
                      <a:pPr>
                        <a:lnSpc>
                          <a:spcPct val="115000"/>
                        </a:lnSpc>
                        <a:spcAft>
                          <a:spcPts val="1000"/>
                        </a:spcAft>
                      </a:pPr>
                      <a:r>
                        <a:rPr lang="en-GB" sz="1200" dirty="0">
                          <a:effectLst/>
                          <a:latin typeface="+mj-lt"/>
                        </a:rPr>
                        <a:t>To study the multi threading fundamentals, creating thread and creating multiple threads.</a:t>
                      </a:r>
                      <a:endParaRPr lang="en-IN" sz="1200" dirty="0">
                        <a:effectLst/>
                        <a:latin typeface="+mj-lt"/>
                        <a:ea typeface="Times New Roman" panose="02020603050405020304" pitchFamily="18" charset="0"/>
                        <a:cs typeface="Times New Roman" panose="02020603050405020304" pitchFamily="18" charset="0"/>
                      </a:endParaRPr>
                    </a:p>
                  </a:txBody>
                  <a:tcPr marL="65115" marR="65115" marT="0" marB="0"/>
                </a:tc>
                <a:tc>
                  <a:txBody>
                    <a:bodyPr/>
                    <a:lstStyle/>
                    <a:p>
                      <a:pPr>
                        <a:lnSpc>
                          <a:spcPct val="115000"/>
                        </a:lnSpc>
                        <a:spcAft>
                          <a:spcPts val="1000"/>
                        </a:spcAft>
                      </a:pPr>
                      <a:r>
                        <a:rPr lang="en-GB" sz="1200" dirty="0">
                          <a:effectLst/>
                          <a:latin typeface="+mj-lt"/>
                        </a:rPr>
                        <a:t>Lecturing </a:t>
                      </a:r>
                      <a:endParaRPr lang="en-IN" sz="1200" dirty="0">
                        <a:effectLst/>
                        <a:latin typeface="+mj-lt"/>
                      </a:endParaRPr>
                    </a:p>
                    <a:p>
                      <a:pPr>
                        <a:lnSpc>
                          <a:spcPct val="115000"/>
                        </a:lnSpc>
                        <a:spcAft>
                          <a:spcPts val="1000"/>
                        </a:spcAft>
                      </a:pPr>
                      <a:r>
                        <a:rPr lang="en-GB" sz="1200" dirty="0">
                          <a:effectLst/>
                          <a:latin typeface="+mj-lt"/>
                        </a:rPr>
                        <a:t>chalk &amp; talk method.</a:t>
                      </a:r>
                    </a:p>
                    <a:p>
                      <a:pPr>
                        <a:lnSpc>
                          <a:spcPct val="115000"/>
                        </a:lnSpc>
                        <a:spcAft>
                          <a:spcPts val="1000"/>
                        </a:spcAft>
                      </a:pPr>
                      <a:r>
                        <a:rPr lang="en-GB" sz="1200" dirty="0">
                          <a:effectLst/>
                          <a:latin typeface="+mj-lt"/>
                          <a:ea typeface="Times New Roman" panose="02020603050405020304" pitchFamily="18" charset="0"/>
                          <a:cs typeface="Times New Roman" panose="02020603050405020304" pitchFamily="18" charset="0"/>
                        </a:rPr>
                        <a:t>Online Teaching</a:t>
                      </a:r>
                      <a:endParaRPr lang="en-IN" sz="1200" dirty="0">
                        <a:effectLst/>
                        <a:latin typeface="+mj-lt"/>
                        <a:ea typeface="Times New Roman" panose="02020603050405020304" pitchFamily="18" charset="0"/>
                        <a:cs typeface="Times New Roman" panose="02020603050405020304" pitchFamily="18" charset="0"/>
                      </a:endParaRPr>
                    </a:p>
                  </a:txBody>
                  <a:tcPr marL="65115" marR="65115" marT="0" marB="0"/>
                </a:tc>
                <a:tc>
                  <a:txBody>
                    <a:bodyPr/>
                    <a:lstStyle/>
                    <a:p>
                      <a:pPr>
                        <a:lnSpc>
                          <a:spcPct val="115000"/>
                        </a:lnSpc>
                        <a:spcAft>
                          <a:spcPts val="1000"/>
                        </a:spcAft>
                      </a:pPr>
                      <a:r>
                        <a:rPr lang="en-GB" sz="1200" dirty="0">
                          <a:effectLst/>
                          <a:latin typeface="+mj-lt"/>
                        </a:rPr>
                        <a:t>To study the packages and interfaces.</a:t>
                      </a:r>
                      <a:endParaRPr lang="en-IN" sz="1200" dirty="0">
                        <a:effectLst/>
                        <a:latin typeface="+mj-lt"/>
                      </a:endParaRPr>
                    </a:p>
                    <a:p>
                      <a:pPr>
                        <a:lnSpc>
                          <a:spcPct val="115000"/>
                        </a:lnSpc>
                        <a:spcAft>
                          <a:spcPts val="1000"/>
                        </a:spcAft>
                      </a:pPr>
                      <a:r>
                        <a:rPr lang="en-GB" sz="1200" dirty="0">
                          <a:effectLst/>
                          <a:latin typeface="+mj-lt"/>
                        </a:rPr>
                        <a:t>To study the exception and exception handling.</a:t>
                      </a:r>
                      <a:endParaRPr lang="en-IN" sz="1200" dirty="0">
                        <a:effectLst/>
                        <a:latin typeface="+mj-lt"/>
                      </a:endParaRPr>
                    </a:p>
                    <a:p>
                      <a:pPr>
                        <a:lnSpc>
                          <a:spcPct val="115000"/>
                        </a:lnSpc>
                        <a:spcAft>
                          <a:spcPts val="1000"/>
                        </a:spcAft>
                      </a:pPr>
                      <a:r>
                        <a:rPr lang="en-GB" sz="1200" dirty="0">
                          <a:effectLst/>
                          <a:latin typeface="+mj-lt"/>
                        </a:rPr>
                        <a:t>Make the students to understand multi threading concepts.</a:t>
                      </a:r>
                    </a:p>
                    <a:p>
                      <a:pPr>
                        <a:lnSpc>
                          <a:spcPct val="115000"/>
                        </a:lnSpc>
                        <a:spcAft>
                          <a:spcPts val="1000"/>
                        </a:spcAft>
                      </a:pPr>
                      <a:endParaRPr lang="en-GB" sz="1200" dirty="0">
                        <a:effectLst/>
                        <a:latin typeface="+mj-lt"/>
                        <a:ea typeface="Times New Roman" panose="02020603050405020304" pitchFamily="18" charset="0"/>
                        <a:cs typeface="Times New Roman" panose="02020603050405020304" pitchFamily="18" charset="0"/>
                      </a:endParaRPr>
                    </a:p>
                    <a:p>
                      <a:pPr>
                        <a:lnSpc>
                          <a:spcPct val="115000"/>
                        </a:lnSpc>
                        <a:spcAft>
                          <a:spcPts val="1000"/>
                        </a:spcAft>
                      </a:pPr>
                      <a:endParaRPr lang="en-GB" sz="1200" dirty="0">
                        <a:effectLst/>
                        <a:latin typeface="+mj-lt"/>
                        <a:ea typeface="Times New Roman" panose="02020603050405020304" pitchFamily="18" charset="0"/>
                        <a:cs typeface="Times New Roman" panose="02020603050405020304" pitchFamily="18" charset="0"/>
                      </a:endParaRPr>
                    </a:p>
                  </a:txBody>
                  <a:tcPr marL="65115" marR="65115" marT="0" marB="0"/>
                </a:tc>
                <a:extLst>
                  <a:ext uri="{0D108BD9-81ED-4DB2-BD59-A6C34878D82A}">
                    <a16:rowId xmlns:a16="http://schemas.microsoft.com/office/drawing/2014/main" val="724749531"/>
                  </a:ext>
                </a:extLst>
              </a:tr>
              <a:tr h="2824500">
                <a:tc>
                  <a:txBody>
                    <a:bodyPr/>
                    <a:lstStyle/>
                    <a:p>
                      <a:pPr>
                        <a:lnSpc>
                          <a:spcPct val="115000"/>
                        </a:lnSpc>
                        <a:spcAft>
                          <a:spcPts val="1000"/>
                        </a:spcAft>
                      </a:pPr>
                      <a:r>
                        <a:rPr lang="en-GB" sz="1200" dirty="0">
                          <a:effectLst/>
                          <a:latin typeface="+mj-lt"/>
                        </a:rPr>
                        <a:t>UNIT IV: Applets, Events and Miscellaneous topics; Using AWT controls, layout managers and menus; Control fundamentals; Layout managers; Introducing swing.</a:t>
                      </a:r>
                      <a:endParaRPr lang="en-IN" sz="1200" dirty="0">
                        <a:effectLst/>
                        <a:latin typeface="+mj-lt"/>
                        <a:ea typeface="Times New Roman" panose="02020603050405020304" pitchFamily="18" charset="0"/>
                        <a:cs typeface="Times New Roman" panose="02020603050405020304" pitchFamily="18" charset="0"/>
                      </a:endParaRPr>
                    </a:p>
                  </a:txBody>
                  <a:tcPr marL="65115" marR="65115" marT="0" marB="0"/>
                </a:tc>
                <a:tc>
                  <a:txBody>
                    <a:bodyPr/>
                    <a:lstStyle/>
                    <a:p>
                      <a:pPr>
                        <a:lnSpc>
                          <a:spcPct val="115000"/>
                        </a:lnSpc>
                        <a:spcAft>
                          <a:spcPts val="1000"/>
                        </a:spcAft>
                      </a:pPr>
                      <a:r>
                        <a:rPr lang="en-GB" sz="1200" dirty="0">
                          <a:effectLst/>
                          <a:latin typeface="+mj-lt"/>
                        </a:rPr>
                        <a:t>To understand the concept of Applet basics, Applet architecture and complete applet skeleton.</a:t>
                      </a:r>
                      <a:endParaRPr lang="en-IN" sz="1200" dirty="0">
                        <a:effectLst/>
                        <a:latin typeface="+mj-lt"/>
                      </a:endParaRPr>
                    </a:p>
                    <a:p>
                      <a:pPr>
                        <a:lnSpc>
                          <a:spcPct val="115000"/>
                        </a:lnSpc>
                        <a:spcAft>
                          <a:spcPts val="1000"/>
                        </a:spcAft>
                      </a:pPr>
                      <a:r>
                        <a:rPr lang="en-GB" sz="1200" dirty="0">
                          <a:effectLst/>
                          <a:latin typeface="+mj-lt"/>
                        </a:rPr>
                        <a:t>To study the usage of AWT controls, layout managers and menus.</a:t>
                      </a:r>
                      <a:endParaRPr lang="en-IN" sz="1200" dirty="0">
                        <a:effectLst/>
                        <a:latin typeface="+mj-lt"/>
                      </a:endParaRPr>
                    </a:p>
                    <a:p>
                      <a:pPr>
                        <a:lnSpc>
                          <a:spcPct val="115000"/>
                        </a:lnSpc>
                        <a:spcAft>
                          <a:spcPts val="1000"/>
                        </a:spcAft>
                      </a:pPr>
                      <a:r>
                        <a:rPr lang="en-GB" sz="1200" dirty="0">
                          <a:effectLst/>
                          <a:latin typeface="+mj-lt"/>
                        </a:rPr>
                        <a:t>To study the Introduction of swing and create a swing applet.</a:t>
                      </a:r>
                      <a:endParaRPr lang="en-IN" sz="1200" dirty="0">
                        <a:effectLst/>
                        <a:latin typeface="+mj-lt"/>
                        <a:ea typeface="Times New Roman" panose="02020603050405020304" pitchFamily="18" charset="0"/>
                        <a:cs typeface="Times New Roman" panose="02020603050405020304" pitchFamily="18" charset="0"/>
                      </a:endParaRPr>
                    </a:p>
                  </a:txBody>
                  <a:tcPr marL="65115" marR="65115" marT="0" marB="0"/>
                </a:tc>
                <a:tc>
                  <a:txBody>
                    <a:bodyPr/>
                    <a:lstStyle/>
                    <a:p>
                      <a:pPr>
                        <a:lnSpc>
                          <a:spcPct val="115000"/>
                        </a:lnSpc>
                        <a:spcAft>
                          <a:spcPts val="1000"/>
                        </a:spcAft>
                      </a:pPr>
                      <a:r>
                        <a:rPr lang="en-GB" sz="1200" dirty="0">
                          <a:effectLst/>
                          <a:latin typeface="+mj-lt"/>
                        </a:rPr>
                        <a:t>Lecturing </a:t>
                      </a:r>
                      <a:endParaRPr lang="en-IN" sz="1200" dirty="0">
                        <a:effectLst/>
                        <a:latin typeface="+mj-lt"/>
                      </a:endParaRPr>
                    </a:p>
                    <a:p>
                      <a:pPr>
                        <a:lnSpc>
                          <a:spcPct val="115000"/>
                        </a:lnSpc>
                        <a:spcAft>
                          <a:spcPts val="1000"/>
                        </a:spcAft>
                      </a:pPr>
                      <a:r>
                        <a:rPr lang="en-GB" sz="1200" dirty="0">
                          <a:effectLst/>
                          <a:latin typeface="+mj-lt"/>
                        </a:rPr>
                        <a:t>chalk &amp; talk method.</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200" dirty="0">
                          <a:effectLst/>
                          <a:latin typeface="+mj-lt"/>
                          <a:ea typeface="Times New Roman" panose="02020603050405020304" pitchFamily="18" charset="0"/>
                          <a:cs typeface="Times New Roman" panose="02020603050405020304" pitchFamily="18" charset="0"/>
                        </a:rPr>
                        <a:t>Online Teaching</a:t>
                      </a:r>
                      <a:endParaRPr lang="en-IN" sz="1200" dirty="0">
                        <a:effectLst/>
                        <a:latin typeface="+mj-lt"/>
                        <a:ea typeface="Times New Roman" panose="02020603050405020304" pitchFamily="18" charset="0"/>
                        <a:cs typeface="Times New Roman" panose="02020603050405020304" pitchFamily="18" charset="0"/>
                      </a:endParaRPr>
                    </a:p>
                    <a:p>
                      <a:pPr>
                        <a:lnSpc>
                          <a:spcPct val="115000"/>
                        </a:lnSpc>
                        <a:spcAft>
                          <a:spcPts val="1000"/>
                        </a:spcAft>
                      </a:pPr>
                      <a:endParaRPr lang="en-IN" sz="1200" dirty="0">
                        <a:effectLst/>
                        <a:latin typeface="+mj-lt"/>
                        <a:ea typeface="Times New Roman" panose="02020603050405020304" pitchFamily="18" charset="0"/>
                        <a:cs typeface="Times New Roman" panose="02020603050405020304" pitchFamily="18" charset="0"/>
                      </a:endParaRPr>
                    </a:p>
                  </a:txBody>
                  <a:tcPr marL="65115" marR="65115" marT="0" marB="0"/>
                </a:tc>
                <a:tc>
                  <a:txBody>
                    <a:bodyPr/>
                    <a:lstStyle/>
                    <a:p>
                      <a:pPr>
                        <a:lnSpc>
                          <a:spcPct val="115000"/>
                        </a:lnSpc>
                        <a:spcAft>
                          <a:spcPts val="1000"/>
                        </a:spcAft>
                      </a:pPr>
                      <a:r>
                        <a:rPr lang="en-GB" sz="1200" dirty="0">
                          <a:effectLst/>
                          <a:latin typeface="+mj-lt"/>
                        </a:rPr>
                        <a:t>To make the students to understand the applet.</a:t>
                      </a:r>
                      <a:endParaRPr lang="en-IN" sz="1200" dirty="0">
                        <a:effectLst/>
                        <a:latin typeface="+mj-lt"/>
                      </a:endParaRPr>
                    </a:p>
                    <a:p>
                      <a:pPr>
                        <a:lnSpc>
                          <a:spcPct val="115000"/>
                        </a:lnSpc>
                        <a:spcAft>
                          <a:spcPts val="1000"/>
                        </a:spcAft>
                      </a:pPr>
                      <a:r>
                        <a:rPr lang="en-GB" sz="1200" dirty="0">
                          <a:effectLst/>
                          <a:latin typeface="+mj-lt"/>
                        </a:rPr>
                        <a:t>To understand the concept of AWT controls, Layout managers, menus and the swing.</a:t>
                      </a:r>
                      <a:endParaRPr lang="en-IN" sz="1200" dirty="0">
                        <a:effectLst/>
                        <a:latin typeface="+mj-lt"/>
                        <a:ea typeface="Times New Roman" panose="02020603050405020304" pitchFamily="18" charset="0"/>
                        <a:cs typeface="Times New Roman" panose="02020603050405020304" pitchFamily="18" charset="0"/>
                      </a:endParaRPr>
                    </a:p>
                  </a:txBody>
                  <a:tcPr marL="65115" marR="65115" marT="0" marB="0"/>
                </a:tc>
                <a:extLst>
                  <a:ext uri="{0D108BD9-81ED-4DB2-BD59-A6C34878D82A}">
                    <a16:rowId xmlns:a16="http://schemas.microsoft.com/office/drawing/2014/main" val="498172150"/>
                  </a:ext>
                </a:extLst>
              </a:tr>
            </a:tbl>
          </a:graphicData>
        </a:graphic>
      </p:graphicFrame>
    </p:spTree>
    <p:extLst>
      <p:ext uri="{BB962C8B-B14F-4D97-AF65-F5344CB8AC3E}">
        <p14:creationId xmlns:p14="http://schemas.microsoft.com/office/powerpoint/2010/main" val="1725212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Text Books: </a:t>
            </a:r>
          </a:p>
        </p:txBody>
      </p:sp>
      <p:sp>
        <p:nvSpPr>
          <p:cNvPr id="3" name="Content Placeholder 2"/>
          <p:cNvSpPr>
            <a:spLocks noGrp="1"/>
          </p:cNvSpPr>
          <p:nvPr>
            <p:ph sz="quarter" idx="1"/>
          </p:nvPr>
        </p:nvSpPr>
        <p:spPr/>
        <p:txBody>
          <a:bodyPr>
            <a:normAutofit/>
          </a:bodyPr>
          <a:lstStyle/>
          <a:p>
            <a:pPr marL="514350" indent="-514350">
              <a:lnSpc>
                <a:spcPct val="150000"/>
              </a:lnSpc>
              <a:buFont typeface="+mj-lt"/>
              <a:buAutoNum type="arabicPeriod"/>
            </a:pPr>
            <a:r>
              <a:rPr lang="en-US" dirty="0"/>
              <a:t>Herbert </a:t>
            </a:r>
            <a:r>
              <a:rPr lang="en-US" dirty="0" err="1"/>
              <a:t>Schildt</a:t>
            </a:r>
            <a:r>
              <a:rPr lang="en-US" dirty="0"/>
              <a:t>, Java: A Beginner's Guide, 5th Edition, Tata McGraw Hill Education Private Limited, 2011. </a:t>
            </a:r>
          </a:p>
          <a:p>
            <a:pPr marL="514350" indent="-514350">
              <a:lnSpc>
                <a:spcPct val="150000"/>
              </a:lnSpc>
              <a:buFont typeface="+mj-lt"/>
              <a:buAutoNum type="arabicPeriod"/>
            </a:pPr>
            <a:r>
              <a:rPr lang="en-US" dirty="0"/>
              <a:t>Herbert </a:t>
            </a:r>
            <a:r>
              <a:rPr lang="en-US" dirty="0" err="1"/>
              <a:t>Schildt</a:t>
            </a:r>
            <a:r>
              <a:rPr lang="en-US" dirty="0"/>
              <a:t>, The Complete Reference Java, 7th Edition, Tata McGraw Hill Publishing Company Limited. (Chapters: 13, 24) </a:t>
            </a:r>
            <a:r>
              <a:rPr lang="en-IN"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Reference books:</a:t>
            </a:r>
          </a:p>
        </p:txBody>
      </p:sp>
      <p:sp>
        <p:nvSpPr>
          <p:cNvPr id="3" name="Content Placeholder 2"/>
          <p:cNvSpPr>
            <a:spLocks noGrp="1"/>
          </p:cNvSpPr>
          <p:nvPr>
            <p:ph sz="quarter" idx="1"/>
          </p:nvPr>
        </p:nvSpPr>
        <p:spPr/>
        <p:txBody>
          <a:bodyPr/>
          <a:lstStyle/>
          <a:p>
            <a:pPr marL="514350" indent="-514350">
              <a:lnSpc>
                <a:spcPct val="150000"/>
              </a:lnSpc>
              <a:buClrTx/>
              <a:buFont typeface="+mj-lt"/>
              <a:buAutoNum type="arabicPeriod"/>
            </a:pPr>
            <a:r>
              <a:rPr lang="en-IN" dirty="0"/>
              <a:t>E </a:t>
            </a:r>
            <a:r>
              <a:rPr lang="en-IN" dirty="0" err="1"/>
              <a:t>Balagurusamy</a:t>
            </a:r>
            <a:r>
              <a:rPr lang="en-IN" dirty="0"/>
              <a:t>, Programming With Java: A Primer, Tata McGraw Hill Education Private Limited, 2009 </a:t>
            </a:r>
          </a:p>
          <a:p>
            <a:pPr marL="514350" indent="-514350">
              <a:lnSpc>
                <a:spcPct val="150000"/>
              </a:lnSpc>
              <a:buClrTx/>
              <a:buFont typeface="+mj-lt"/>
              <a:buAutoNum type="arabicPeriod"/>
            </a:pPr>
            <a:r>
              <a:rPr lang="en-IN" dirty="0"/>
              <a:t>Junaid </a:t>
            </a:r>
            <a:r>
              <a:rPr lang="en-IN" dirty="0" err="1"/>
              <a:t>Khateeb</a:t>
            </a:r>
            <a:r>
              <a:rPr lang="en-IN" dirty="0"/>
              <a:t> and </a:t>
            </a:r>
            <a:r>
              <a:rPr lang="en-IN" dirty="0" err="1"/>
              <a:t>Dr.</a:t>
            </a:r>
            <a:r>
              <a:rPr lang="en-IN" dirty="0"/>
              <a:t> G T </a:t>
            </a:r>
            <a:r>
              <a:rPr lang="en-IN" dirty="0" err="1"/>
              <a:t>Thampi</a:t>
            </a:r>
            <a:r>
              <a:rPr lang="en-IN" dirty="0"/>
              <a:t>, Computer Programming in Java, </a:t>
            </a:r>
            <a:r>
              <a:rPr lang="en-IN" dirty="0" err="1"/>
              <a:t>Dreamtech</a:t>
            </a:r>
            <a:r>
              <a:rPr lang="en-IN" dirty="0"/>
              <a:t>, 2011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2313" y="2547938"/>
            <a:ext cx="7772400" cy="2024070"/>
          </a:xfrm>
        </p:spPr>
        <p:txBody>
          <a:bodyPr/>
          <a:lstStyle/>
          <a:p>
            <a:endParaRPr lang="en-IN" dirty="0"/>
          </a:p>
        </p:txBody>
      </p:sp>
      <p:sp>
        <p:nvSpPr>
          <p:cNvPr id="6" name="Rectangle 5"/>
          <p:cNvSpPr/>
          <p:nvPr/>
        </p:nvSpPr>
        <p:spPr>
          <a:xfrm>
            <a:off x="1375932" y="2967335"/>
            <a:ext cx="441011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6908"/>
          </a:xfrm>
        </p:spPr>
        <p:txBody>
          <a:bodyPr>
            <a:normAutofit fontScale="90000"/>
          </a:bodyPr>
          <a:lstStyle/>
          <a:p>
            <a:br>
              <a:rPr lang="en-IN" b="1" dirty="0"/>
            </a:br>
            <a:r>
              <a:rPr lang="en-IN" b="1" dirty="0"/>
              <a:t> </a:t>
            </a:r>
            <a:br>
              <a:rPr lang="en-IN" b="1" dirty="0"/>
            </a:br>
            <a:br>
              <a:rPr lang="en-IN" b="1" dirty="0"/>
            </a:br>
            <a:br>
              <a:rPr lang="en-IN" b="1" dirty="0"/>
            </a:br>
            <a:r>
              <a:rPr lang="en-IN" b="1" dirty="0"/>
              <a:t> JAVA</a:t>
            </a:r>
            <a:endParaRPr lang="en-IN" dirty="0"/>
          </a:p>
        </p:txBody>
      </p:sp>
      <p:sp>
        <p:nvSpPr>
          <p:cNvPr id="3" name="Content Placeholder 2"/>
          <p:cNvSpPr>
            <a:spLocks noGrp="1"/>
          </p:cNvSpPr>
          <p:nvPr>
            <p:ph sz="quarter" idx="1"/>
          </p:nvPr>
        </p:nvSpPr>
        <p:spPr>
          <a:xfrm>
            <a:off x="914400" y="1071546"/>
            <a:ext cx="7772400" cy="5429288"/>
          </a:xfrm>
        </p:spPr>
        <p:txBody>
          <a:bodyPr>
            <a:normAutofit/>
          </a:bodyPr>
          <a:lstStyle/>
          <a:p>
            <a:pPr>
              <a:lnSpc>
                <a:spcPct val="200000"/>
              </a:lnSpc>
            </a:pPr>
            <a:r>
              <a:rPr lang="en-US" dirty="0"/>
              <a:t> </a:t>
            </a:r>
            <a:r>
              <a:rPr lang="en-IN" sz="2800" dirty="0">
                <a:latin typeface="Times New Roman" panose="02020603050405020304" pitchFamily="18" charset="0"/>
                <a:ea typeface="Times New Roman" panose="02020603050405020304" pitchFamily="18" charset="0"/>
                <a:cs typeface="Times New Roman" panose="02020603050405020304" pitchFamily="18" charset="0"/>
              </a:rPr>
              <a:t>Java was conceived by James Gosling at Sun Microsystems in 1991. This language was initially called “Oak” but was renamed “Java” in 1995.</a:t>
            </a:r>
            <a:endParaRPr lang="en-US" dirty="0"/>
          </a:p>
          <a:p>
            <a:pPr>
              <a:lnSpc>
                <a:spcPct val="200000"/>
              </a:lnSpc>
            </a:pPr>
            <a:r>
              <a:rPr lang="en-IN" dirty="0"/>
              <a:t>Java is a Object Oriented(OOP) Programming language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6908"/>
          </a:xfrm>
        </p:spPr>
        <p:txBody>
          <a:bodyPr>
            <a:normAutofit fontScale="90000"/>
          </a:bodyPr>
          <a:lstStyle/>
          <a:p>
            <a:br>
              <a:rPr lang="en-IN" b="1" dirty="0"/>
            </a:br>
            <a:r>
              <a:rPr lang="en-IN" b="1" dirty="0"/>
              <a:t> </a:t>
            </a:r>
            <a:br>
              <a:rPr lang="en-IN" b="1" dirty="0"/>
            </a:br>
            <a:br>
              <a:rPr lang="en-IN" b="1" dirty="0"/>
            </a:br>
            <a:br>
              <a:rPr lang="en-IN" b="1" dirty="0"/>
            </a:br>
            <a:r>
              <a:rPr lang="en-IN" b="0" i="0" dirty="0">
                <a:solidFill>
                  <a:srgbClr val="000000"/>
                </a:solidFill>
                <a:effectLst/>
                <a:latin typeface="Verdana" panose="020B0604030504040204" pitchFamily="34" charset="0"/>
              </a:rPr>
              <a:t>It is used for:</a:t>
            </a:r>
            <a:endParaRPr lang="en-IN" dirty="0"/>
          </a:p>
        </p:txBody>
      </p:sp>
      <p:sp>
        <p:nvSpPr>
          <p:cNvPr id="4" name="Content Placeholder 3">
            <a:extLst>
              <a:ext uri="{FF2B5EF4-FFF2-40B4-BE49-F238E27FC236}">
                <a16:creationId xmlns:a16="http://schemas.microsoft.com/office/drawing/2014/main" id="{AD2755EE-4D15-44D2-AFD1-B6870550EF2F}"/>
              </a:ext>
            </a:extLst>
          </p:cNvPr>
          <p:cNvSpPr>
            <a:spLocks noGrp="1"/>
          </p:cNvSpPr>
          <p:nvPr>
            <p:ph sz="quarter" idx="1"/>
          </p:nvPr>
        </p:nvSpPr>
        <p:spPr/>
        <p:txBody>
          <a:bodyPr/>
          <a:lstStyle/>
          <a:p>
            <a:pPr algn="l">
              <a:buFont typeface="Arial" panose="020B0604020202020204" pitchFamily="34" charset="0"/>
              <a:buChar char="•"/>
            </a:pPr>
            <a:r>
              <a:rPr lang="en-IN" b="0" i="0" dirty="0">
                <a:solidFill>
                  <a:srgbClr val="000000"/>
                </a:solidFill>
                <a:effectLst/>
                <a:latin typeface="Verdana" panose="020B0604030504040204" pitchFamily="34" charset="0"/>
              </a:rPr>
              <a:t>Mobile applications (specially Android apps)</a:t>
            </a:r>
          </a:p>
          <a:p>
            <a:pPr algn="l">
              <a:buFont typeface="Arial" panose="020B0604020202020204" pitchFamily="34" charset="0"/>
              <a:buChar char="•"/>
            </a:pPr>
            <a:r>
              <a:rPr lang="en-IN" b="0" i="0" dirty="0">
                <a:solidFill>
                  <a:srgbClr val="000000"/>
                </a:solidFill>
                <a:effectLst/>
                <a:latin typeface="Verdana" panose="020B0604030504040204" pitchFamily="34" charset="0"/>
              </a:rPr>
              <a:t>Desktop applications</a:t>
            </a:r>
          </a:p>
          <a:p>
            <a:pPr algn="l">
              <a:buFont typeface="Arial" panose="020B0604020202020204" pitchFamily="34" charset="0"/>
              <a:buChar char="•"/>
            </a:pPr>
            <a:r>
              <a:rPr lang="en-IN" b="0" i="0" dirty="0">
                <a:solidFill>
                  <a:srgbClr val="000000"/>
                </a:solidFill>
                <a:effectLst/>
                <a:latin typeface="Verdana" panose="020B0604030504040204" pitchFamily="34" charset="0"/>
              </a:rPr>
              <a:t>Web applications</a:t>
            </a:r>
          </a:p>
          <a:p>
            <a:pPr algn="l">
              <a:buFont typeface="Arial" panose="020B0604020202020204" pitchFamily="34" charset="0"/>
              <a:buChar char="•"/>
            </a:pPr>
            <a:r>
              <a:rPr lang="en-IN" b="0" i="0" dirty="0">
                <a:solidFill>
                  <a:srgbClr val="000000"/>
                </a:solidFill>
                <a:effectLst/>
                <a:latin typeface="Verdana" panose="020B0604030504040204" pitchFamily="34" charset="0"/>
              </a:rPr>
              <a:t>Web servers and application servers</a:t>
            </a:r>
          </a:p>
          <a:p>
            <a:pPr algn="l">
              <a:buFont typeface="Arial" panose="020B0604020202020204" pitchFamily="34" charset="0"/>
              <a:buChar char="•"/>
            </a:pPr>
            <a:r>
              <a:rPr lang="en-IN" b="0" i="0" dirty="0">
                <a:solidFill>
                  <a:srgbClr val="000000"/>
                </a:solidFill>
                <a:effectLst/>
                <a:latin typeface="Verdana" panose="020B0604030504040204" pitchFamily="34" charset="0"/>
              </a:rPr>
              <a:t>Games</a:t>
            </a:r>
          </a:p>
          <a:p>
            <a:pPr algn="l">
              <a:buFont typeface="Arial" panose="020B0604020202020204" pitchFamily="34" charset="0"/>
              <a:buChar char="•"/>
            </a:pPr>
            <a:r>
              <a:rPr lang="en-IN" b="0" i="0" dirty="0">
                <a:solidFill>
                  <a:srgbClr val="000000"/>
                </a:solidFill>
                <a:effectLst/>
                <a:latin typeface="Verdana" panose="020B0604030504040204" pitchFamily="34" charset="0"/>
              </a:rPr>
              <a:t>Database connection</a:t>
            </a:r>
          </a:p>
          <a:p>
            <a:pPr marL="0" indent="0">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D2694-8858-4C35-B228-B4D023F5C913}"/>
              </a:ext>
            </a:extLst>
          </p:cNvPr>
          <p:cNvSpPr>
            <a:spLocks noGrp="1"/>
          </p:cNvSpPr>
          <p:nvPr>
            <p:ph type="title"/>
          </p:nvPr>
        </p:nvSpPr>
        <p:spPr/>
        <p:txBody>
          <a:bodyPr>
            <a:normAutofit/>
          </a:bodyPr>
          <a:lstStyle/>
          <a:p>
            <a:r>
              <a:rPr lang="en-IN" b="0" i="0" dirty="0">
                <a:solidFill>
                  <a:srgbClr val="000000"/>
                </a:solidFill>
                <a:effectLst/>
                <a:latin typeface="Segoe UI" panose="020B0502040204020203" pitchFamily="34" charset="0"/>
              </a:rPr>
              <a:t>Why Use Java?</a:t>
            </a:r>
            <a:endParaRPr lang="en-IN" dirty="0"/>
          </a:p>
        </p:txBody>
      </p:sp>
      <p:sp>
        <p:nvSpPr>
          <p:cNvPr id="3" name="Content Placeholder 2">
            <a:extLst>
              <a:ext uri="{FF2B5EF4-FFF2-40B4-BE49-F238E27FC236}">
                <a16:creationId xmlns:a16="http://schemas.microsoft.com/office/drawing/2014/main" id="{210F32C4-EDF9-4E03-97FC-7F9DCBEE4E19}"/>
              </a:ext>
            </a:extLst>
          </p:cNvPr>
          <p:cNvSpPr>
            <a:spLocks noGrp="1"/>
          </p:cNvSpPr>
          <p:nvPr>
            <p:ph sz="quarter" idx="1"/>
          </p:nvPr>
        </p:nvSpPr>
        <p:spPr/>
        <p:txBody>
          <a:bodyPr>
            <a:normAutofit fontScale="92500" lnSpcReduction="10000"/>
          </a:bodyPr>
          <a:lstStyle/>
          <a:p>
            <a:pPr algn="l">
              <a:buFont typeface="Arial" panose="020B0604020202020204" pitchFamily="34" charset="0"/>
              <a:buChar char="•"/>
            </a:pPr>
            <a:r>
              <a:rPr lang="en-US" b="0" i="0" dirty="0">
                <a:solidFill>
                  <a:srgbClr val="000000"/>
                </a:solidFill>
                <a:effectLst/>
                <a:latin typeface="Verdana" panose="020B0604030504040204" pitchFamily="34" charset="0"/>
              </a:rPr>
              <a:t>Java works on different platforms (Windows, Mac, Linux, Raspberry Pi, etc.)</a:t>
            </a:r>
          </a:p>
          <a:p>
            <a:pPr algn="l">
              <a:buFont typeface="Arial" panose="020B0604020202020204" pitchFamily="34" charset="0"/>
              <a:buChar char="•"/>
            </a:pPr>
            <a:r>
              <a:rPr lang="en-US" b="0" i="0" dirty="0">
                <a:solidFill>
                  <a:srgbClr val="000000"/>
                </a:solidFill>
                <a:effectLst/>
                <a:latin typeface="Verdana" panose="020B0604030504040204" pitchFamily="34" charset="0"/>
              </a:rPr>
              <a:t>It is one of the most popular programming language in the world</a:t>
            </a:r>
          </a:p>
          <a:p>
            <a:pPr algn="l">
              <a:buFont typeface="Arial" panose="020B0604020202020204" pitchFamily="34" charset="0"/>
              <a:buChar char="•"/>
            </a:pPr>
            <a:r>
              <a:rPr lang="en-US" b="0" i="0" dirty="0">
                <a:solidFill>
                  <a:srgbClr val="000000"/>
                </a:solidFill>
                <a:effectLst/>
                <a:latin typeface="Verdana" panose="020B0604030504040204" pitchFamily="34" charset="0"/>
              </a:rPr>
              <a:t>It is easy to learn and simple to use</a:t>
            </a:r>
          </a:p>
          <a:p>
            <a:pPr algn="l">
              <a:buFont typeface="Arial" panose="020B0604020202020204" pitchFamily="34" charset="0"/>
              <a:buChar char="•"/>
            </a:pPr>
            <a:r>
              <a:rPr lang="en-US" b="0" i="0" dirty="0">
                <a:solidFill>
                  <a:srgbClr val="000000"/>
                </a:solidFill>
                <a:effectLst/>
                <a:latin typeface="Verdana" panose="020B0604030504040204" pitchFamily="34" charset="0"/>
              </a:rPr>
              <a:t>It is open-source and free</a:t>
            </a:r>
          </a:p>
          <a:p>
            <a:pPr algn="l">
              <a:buFont typeface="Arial" panose="020B0604020202020204" pitchFamily="34" charset="0"/>
              <a:buChar char="•"/>
            </a:pPr>
            <a:r>
              <a:rPr lang="en-US" b="0" i="0" dirty="0">
                <a:solidFill>
                  <a:srgbClr val="000000"/>
                </a:solidFill>
                <a:effectLst/>
                <a:latin typeface="Verdana" panose="020B0604030504040204" pitchFamily="34" charset="0"/>
              </a:rPr>
              <a:t>It is secure, fast and powerful</a:t>
            </a:r>
          </a:p>
          <a:p>
            <a:pPr algn="l">
              <a:buFont typeface="Arial" panose="020B0604020202020204" pitchFamily="34" charset="0"/>
              <a:buChar char="•"/>
            </a:pPr>
            <a:r>
              <a:rPr lang="en-US" b="0" i="0" dirty="0">
                <a:solidFill>
                  <a:srgbClr val="000000"/>
                </a:solidFill>
                <a:effectLst/>
                <a:latin typeface="Verdana" panose="020B0604030504040204" pitchFamily="34" charset="0"/>
              </a:rPr>
              <a:t>It has a huge community support (tens of millions of developers)</a:t>
            </a:r>
          </a:p>
          <a:p>
            <a:pPr algn="l">
              <a:buFont typeface="Arial" panose="020B0604020202020204" pitchFamily="34" charset="0"/>
              <a:buChar char="•"/>
            </a:pPr>
            <a:r>
              <a:rPr lang="en-US" b="0" i="0" dirty="0">
                <a:solidFill>
                  <a:srgbClr val="000000"/>
                </a:solidFill>
                <a:effectLst/>
                <a:latin typeface="Verdana" panose="020B0604030504040204" pitchFamily="34" charset="0"/>
              </a:rPr>
              <a:t>Java is an object oriented language which gives a clear structure to programs and allows code to be reused, lowering development costs</a:t>
            </a:r>
          </a:p>
          <a:p>
            <a:pPr marL="0" indent="0">
              <a:buNone/>
            </a:pPr>
            <a:endParaRPr lang="en-IN"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3075680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a:t>About the Subject</a:t>
            </a:r>
          </a:p>
        </p:txBody>
      </p:sp>
      <p:sp>
        <p:nvSpPr>
          <p:cNvPr id="3" name="Content Placeholder 2"/>
          <p:cNvSpPr>
            <a:spLocks noGrp="1"/>
          </p:cNvSpPr>
          <p:nvPr>
            <p:ph sz="quarter" idx="1"/>
          </p:nvPr>
        </p:nvSpPr>
        <p:spPr>
          <a:solidFill>
            <a:schemeClr val="bg2"/>
          </a:solidFill>
        </p:spPr>
        <p:txBody>
          <a:bodyPr>
            <a:normAutofit/>
          </a:bodyPr>
          <a:lstStyle/>
          <a:p>
            <a:pPr>
              <a:lnSpc>
                <a:spcPct val="200000"/>
              </a:lnSpc>
            </a:pPr>
            <a:r>
              <a:rPr lang="en-IN" dirty="0">
                <a:latin typeface="Times New Roman" pitchFamily="18" charset="0"/>
                <a:cs typeface="Times New Roman" pitchFamily="18" charset="0"/>
              </a:rPr>
              <a:t>Subject Name : Java Programming</a:t>
            </a:r>
          </a:p>
          <a:p>
            <a:pPr>
              <a:lnSpc>
                <a:spcPct val="200000"/>
              </a:lnSpc>
            </a:pPr>
            <a:r>
              <a:rPr lang="en-IN" dirty="0">
                <a:latin typeface="Times New Roman" pitchFamily="18" charset="0"/>
                <a:cs typeface="Times New Roman" pitchFamily="18" charset="0"/>
              </a:rPr>
              <a:t>Subject Code: BCA504</a:t>
            </a:r>
          </a:p>
          <a:p>
            <a:pPr>
              <a:lnSpc>
                <a:spcPct val="200000"/>
              </a:lnSpc>
            </a:pPr>
            <a:r>
              <a:rPr lang="en-IN" dirty="0">
                <a:latin typeface="Times New Roman" pitchFamily="18" charset="0"/>
                <a:cs typeface="Times New Roman" pitchFamily="18" charset="0"/>
              </a:rPr>
              <a:t>Number of Units: 4</a:t>
            </a:r>
          </a:p>
          <a:p>
            <a:pPr>
              <a:lnSpc>
                <a:spcPct val="200000"/>
              </a:lnSpc>
            </a:pPr>
            <a:r>
              <a:rPr lang="en-IN" dirty="0">
                <a:latin typeface="Times New Roman" pitchFamily="18" charset="0"/>
                <a:cs typeface="Times New Roman" pitchFamily="18" charset="0"/>
              </a:rPr>
              <a:t>Internal Assessment :20 marks</a:t>
            </a:r>
          </a:p>
          <a:p>
            <a:pPr>
              <a:lnSpc>
                <a:spcPct val="200000"/>
              </a:lnSpc>
            </a:pPr>
            <a:r>
              <a:rPr lang="en-IN" dirty="0">
                <a:latin typeface="Times New Roman" pitchFamily="18" charset="0"/>
                <a:cs typeface="Times New Roman" pitchFamily="18" charset="0"/>
              </a:rPr>
              <a:t>External Exam :80 marks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260648"/>
            <a:ext cx="8472518" cy="6480720"/>
          </a:xfrm>
        </p:spPr>
        <p:txBody>
          <a:bodyPr>
            <a:normAutofit fontScale="92500" lnSpcReduction="20000"/>
          </a:bodyPr>
          <a:lstStyle/>
          <a:p>
            <a:pPr>
              <a:lnSpc>
                <a:spcPct val="120000"/>
              </a:lnSpc>
            </a:pPr>
            <a:r>
              <a:rPr lang="en-IN" dirty="0"/>
              <a:t>Unit 1</a:t>
            </a:r>
          </a:p>
          <a:p>
            <a:pPr marL="514350" indent="-514350">
              <a:lnSpc>
                <a:spcPct val="120000"/>
              </a:lnSpc>
              <a:buNone/>
            </a:pPr>
            <a:r>
              <a:rPr lang="en-IN" sz="1900" b="1" dirty="0">
                <a:solidFill>
                  <a:schemeClr val="bg2">
                    <a:lumMod val="25000"/>
                  </a:schemeClr>
                </a:solidFill>
              </a:rPr>
              <a:t>Chapter 1 :</a:t>
            </a:r>
          </a:p>
          <a:p>
            <a:pPr algn="just">
              <a:lnSpc>
                <a:spcPct val="120000"/>
              </a:lnSpc>
              <a:buNone/>
            </a:pPr>
            <a:r>
              <a:rPr lang="en-IN" sz="2200" dirty="0"/>
              <a:t>	</a:t>
            </a:r>
            <a:r>
              <a:rPr lang="en-US" sz="1800" b="1" dirty="0"/>
              <a:t>Java Fundamentals: </a:t>
            </a:r>
            <a:r>
              <a:rPr lang="en-US" sz="1800" dirty="0"/>
              <a:t>The origins of Java, Java’s contribution to the internet, The Bytecode, The Java Buzzwords, Object Oriented Programming, Structure of a simple program, The Java Keywords, Identifiers in Java, The Java Class Libraries </a:t>
            </a:r>
          </a:p>
          <a:p>
            <a:pPr>
              <a:lnSpc>
                <a:spcPct val="120000"/>
              </a:lnSpc>
              <a:buNone/>
            </a:pPr>
            <a:r>
              <a:rPr lang="en-IN" sz="1900" b="1" dirty="0"/>
              <a:t>Chapter 2 :</a:t>
            </a:r>
          </a:p>
          <a:p>
            <a:pPr marL="514350" indent="-514350" algn="just">
              <a:lnSpc>
                <a:spcPct val="120000"/>
              </a:lnSpc>
              <a:buNone/>
            </a:pPr>
            <a:r>
              <a:rPr lang="en-IN" sz="2200" dirty="0"/>
              <a:t>	</a:t>
            </a:r>
            <a:r>
              <a:rPr lang="en-US" sz="1900" b="1" dirty="0"/>
              <a:t>Data Types and Operators: </a:t>
            </a:r>
            <a:r>
              <a:rPr lang="en-US" sz="1900" dirty="0"/>
              <a:t>Java’s Primitive Types, Literals, Variables, The Scope and Lifetime of variables, Operators- Arithmetic Operators, Increment and Decrement Operators,, Relational and Logical Operators, Short-Circuit Logical Operators, The Assignment Operator, The Bitwise Operators, The Shift Operators, The ?: operator, Shorthand Assignments, Type Conversion in Assignments, Casting Incompatible Types, Operator Precedence, Expressions.</a:t>
            </a:r>
            <a:endParaRPr lang="en-IN" sz="1900" dirty="0"/>
          </a:p>
          <a:p>
            <a:pPr>
              <a:lnSpc>
                <a:spcPct val="120000"/>
              </a:lnSpc>
              <a:buNone/>
            </a:pPr>
            <a:r>
              <a:rPr lang="en-IN" sz="1900" b="1" dirty="0"/>
              <a:t>Chapter 3 :</a:t>
            </a:r>
          </a:p>
          <a:p>
            <a:pPr algn="just">
              <a:lnSpc>
                <a:spcPct val="120000"/>
              </a:lnSpc>
              <a:buNone/>
            </a:pPr>
            <a:r>
              <a:rPr lang="en-IN" sz="2200" dirty="0"/>
              <a:t>	</a:t>
            </a:r>
            <a:r>
              <a:rPr lang="en-US" sz="1900" b="1" dirty="0"/>
              <a:t>Using I/O: </a:t>
            </a:r>
            <a:r>
              <a:rPr lang="en-US" sz="1900" dirty="0"/>
              <a:t>Byte streams and character streams, predefined streams, reading console input, reading characters, strings, writing console output. </a:t>
            </a:r>
          </a:p>
          <a:p>
            <a:pPr>
              <a:lnSpc>
                <a:spcPct val="120000"/>
              </a:lnSpc>
              <a:buNone/>
            </a:pPr>
            <a:r>
              <a:rPr lang="en-US" sz="1900" b="1" dirty="0"/>
              <a:t>Chapter 4:</a:t>
            </a:r>
          </a:p>
          <a:p>
            <a:pPr algn="just">
              <a:lnSpc>
                <a:spcPct val="120000"/>
              </a:lnSpc>
              <a:buNone/>
            </a:pPr>
            <a:r>
              <a:rPr lang="en-US" sz="1900" b="1" dirty="0"/>
              <a:t>	Control Statements: </a:t>
            </a:r>
            <a:r>
              <a:rPr lang="en-US" sz="1900" dirty="0"/>
              <a:t>Input Characters from the Keyboard, The if statement, Nested ifs, The </a:t>
            </a:r>
            <a:r>
              <a:rPr lang="en-US" sz="1900" dirty="0" err="1"/>
              <a:t>if..else..if</a:t>
            </a:r>
            <a:r>
              <a:rPr lang="en-US" sz="1900" dirty="0"/>
              <a:t> Ladder, The switch statement, Nested switch statement, The for loop, The while Loop, The </a:t>
            </a:r>
            <a:r>
              <a:rPr lang="en-US" sz="1900" dirty="0" err="1"/>
              <a:t>do..while</a:t>
            </a:r>
            <a:r>
              <a:rPr lang="en-US" sz="1900" dirty="0"/>
              <a:t> Loop, break, continue, Nested Loops. </a:t>
            </a:r>
            <a:endParaRPr lang="en-IN" sz="19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332656"/>
            <a:ext cx="8003232" cy="6192688"/>
          </a:xfrm>
        </p:spPr>
        <p:txBody>
          <a:bodyPr>
            <a:normAutofit fontScale="62500" lnSpcReduction="20000"/>
          </a:bodyPr>
          <a:lstStyle/>
          <a:p>
            <a:r>
              <a:rPr lang="en-IN" b="1" dirty="0"/>
              <a:t>Unit 2</a:t>
            </a:r>
          </a:p>
          <a:p>
            <a:pPr>
              <a:lnSpc>
                <a:spcPct val="120000"/>
              </a:lnSpc>
              <a:buNone/>
            </a:pPr>
            <a:r>
              <a:rPr lang="en-IN" b="1" dirty="0"/>
              <a:t>Chapter1:</a:t>
            </a:r>
          </a:p>
          <a:p>
            <a:pPr algn="just">
              <a:lnSpc>
                <a:spcPct val="120000"/>
              </a:lnSpc>
              <a:buNone/>
            </a:pPr>
            <a:r>
              <a:rPr lang="en-IN" b="1" dirty="0"/>
              <a:t>	Arrays: </a:t>
            </a:r>
            <a:r>
              <a:rPr lang="en-IN" dirty="0"/>
              <a:t>One-Dimensional Arrays, Multidimensional Arrays,: Two –Dimensional Arrays, Irregular Arrays, Initializing Multidimensional Arrays, Alternative Array Declaration Syntax, Assigning Array References, Using the length member, The </a:t>
            </a:r>
            <a:r>
              <a:rPr lang="en-IN" dirty="0" err="1"/>
              <a:t>For..Each</a:t>
            </a:r>
            <a:r>
              <a:rPr lang="en-IN" dirty="0"/>
              <a:t> Style for loop, Iterating Over Multidimensional Arrays, Applying the Enhanced for, Strings, Using Command-Line Arguments </a:t>
            </a:r>
          </a:p>
          <a:p>
            <a:pPr>
              <a:lnSpc>
                <a:spcPct val="120000"/>
              </a:lnSpc>
              <a:buNone/>
            </a:pPr>
            <a:r>
              <a:rPr lang="en-IN" b="1" dirty="0"/>
              <a:t>Chapter 2:</a:t>
            </a:r>
          </a:p>
          <a:p>
            <a:pPr algn="just">
              <a:lnSpc>
                <a:spcPct val="120000"/>
              </a:lnSpc>
              <a:buNone/>
            </a:pPr>
            <a:r>
              <a:rPr lang="en-US" dirty="0"/>
              <a:t>	</a:t>
            </a:r>
            <a:r>
              <a:rPr lang="en-US" b="1" dirty="0"/>
              <a:t>Classes, Objects and Methods: </a:t>
            </a:r>
            <a:r>
              <a:rPr lang="en-US" dirty="0"/>
              <a:t>Class Fundamentals, Creating Objects, Reference Variables and Assignment, Adding Methods, Returning from a Method, Returning a Value, Using Parameters, constructors, Parameterized Constructors, Adding a Constructor, The new operator, Garbage Collection and Finalizers, The finalize() method, The this keyword, Controlling Access to Class Members, Java’s Access Modifiers, , Pass Objects to Methods, Returning Objects, Method Overloading, Overloading Constructers, Recursion, Understanding static: Static Blocks, Introducing Nested and Inner Classes, Variable-Length Arguments </a:t>
            </a:r>
            <a:r>
              <a:rPr lang="en-IN" dirty="0"/>
              <a:t> </a:t>
            </a:r>
          </a:p>
          <a:p>
            <a:pPr>
              <a:lnSpc>
                <a:spcPct val="120000"/>
              </a:lnSpc>
              <a:buNone/>
            </a:pPr>
            <a:r>
              <a:rPr lang="en-IN" b="1" dirty="0"/>
              <a:t>Chapter 3:</a:t>
            </a:r>
          </a:p>
          <a:p>
            <a:pPr algn="just">
              <a:lnSpc>
                <a:spcPct val="120000"/>
              </a:lnSpc>
              <a:buNone/>
            </a:pPr>
            <a:r>
              <a:rPr lang="en-US" dirty="0"/>
              <a:t>	</a:t>
            </a:r>
            <a:r>
              <a:rPr lang="en-US" b="1" dirty="0"/>
              <a:t>Inheritance: </a:t>
            </a:r>
            <a:r>
              <a:rPr lang="en-US" dirty="0"/>
              <a:t>Inheritance Basics, Member Access and Inheritance, Constructors and Inheritance, Using super to Call, Superclass Constructors, Using super to Access Superclass Members, Creating a Multilevel Hierarchy, call to the Constructors, Superclass References and Subclass Objects, Method Overriding, Overridden Methods Support Polymorphism, Use of Overridden Methods, Using Abstract Classes, Using final, The Object Class.</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285728"/>
            <a:ext cx="7772400" cy="6311624"/>
          </a:xfrm>
        </p:spPr>
        <p:txBody>
          <a:bodyPr>
            <a:normAutofit fontScale="92500" lnSpcReduction="20000"/>
          </a:bodyPr>
          <a:lstStyle/>
          <a:p>
            <a:pPr>
              <a:lnSpc>
                <a:spcPct val="120000"/>
              </a:lnSpc>
            </a:pPr>
            <a:r>
              <a:rPr lang="en-IN" dirty="0"/>
              <a:t>Unit 3</a:t>
            </a:r>
          </a:p>
          <a:p>
            <a:pPr>
              <a:lnSpc>
                <a:spcPct val="120000"/>
              </a:lnSpc>
              <a:buNone/>
            </a:pPr>
            <a:r>
              <a:rPr lang="en-IN" sz="2200" b="1" dirty="0"/>
              <a:t>Chapter 1:</a:t>
            </a:r>
          </a:p>
          <a:p>
            <a:pPr algn="just">
              <a:lnSpc>
                <a:spcPct val="120000"/>
              </a:lnSpc>
              <a:buNone/>
            </a:pPr>
            <a:r>
              <a:rPr lang="en-IN" sz="2200" dirty="0"/>
              <a:t>  	</a:t>
            </a:r>
            <a:r>
              <a:rPr lang="en-IN" sz="1800" b="1" dirty="0"/>
              <a:t>Packages and Interfaces : </a:t>
            </a:r>
            <a:r>
              <a:rPr lang="en-IN" sz="1800" dirty="0"/>
              <a:t>Packages, Packages and Member Access, Understanding Protected members, Importing packages, Java’s standard packages, Interfaces, Implementing Interfaces, Using Interface References ,Variables in Interfaces, Extending Interface. </a:t>
            </a:r>
          </a:p>
          <a:p>
            <a:pPr>
              <a:lnSpc>
                <a:spcPct val="120000"/>
              </a:lnSpc>
              <a:buNone/>
            </a:pPr>
            <a:r>
              <a:rPr lang="en-IN" sz="2200" b="1" dirty="0"/>
              <a:t>Chapter 2:</a:t>
            </a:r>
          </a:p>
          <a:p>
            <a:pPr algn="just">
              <a:lnSpc>
                <a:spcPct val="120000"/>
              </a:lnSpc>
              <a:buNone/>
            </a:pPr>
            <a:r>
              <a:rPr lang="en-IN" sz="2200" dirty="0"/>
              <a:t>	</a:t>
            </a:r>
            <a:r>
              <a:rPr lang="en-US" sz="1800" b="1" dirty="0"/>
              <a:t>Exception Handling: </a:t>
            </a:r>
            <a:r>
              <a:rPr lang="en-US" sz="1800" dirty="0"/>
              <a:t>The Exception Hierarchy, Exception Handling Fundamentals, try and catch, The Consequences of an Uncaught Exception, Using Multiple catch statements, Catching Subclass Exceptions, nested try blocks, Throwing an Exception, Rethrowing an Exception, Using finally, Using throws, Java’s Built-in Exceptions, Creating Exception Subclasses</a:t>
            </a:r>
            <a:r>
              <a:rPr lang="en-IN" sz="1800" dirty="0"/>
              <a:t>.</a:t>
            </a:r>
          </a:p>
          <a:p>
            <a:pPr algn="just">
              <a:lnSpc>
                <a:spcPct val="120000"/>
              </a:lnSpc>
              <a:buNone/>
            </a:pPr>
            <a:r>
              <a:rPr lang="en-IN" sz="1800" b="1" dirty="0"/>
              <a:t>Chapter 3:</a:t>
            </a:r>
          </a:p>
          <a:p>
            <a:pPr algn="just">
              <a:lnSpc>
                <a:spcPct val="120000"/>
              </a:lnSpc>
              <a:buNone/>
            </a:pPr>
            <a:r>
              <a:rPr lang="en-IN" sz="1800" b="1" dirty="0"/>
              <a:t>	</a:t>
            </a:r>
            <a:r>
              <a:rPr lang="en-US" sz="1900" b="1" dirty="0"/>
              <a:t>Multithreaded Programming : </a:t>
            </a:r>
            <a:r>
              <a:rPr lang="en-US" sz="1900" dirty="0"/>
              <a:t>Multithreading fundamentals, The Thread Class and Runnable Interface, Creating a Thread, Creating Multiple Threads, Determining When a Thread Ends, Thread Priorities, Synchronization, Using Synchronized Methods, The synchronized Statement, Thread Communication Using notify(), wait() and </a:t>
            </a:r>
            <a:r>
              <a:rPr lang="en-US" sz="1900" dirty="0" err="1"/>
              <a:t>notifyAll</a:t>
            </a:r>
            <a:r>
              <a:rPr lang="en-US" sz="1900" dirty="0"/>
              <a:t>(), Suspending, Resuming, and Stopping Threads</a:t>
            </a:r>
            <a:endParaRPr lang="en-IN" sz="19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260648"/>
            <a:ext cx="8147248" cy="6408712"/>
          </a:xfrm>
        </p:spPr>
        <p:txBody>
          <a:bodyPr>
            <a:normAutofit lnSpcReduction="10000"/>
          </a:bodyPr>
          <a:lstStyle/>
          <a:p>
            <a:pPr>
              <a:lnSpc>
                <a:spcPct val="120000"/>
              </a:lnSpc>
            </a:pPr>
            <a:r>
              <a:rPr lang="en-IN" dirty="0"/>
              <a:t>Unit 4</a:t>
            </a:r>
          </a:p>
          <a:p>
            <a:pPr>
              <a:lnSpc>
                <a:spcPct val="120000"/>
              </a:lnSpc>
              <a:buNone/>
            </a:pPr>
            <a:r>
              <a:rPr lang="en-IN" sz="1800" b="1" dirty="0"/>
              <a:t>Chapter 1:</a:t>
            </a:r>
          </a:p>
          <a:p>
            <a:pPr algn="just">
              <a:lnSpc>
                <a:spcPct val="120000"/>
              </a:lnSpc>
              <a:buNone/>
            </a:pPr>
            <a:r>
              <a:rPr lang="en-IN" dirty="0"/>
              <a:t> 	</a:t>
            </a:r>
            <a:r>
              <a:rPr lang="en-US" sz="1800" b="1" dirty="0"/>
              <a:t>Applets, Events, and Miscellaneous Topics: </a:t>
            </a:r>
            <a:r>
              <a:rPr lang="en-US" sz="1800" dirty="0"/>
              <a:t>Applet Basics, Applet Organization and Essential Elements, The Applet Architecture, A Complete Applet Skeleton, Applet Initialization and Termination,, Requesting Repainting-The update() Method, Using the Status Window, Passing parameters to Applets, The Applet Class ,Event Handling The Delegation Event Model, Events, Using the Delegation Event Model, More Java Keywords. </a:t>
            </a:r>
            <a:endParaRPr lang="en-IN" sz="1800" dirty="0"/>
          </a:p>
          <a:p>
            <a:pPr>
              <a:lnSpc>
                <a:spcPct val="120000"/>
              </a:lnSpc>
              <a:buNone/>
            </a:pPr>
            <a:r>
              <a:rPr lang="en-IN" sz="1800" b="1" dirty="0"/>
              <a:t>Chapter 2:</a:t>
            </a:r>
          </a:p>
          <a:p>
            <a:pPr algn="just">
              <a:lnSpc>
                <a:spcPct val="120000"/>
              </a:lnSpc>
              <a:buNone/>
            </a:pPr>
            <a:r>
              <a:rPr lang="en-IN" sz="1800" dirty="0"/>
              <a:t>    </a:t>
            </a:r>
            <a:r>
              <a:rPr lang="en-IN" sz="1800" b="1" dirty="0"/>
              <a:t>Using AWT controls, Layout managers and menus. Control Fundamentals </a:t>
            </a:r>
            <a:r>
              <a:rPr lang="en-IN" sz="1800" dirty="0"/>
              <a:t>- Labels, Buttons, </a:t>
            </a:r>
            <a:r>
              <a:rPr lang="en-IN" sz="1800" dirty="0" err="1"/>
              <a:t>CheckBoxes</a:t>
            </a:r>
            <a:r>
              <a:rPr lang="en-IN" sz="1800" dirty="0"/>
              <a:t>, </a:t>
            </a:r>
            <a:r>
              <a:rPr lang="en-IN" sz="1800" dirty="0" err="1"/>
              <a:t>CheckboxGroup</a:t>
            </a:r>
            <a:r>
              <a:rPr lang="en-IN" sz="1800" dirty="0"/>
              <a:t>, Choice </a:t>
            </a:r>
            <a:r>
              <a:rPr lang="en-IN" sz="1800" dirty="0" err="1"/>
              <a:t>Cotrols</a:t>
            </a:r>
            <a:r>
              <a:rPr lang="en-IN" sz="1800" dirty="0"/>
              <a:t>, Lists, Scroll Bars, </a:t>
            </a:r>
            <a:r>
              <a:rPr lang="en-IN" sz="1800" dirty="0" err="1"/>
              <a:t>TextField</a:t>
            </a:r>
            <a:r>
              <a:rPr lang="en-IN" sz="1800" dirty="0"/>
              <a:t>, </a:t>
            </a:r>
            <a:r>
              <a:rPr lang="en-IN" sz="1800" dirty="0" err="1"/>
              <a:t>TextArea</a:t>
            </a:r>
            <a:r>
              <a:rPr lang="en-IN" sz="1800" dirty="0"/>
              <a:t>. </a:t>
            </a:r>
            <a:r>
              <a:rPr lang="en-IN" sz="1800" b="1" dirty="0"/>
              <a:t>Layout Managers: </a:t>
            </a:r>
            <a:r>
              <a:rPr lang="en-IN" sz="1800" dirty="0" err="1"/>
              <a:t>FlowLayout,BorderLayout</a:t>
            </a:r>
            <a:r>
              <a:rPr lang="en-IN" sz="1800" dirty="0"/>
              <a:t>, </a:t>
            </a:r>
            <a:r>
              <a:rPr lang="en-IN" sz="1800" dirty="0" err="1"/>
              <a:t>GridLayout</a:t>
            </a:r>
            <a:r>
              <a:rPr lang="en-IN" sz="1800" dirty="0"/>
              <a:t>, Menu Bars and Menus </a:t>
            </a:r>
          </a:p>
          <a:p>
            <a:pPr algn="just">
              <a:lnSpc>
                <a:spcPct val="120000"/>
              </a:lnSpc>
              <a:buNone/>
            </a:pPr>
            <a:r>
              <a:rPr lang="en-IN" sz="1800" b="1" dirty="0"/>
              <a:t>Chapter 3:</a:t>
            </a:r>
          </a:p>
          <a:p>
            <a:pPr algn="just">
              <a:lnSpc>
                <a:spcPct val="120000"/>
              </a:lnSpc>
              <a:buNone/>
            </a:pPr>
            <a:r>
              <a:rPr lang="en-IN" sz="1800" dirty="0"/>
              <a:t>	</a:t>
            </a:r>
            <a:r>
              <a:rPr lang="en-US" sz="1800" b="1" dirty="0"/>
              <a:t>Introducing Swing: </a:t>
            </a:r>
            <a:r>
              <a:rPr lang="en-US" sz="1800" dirty="0"/>
              <a:t>The Origins and Design Philosophy of Swing, Components and Containers, Layout Managers, Use </a:t>
            </a:r>
            <a:r>
              <a:rPr lang="en-US" sz="1800" dirty="0" err="1"/>
              <a:t>Jbutton</a:t>
            </a:r>
            <a:r>
              <a:rPr lang="en-US" sz="1800" dirty="0"/>
              <a:t>, Work with </a:t>
            </a:r>
            <a:r>
              <a:rPr lang="en-US" sz="1800" dirty="0" err="1"/>
              <a:t>JTextField</a:t>
            </a:r>
            <a:r>
              <a:rPr lang="en-US" sz="1800" dirty="0"/>
              <a:t>, Create a </a:t>
            </a:r>
            <a:r>
              <a:rPr lang="en-US" sz="1800" dirty="0" err="1"/>
              <a:t>JCheckBox</a:t>
            </a:r>
            <a:r>
              <a:rPr lang="en-US" sz="1800" dirty="0"/>
              <a:t>, Work with </a:t>
            </a:r>
            <a:r>
              <a:rPr lang="en-US" sz="1800" dirty="0" err="1"/>
              <a:t>Jlist</a:t>
            </a:r>
            <a:r>
              <a:rPr lang="en-US" sz="1800" dirty="0"/>
              <a:t>, Use anonymous inner classes to handle events, Create a Swing applet</a:t>
            </a:r>
            <a:endParaRPr lang="en-IN"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ustom 2">
      <a:majorFont>
        <a:latin typeface="Times New Roman"/>
        <a:ea typeface=""/>
        <a:cs typeface=""/>
      </a:majorFont>
      <a:minorFont>
        <a:latin typeface="Times New Roman"/>
        <a:ea typeface=""/>
        <a:cs typeface=""/>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591</TotalTime>
  <Words>1541</Words>
  <Application>Microsoft Office PowerPoint</Application>
  <PresentationFormat>On-screen Show (4:3)</PresentationFormat>
  <Paragraphs>122</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Segoe UI</vt:lpstr>
      <vt:lpstr>Times New Roman</vt:lpstr>
      <vt:lpstr>Verdana</vt:lpstr>
      <vt:lpstr>Wingdings 2</vt:lpstr>
      <vt:lpstr>Equity</vt:lpstr>
      <vt:lpstr>Mr. Trivarna Kandlur Assistant Professor Department of Computer Science Dr. B.B. Hegde First Grade College Kundapura </vt:lpstr>
      <vt:lpstr>      JAVA</vt:lpstr>
      <vt:lpstr>     It is used for:</vt:lpstr>
      <vt:lpstr>Why Use Java?</vt:lpstr>
      <vt:lpstr>About the Subject</vt:lpstr>
      <vt:lpstr>PowerPoint Presentation</vt:lpstr>
      <vt:lpstr>PowerPoint Presentation</vt:lpstr>
      <vt:lpstr>PowerPoint Presentation</vt:lpstr>
      <vt:lpstr>PowerPoint Presentation</vt:lpstr>
      <vt:lpstr>Dr. B. B. Hegde First Grade College, Kundapura Department of Computer Science Lesson Plan: 2020-21 ( I Term) </vt:lpstr>
      <vt:lpstr>PowerPoint Presentation</vt:lpstr>
      <vt:lpstr>PowerPoint Presentation</vt:lpstr>
      <vt:lpstr>Text Books: </vt:lpstr>
      <vt:lpstr>Reference books: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SHK</dc:creator>
  <cp:lastModifiedBy>SHK</cp:lastModifiedBy>
  <cp:revision>41</cp:revision>
  <dcterms:created xsi:type="dcterms:W3CDTF">2020-08-21T06:30:55Z</dcterms:created>
  <dcterms:modified xsi:type="dcterms:W3CDTF">2020-08-29T07:23:11Z</dcterms:modified>
</cp:coreProperties>
</file>