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18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4243CE-DF46-4F14-AEC0-13DDE462BE46}" type="datetimeFigureOut">
              <a:rPr lang="en-IN" smtClean="0"/>
              <a:t>11-09-2020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DA8D6F-84EE-41C2-96DF-EA328AABB0A4}" type="slidenum">
              <a:rPr lang="en-IN" smtClean="0"/>
              <a:t>‹#›</a:t>
            </a:fld>
            <a:endParaRPr lang="en-IN"/>
          </a:p>
        </p:txBody>
      </p:sp>
    </p:spTree>
    <p:extLst>
      <p:ext uri="{BB962C8B-B14F-4D97-AF65-F5344CB8AC3E}">
        <p14:creationId xmlns:p14="http://schemas.microsoft.com/office/powerpoint/2010/main" val="1530314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2132330" algn="r">
              <a:lnSpc>
                <a:spcPts val="1370"/>
              </a:lnSpc>
            </a:pPr>
            <a:r>
              <a:rPr lang="en-US" sz="1800" dirty="0">
                <a:effectLst/>
                <a:latin typeface="Times New Roman" panose="02020603050405020304" pitchFamily="18" charset="0"/>
                <a:ea typeface="Times New Roman" panose="02020603050405020304" pitchFamily="18" charset="0"/>
              </a:rPr>
              <a:t>The use of shorthand assignment operators has three advantages:</a:t>
            </a:r>
            <a:endParaRPr lang="en-IN" sz="1800" dirty="0">
              <a:effectLst/>
              <a:latin typeface="Times New Roman" panose="02020603050405020304" pitchFamily="18" charset="0"/>
              <a:ea typeface="Times New Roman" panose="02020603050405020304" pitchFamily="18" charset="0"/>
            </a:endParaRPr>
          </a:p>
          <a:p>
            <a:pPr marL="342900" marR="138430" lvl="0" indent="-342900">
              <a:lnSpc>
                <a:spcPct val="100000"/>
              </a:lnSpc>
              <a:spcAft>
                <a:spcPts val="0"/>
              </a:spcAft>
              <a:buSzPts val="1200"/>
              <a:buFont typeface="Times New Roman" panose="02020603050405020304" pitchFamily="18" charset="0"/>
              <a:buAutoNum type="arabicPeriod"/>
              <a:tabLst>
                <a:tab pos="310515" algn="l"/>
              </a:tabLst>
            </a:pPr>
            <a:r>
              <a:rPr lang="en-US" sz="1800" dirty="0">
                <a:effectLst/>
                <a:latin typeface="Times New Roman" panose="02020603050405020304" pitchFamily="18" charset="0"/>
                <a:ea typeface="Times New Roman" panose="02020603050405020304" pitchFamily="18" charset="0"/>
              </a:rPr>
              <a:t>What appears on the left-hand side need not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repeated and therefore </a:t>
            </a:r>
            <a:r>
              <a:rPr lang="en-US" sz="1800" spc="-25" dirty="0">
                <a:effectLst/>
                <a:latin typeface="Times New Roman" panose="02020603050405020304" pitchFamily="18" charset="0"/>
                <a:ea typeface="Times New Roman" panose="02020603050405020304" pitchFamily="18" charset="0"/>
              </a:rPr>
              <a:t>it </a:t>
            </a:r>
            <a:r>
              <a:rPr lang="en-US" sz="1800" dirty="0">
                <a:effectLst/>
                <a:latin typeface="Times New Roman" panose="02020603050405020304" pitchFamily="18" charset="0"/>
                <a:ea typeface="Times New Roman" panose="02020603050405020304" pitchFamily="18" charset="0"/>
              </a:rPr>
              <a:t>becomes easier </a:t>
            </a:r>
            <a:r>
              <a:rPr lang="en-US" sz="1800" spc="10" dirty="0">
                <a:effectLst/>
                <a:latin typeface="Times New Roman" panose="02020603050405020304" pitchFamily="18" charset="0"/>
                <a:ea typeface="Times New Roman" panose="02020603050405020304" pitchFamily="18" charset="0"/>
              </a:rPr>
              <a:t>to </a:t>
            </a:r>
            <a:r>
              <a:rPr lang="en-US" sz="1800" dirty="0">
                <a:effectLst/>
                <a:latin typeface="Times New Roman" panose="02020603050405020304" pitchFamily="18" charset="0"/>
                <a:ea typeface="Times New Roman" panose="02020603050405020304" pitchFamily="18" charset="0"/>
              </a:rPr>
              <a:t>write.</a:t>
            </a:r>
            <a:endParaRPr lang="en-IN" sz="1800" dirty="0">
              <a:effectLst/>
              <a:latin typeface="Times New Roman" panose="02020603050405020304" pitchFamily="18" charset="0"/>
              <a:ea typeface="Times New Roman" panose="02020603050405020304" pitchFamily="18" charset="0"/>
            </a:endParaRPr>
          </a:p>
          <a:p>
            <a:pPr marL="342900" lvl="0" indent="-342900">
              <a:lnSpc>
                <a:spcPts val="1355"/>
              </a:lnSpc>
              <a:buSzPts val="1200"/>
              <a:buFont typeface="Times New Roman" panose="02020603050405020304" pitchFamily="18" charset="0"/>
              <a:buAutoNum type="arabicPeriod"/>
              <a:tabLst>
                <a:tab pos="295275" algn="l"/>
              </a:tabLst>
            </a:pPr>
            <a:r>
              <a:rPr lang="en-US" sz="1800" dirty="0">
                <a:effectLst/>
                <a:latin typeface="Times New Roman" panose="02020603050405020304" pitchFamily="18" charset="0"/>
                <a:ea typeface="Times New Roman" panose="02020603050405020304" pitchFamily="18" charset="0"/>
              </a:rPr>
              <a:t>The statement is more concise and easier to</a:t>
            </a:r>
            <a:r>
              <a:rPr lang="en-US" sz="1800" spc="8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read.</a:t>
            </a:r>
            <a:endParaRPr lang="en-IN" sz="1800" dirty="0">
              <a:effectLst/>
              <a:latin typeface="Times New Roman" panose="02020603050405020304" pitchFamily="18" charset="0"/>
              <a:ea typeface="Times New Roman" panose="02020603050405020304" pitchFamily="18" charset="0"/>
            </a:endParaRPr>
          </a:p>
          <a:p>
            <a:pPr marL="342900" lvl="0" indent="-342900">
              <a:lnSpc>
                <a:spcPts val="1375"/>
              </a:lnSpc>
              <a:spcBef>
                <a:spcPts val="5"/>
              </a:spcBef>
              <a:spcAft>
                <a:spcPts val="0"/>
              </a:spcAft>
              <a:buSzPts val="1200"/>
              <a:buFont typeface="Times New Roman" panose="02020603050405020304" pitchFamily="18" charset="0"/>
              <a:buAutoNum type="arabicPeriod"/>
              <a:tabLst>
                <a:tab pos="295275" algn="l"/>
              </a:tabLst>
            </a:pPr>
            <a:r>
              <a:rPr lang="en-US" sz="1800" dirty="0">
                <a:effectLst/>
                <a:latin typeface="Times New Roman" panose="02020603050405020304" pitchFamily="18" charset="0"/>
                <a:ea typeface="Times New Roman" panose="02020603050405020304" pitchFamily="18" charset="0"/>
              </a:rPr>
              <a:t>Use of shorthand operator results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a more efficient</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code</a:t>
            </a:r>
            <a:endParaRPr lang="en-IN" sz="1800" dirty="0">
              <a:effectLst/>
              <a:latin typeface="Times New Roman" panose="02020603050405020304" pitchFamily="18" charset="0"/>
              <a:ea typeface="Times New Roman" panose="02020603050405020304" pitchFamily="18" charset="0"/>
            </a:endParaRPr>
          </a:p>
          <a:p>
            <a:endParaRPr lang="en-IN" dirty="0"/>
          </a:p>
        </p:txBody>
      </p:sp>
      <p:sp>
        <p:nvSpPr>
          <p:cNvPr id="4" name="Slide Number Placeholder 3"/>
          <p:cNvSpPr>
            <a:spLocks noGrp="1"/>
          </p:cNvSpPr>
          <p:nvPr>
            <p:ph type="sldNum" sz="quarter" idx="5"/>
          </p:nvPr>
        </p:nvSpPr>
        <p:spPr/>
        <p:txBody>
          <a:bodyPr/>
          <a:lstStyle/>
          <a:p>
            <a:fld id="{AADA8D6F-84EE-41C2-96DF-EA328AABB0A4}" type="slidenum">
              <a:rPr lang="en-IN" smtClean="0"/>
              <a:t>4</a:t>
            </a:fld>
            <a:endParaRPr lang="en-IN"/>
          </a:p>
        </p:txBody>
      </p:sp>
    </p:spTree>
    <p:extLst>
      <p:ext uri="{BB962C8B-B14F-4D97-AF65-F5344CB8AC3E}">
        <p14:creationId xmlns:p14="http://schemas.microsoft.com/office/powerpoint/2010/main" val="187783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9/11/2020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8D838-3683-4079-89B9-D1A065EAD9AB}"/>
              </a:ext>
            </a:extLst>
          </p:cNvPr>
          <p:cNvSpPr>
            <a:spLocks noGrp="1"/>
          </p:cNvSpPr>
          <p:nvPr>
            <p:ph type="ctrTitle"/>
          </p:nvPr>
        </p:nvSpPr>
        <p:spPr>
          <a:xfrm>
            <a:off x="1507067" y="2516501"/>
            <a:ext cx="7766936" cy="1646302"/>
          </a:xfrm>
        </p:spPr>
        <p:txBody>
          <a:bodyPr/>
          <a:lstStyle/>
          <a:p>
            <a:pPr algn="ctr"/>
            <a:r>
              <a:rPr lang="en-US" sz="5400" b="1" dirty="0">
                <a:effectLst/>
                <a:latin typeface="Times New Roman" panose="02020603050405020304" pitchFamily="18" charset="0"/>
                <a:ea typeface="Calibri" panose="020F0502020204030204" pitchFamily="34" charset="0"/>
              </a:rPr>
              <a:t>BCA 504 :</a:t>
            </a:r>
            <a:br>
              <a:rPr lang="en-US" sz="5400" b="1" dirty="0">
                <a:effectLst/>
                <a:latin typeface="Times New Roman" panose="02020603050405020304" pitchFamily="18" charset="0"/>
                <a:ea typeface="Calibri" panose="020F0502020204030204" pitchFamily="34" charset="0"/>
              </a:rPr>
            </a:br>
            <a:r>
              <a:rPr lang="en-US" sz="5400" b="1" dirty="0">
                <a:effectLst/>
                <a:latin typeface="Times New Roman" panose="02020603050405020304" pitchFamily="18" charset="0"/>
                <a:ea typeface="Calibri" panose="020F0502020204030204" pitchFamily="34" charset="0"/>
              </a:rPr>
              <a:t> Java Programming</a:t>
            </a:r>
            <a:br>
              <a:rPr lang="en-IN" sz="5400" dirty="0"/>
            </a:br>
            <a:endParaRPr lang="en-IN" dirty="0"/>
          </a:p>
        </p:txBody>
      </p:sp>
      <p:sp>
        <p:nvSpPr>
          <p:cNvPr id="3" name="Subtitle 2">
            <a:extLst>
              <a:ext uri="{FF2B5EF4-FFF2-40B4-BE49-F238E27FC236}">
                <a16:creationId xmlns:a16="http://schemas.microsoft.com/office/drawing/2014/main" id="{E9ECBCDD-5C73-4D29-ABC1-54911DEFAF0C}"/>
              </a:ext>
            </a:extLst>
          </p:cNvPr>
          <p:cNvSpPr>
            <a:spLocks noGrp="1"/>
          </p:cNvSpPr>
          <p:nvPr>
            <p:ph type="subTitle" idx="1"/>
          </p:nvPr>
        </p:nvSpPr>
        <p:spPr>
          <a:xfrm>
            <a:off x="1507067" y="3688043"/>
            <a:ext cx="7766936" cy="1646302"/>
          </a:xfrm>
        </p:spPr>
        <p:txBody>
          <a:bodyPr>
            <a:normAutofit/>
          </a:bodyPr>
          <a:lstStyle/>
          <a:p>
            <a:r>
              <a:rPr lang="en-IN" sz="1800" dirty="0">
                <a:latin typeface="Times New Roman" panose="02020603050405020304" pitchFamily="18" charset="0"/>
                <a:cs typeface="Times New Roman" panose="02020603050405020304" pitchFamily="18" charset="0"/>
              </a:rPr>
              <a:t>Mr. </a:t>
            </a:r>
            <a:r>
              <a:rPr lang="en-IN" sz="1800" dirty="0" err="1">
                <a:latin typeface="Times New Roman" panose="02020603050405020304" pitchFamily="18" charset="0"/>
                <a:cs typeface="Times New Roman" panose="02020603050405020304" pitchFamily="18" charset="0"/>
              </a:rPr>
              <a:t>Trivarna</a:t>
            </a:r>
            <a:br>
              <a:rPr lang="en-IN" sz="1800" dirty="0">
                <a:latin typeface="Times New Roman" panose="02020603050405020304" pitchFamily="18" charset="0"/>
                <a:cs typeface="Times New Roman" panose="02020603050405020304" pitchFamily="18" charset="0"/>
              </a:rPr>
            </a:br>
            <a:r>
              <a:rPr lang="en-IN" sz="1800" dirty="0">
                <a:latin typeface="Times New Roman" panose="02020603050405020304" pitchFamily="18" charset="0"/>
                <a:cs typeface="Times New Roman" panose="02020603050405020304" pitchFamily="18" charset="0"/>
              </a:rPr>
              <a:t>Asst. Professor</a:t>
            </a:r>
            <a:br>
              <a:rPr lang="en-IN" sz="1800" dirty="0">
                <a:latin typeface="Times New Roman" panose="02020603050405020304" pitchFamily="18" charset="0"/>
                <a:cs typeface="Times New Roman" panose="02020603050405020304" pitchFamily="18" charset="0"/>
              </a:rPr>
            </a:br>
            <a:r>
              <a:rPr lang="en-IN" sz="1800" dirty="0">
                <a:latin typeface="Times New Roman" panose="02020603050405020304" pitchFamily="18" charset="0"/>
                <a:cs typeface="Times New Roman" panose="02020603050405020304" pitchFamily="18" charset="0"/>
              </a:rPr>
              <a:t>Department of Computer Science</a:t>
            </a:r>
            <a:br>
              <a:rPr lang="en-IN" sz="1800" dirty="0">
                <a:latin typeface="Times New Roman" panose="02020603050405020304" pitchFamily="18" charset="0"/>
                <a:cs typeface="Times New Roman" panose="02020603050405020304" pitchFamily="18" charset="0"/>
              </a:rPr>
            </a:br>
            <a:r>
              <a:rPr lang="en-IN" sz="1800" dirty="0" err="1">
                <a:latin typeface="Times New Roman" panose="02020603050405020304" pitchFamily="18" charset="0"/>
                <a:cs typeface="Times New Roman" panose="02020603050405020304" pitchFamily="18" charset="0"/>
              </a:rPr>
              <a:t>Dr.B.B</a:t>
            </a:r>
            <a:r>
              <a:rPr lang="en-IN" sz="1800" dirty="0">
                <a:latin typeface="Times New Roman" panose="02020603050405020304" pitchFamily="18" charset="0"/>
                <a:cs typeface="Times New Roman" panose="02020603050405020304" pitchFamily="18" charset="0"/>
              </a:rPr>
              <a:t>. Hedge First Grade </a:t>
            </a:r>
            <a:r>
              <a:rPr lang="en-IN" sz="1800" dirty="0" err="1">
                <a:latin typeface="Times New Roman" panose="02020603050405020304" pitchFamily="18" charset="0"/>
                <a:cs typeface="Times New Roman" panose="02020603050405020304" pitchFamily="18" charset="0"/>
              </a:rPr>
              <a:t>College,Kundapura</a:t>
            </a:r>
            <a:br>
              <a:rPr lang="en-IN" dirty="0">
                <a:solidFill>
                  <a:schemeClr val="bg1"/>
                </a:solidFill>
                <a:latin typeface="Times New Roman" panose="02020603050405020304" pitchFamily="18" charset="0"/>
                <a:cs typeface="Times New Roman" panose="02020603050405020304" pitchFamily="18" charset="0"/>
              </a:rPr>
            </a:br>
            <a:endParaRPr lang="en-IN" dirty="0"/>
          </a:p>
        </p:txBody>
      </p:sp>
    </p:spTree>
    <p:extLst>
      <p:ext uri="{BB962C8B-B14F-4D97-AF65-F5344CB8AC3E}">
        <p14:creationId xmlns:p14="http://schemas.microsoft.com/office/powerpoint/2010/main" val="386178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370B-B84F-4D4F-B606-A1BD87894B0F}"/>
              </a:ext>
            </a:extLst>
          </p:cNvPr>
          <p:cNvSpPr>
            <a:spLocks noGrp="1"/>
          </p:cNvSpPr>
          <p:nvPr>
            <p:ph type="title"/>
          </p:nvPr>
        </p:nvSpPr>
        <p:spPr>
          <a:xfrm>
            <a:off x="593358" y="362548"/>
            <a:ext cx="8596668" cy="454090"/>
          </a:xfrm>
        </p:spPr>
        <p:txBody>
          <a:bodyPr>
            <a:normAutofit fontScale="90000"/>
          </a:bodyPr>
          <a:lstStyle/>
          <a:p>
            <a:r>
              <a:rPr lang="en-US" sz="1800" spc="30" dirty="0">
                <a:effectLst/>
                <a:latin typeface="Times New Roman" panose="02020603050405020304" pitchFamily="18" charset="0"/>
                <a:ea typeface="Times New Roman" panose="02020603050405020304" pitchFamily="18" charset="0"/>
              </a:rPr>
              <a:t>Operator</a:t>
            </a:r>
            <a:r>
              <a:rPr lang="en-US" sz="1800" spc="20" dirty="0">
                <a:effectLst/>
                <a:latin typeface="Times New Roman" panose="02020603050405020304" pitchFamily="18" charset="0"/>
                <a:ea typeface="Times New Roman" panose="02020603050405020304" pitchFamily="18" charset="0"/>
              </a:rPr>
              <a:t> Precedence</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940EA90-FF4A-4E50-B165-60066ED58AD9}"/>
              </a:ext>
            </a:extLst>
          </p:cNvPr>
          <p:cNvSpPr>
            <a:spLocks noGrp="1"/>
          </p:cNvSpPr>
          <p:nvPr>
            <p:ph idx="1"/>
          </p:nvPr>
        </p:nvSpPr>
        <p:spPr>
          <a:xfrm>
            <a:off x="5754504" y="1115217"/>
            <a:ext cx="6281986" cy="4007289"/>
          </a:xfrm>
        </p:spPr>
        <p:txBody>
          <a:bodyPr/>
          <a:lstStyle/>
          <a:p>
            <a:r>
              <a:rPr lang="en-US" sz="1800" dirty="0">
                <a:effectLst/>
                <a:latin typeface="Times New Roman" panose="02020603050405020304" pitchFamily="18" charset="0"/>
                <a:ea typeface="Times New Roman" panose="02020603050405020304" pitchFamily="18" charset="0"/>
              </a:rPr>
              <a:t>Each operator in Java has a precedence associated with </a:t>
            </a:r>
            <a:r>
              <a:rPr lang="en-US" sz="1800" dirty="0" err="1">
                <a:effectLst/>
                <a:latin typeface="Times New Roman" panose="02020603050405020304" pitchFamily="18" charset="0"/>
                <a:ea typeface="Times New Roman" panose="02020603050405020304" pitchFamily="18" charset="0"/>
              </a:rPr>
              <a:t>it.This</a:t>
            </a:r>
            <a:r>
              <a:rPr lang="en-US" sz="1800" dirty="0">
                <a:effectLst/>
                <a:latin typeface="Times New Roman" panose="02020603050405020304" pitchFamily="18" charset="0"/>
                <a:ea typeface="Times New Roman" panose="02020603050405020304" pitchFamily="18" charset="0"/>
              </a:rPr>
              <a:t> precedence is used to determine how an expression involving more than one operator is evaluated.</a:t>
            </a:r>
          </a:p>
          <a:p>
            <a:r>
              <a:rPr lang="en-US" sz="1800" dirty="0">
                <a:effectLst/>
                <a:latin typeface="Times New Roman" panose="02020603050405020304" pitchFamily="18" charset="0"/>
                <a:ea typeface="Times New Roman" panose="02020603050405020304" pitchFamily="18" charset="0"/>
              </a:rPr>
              <a:t>The operators at the higher level of precedence are evaluated first. The operators of the same precedence are evaluated either from left to right or from right to left, depending on the level. This is known as the associativity property of an operator.</a:t>
            </a:r>
            <a:endParaRPr lang="en-IN" sz="1800" dirty="0">
              <a:effectLst/>
              <a:latin typeface="Times New Roman" panose="02020603050405020304" pitchFamily="18" charset="0"/>
              <a:ea typeface="Times New Roman" panose="02020603050405020304" pitchFamily="18" charset="0"/>
            </a:endParaRPr>
          </a:p>
          <a:p>
            <a:endParaRPr lang="en-IN" dirty="0"/>
          </a:p>
        </p:txBody>
      </p:sp>
      <p:graphicFrame>
        <p:nvGraphicFramePr>
          <p:cNvPr id="5" name="Table 5">
            <a:extLst>
              <a:ext uri="{FF2B5EF4-FFF2-40B4-BE49-F238E27FC236}">
                <a16:creationId xmlns:a16="http://schemas.microsoft.com/office/drawing/2014/main" id="{A1816FE3-C283-47A8-9065-30FD7CC71AF3}"/>
              </a:ext>
            </a:extLst>
          </p:cNvPr>
          <p:cNvGraphicFramePr>
            <a:graphicFrameLocks noGrp="1"/>
          </p:cNvGraphicFramePr>
          <p:nvPr>
            <p:extLst>
              <p:ext uri="{D42A27DB-BD31-4B8C-83A1-F6EECF244321}">
                <p14:modId xmlns:p14="http://schemas.microsoft.com/office/powerpoint/2010/main" val="934105889"/>
              </p:ext>
            </p:extLst>
          </p:nvPr>
        </p:nvGraphicFramePr>
        <p:xfrm>
          <a:off x="361410" y="762117"/>
          <a:ext cx="5281127" cy="6059018"/>
        </p:xfrm>
        <a:graphic>
          <a:graphicData uri="http://schemas.openxmlformats.org/drawingml/2006/table">
            <a:tbl>
              <a:tblPr firstRow="1" bandRow="1">
                <a:tableStyleId>{5C22544A-7EE6-4342-B048-85BDC9FD1C3A}</a:tableStyleId>
              </a:tblPr>
              <a:tblGrid>
                <a:gridCol w="723215">
                  <a:extLst>
                    <a:ext uri="{9D8B030D-6E8A-4147-A177-3AD203B41FA5}">
                      <a16:colId xmlns:a16="http://schemas.microsoft.com/office/drawing/2014/main" val="1474311176"/>
                    </a:ext>
                  </a:extLst>
                </a:gridCol>
                <a:gridCol w="2612946">
                  <a:extLst>
                    <a:ext uri="{9D8B030D-6E8A-4147-A177-3AD203B41FA5}">
                      <a16:colId xmlns:a16="http://schemas.microsoft.com/office/drawing/2014/main" val="1803259374"/>
                    </a:ext>
                  </a:extLst>
                </a:gridCol>
                <a:gridCol w="1254941">
                  <a:extLst>
                    <a:ext uri="{9D8B030D-6E8A-4147-A177-3AD203B41FA5}">
                      <a16:colId xmlns:a16="http://schemas.microsoft.com/office/drawing/2014/main" val="2297601785"/>
                    </a:ext>
                  </a:extLst>
                </a:gridCol>
                <a:gridCol w="690025">
                  <a:extLst>
                    <a:ext uri="{9D8B030D-6E8A-4147-A177-3AD203B41FA5}">
                      <a16:colId xmlns:a16="http://schemas.microsoft.com/office/drawing/2014/main" val="1134488136"/>
                    </a:ext>
                  </a:extLst>
                </a:gridCol>
              </a:tblGrid>
              <a:tr h="160804">
                <a:tc>
                  <a:txBody>
                    <a:bodyPr/>
                    <a:lstStyle/>
                    <a:p>
                      <a:pPr marL="69850">
                        <a:lnSpc>
                          <a:spcPts val="1290"/>
                        </a:lnSpc>
                      </a:pP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Operator</a:t>
                      </a:r>
                      <a:endParaRPr lang="en-IN"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Description</a:t>
                      </a:r>
                      <a:endParaRPr lang="en-IN"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215">
                        <a:lnSpc>
                          <a:spcPts val="1290"/>
                        </a:lnSpc>
                      </a:pPr>
                      <a:r>
                        <a:rPr lang="en-US"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Associativity</a:t>
                      </a:r>
                      <a:endParaRPr lang="en-IN"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215">
                        <a:lnSpc>
                          <a:spcPts val="1290"/>
                        </a:lnSpc>
                      </a:pPr>
                      <a:r>
                        <a:rPr lang="en-US"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Rank</a:t>
                      </a:r>
                      <a:endParaRPr lang="en-IN"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350921"/>
                  </a:ext>
                </a:extLst>
              </a:tr>
              <a:tr h="509872">
                <a:tc>
                  <a:txBody>
                    <a:bodyPr/>
                    <a:lstStyle/>
                    <a:p>
                      <a:pPr marL="69850">
                        <a:lnSpc>
                          <a:spcPts val="133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05"/>
                        </a:lnSpc>
                        <a:spcBef>
                          <a:spcPts val="10"/>
                        </a:spcBef>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marR="1390015">
                        <a:lnSpc>
                          <a:spcPct val="9800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Member selection Function call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0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Array element reference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8931393"/>
                  </a:ext>
                </a:extLst>
              </a:tr>
              <a:tr h="1199845">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0"/>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5"/>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334645" indent="112395">
                        <a:lnSpc>
                          <a:spcPts val="13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(type)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marR="1390015">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Unary Minus Increment Decrement Logical negation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1039495">
                        <a:lnSpc>
                          <a:spcPts val="13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Ones complement Casting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Right to Left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5953668"/>
                  </a:ext>
                </a:extLst>
              </a:tr>
              <a:tr h="507151">
                <a:tc>
                  <a:txBody>
                    <a:bodyPr/>
                    <a:lstStyle/>
                    <a:p>
                      <a:pPr marL="69850">
                        <a:lnSpc>
                          <a:spcPts val="131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0"/>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1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Multiplication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1944370">
                        <a:lnSpc>
                          <a:spcPts val="1370"/>
                        </a:lnSpc>
                        <a:spcBef>
                          <a:spcPts val="3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Division Modulus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1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1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3049608"/>
                  </a:ext>
                </a:extLst>
              </a:tr>
              <a:tr h="321608">
                <a:tc>
                  <a:txBody>
                    <a:bodyPr/>
                    <a:lstStyle/>
                    <a:p>
                      <a:pPr marL="69850">
                        <a:lnSpc>
                          <a:spcPts val="133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3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Addition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Subtraction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3720666"/>
                  </a:ext>
                </a:extLst>
              </a:tr>
              <a:tr h="509872">
                <a:tc>
                  <a:txBody>
                    <a:bodyPr/>
                    <a:lstStyle/>
                    <a:p>
                      <a:pPr marL="69850">
                        <a:lnSpc>
                          <a:spcPts val="133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&lt;&lt; </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&gt;&gt; </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05"/>
                        </a:lnSpc>
                        <a:spcBef>
                          <a:spcPts val="10"/>
                        </a:spcBef>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&gt;&gt;&gt; </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marR="1610360">
                        <a:lnSpc>
                          <a:spcPct val="9800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shift Right shift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0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Right shift with zero fill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19401941"/>
                  </a:ext>
                </a:extLst>
              </a:tr>
              <a:tr h="1026671">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&lt;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0"/>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&gt; </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75"/>
                        </a:lnSpc>
                        <a:spcBef>
                          <a:spcPts val="15"/>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&gt;=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instance of</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Less than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1039495">
                        <a:lnSpc>
                          <a:spcPct val="98000"/>
                        </a:lnSpc>
                        <a:spcBef>
                          <a:spcPts val="2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Less than or equal to Greater than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marR="1039495">
                        <a:lnSpc>
                          <a:spcPts val="1370"/>
                        </a:lnSpc>
                        <a:spcBef>
                          <a:spcPts val="45"/>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Greater than or equal to Type comparison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8521894"/>
                  </a:ext>
                </a:extLst>
              </a:tr>
              <a:tr h="321608">
                <a:tc>
                  <a:txBody>
                    <a:bodyPr/>
                    <a:lstStyle/>
                    <a:p>
                      <a:pPr marL="69850">
                        <a:lnSpc>
                          <a:spcPts val="133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3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Equality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nSpc>
                          <a:spcPts val="132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Inequality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34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8808997"/>
                  </a:ext>
                </a:extLst>
              </a:tr>
              <a:tr h="275966">
                <a:tc>
                  <a:txBody>
                    <a:bodyPr/>
                    <a:lstStyle/>
                    <a:p>
                      <a:pPr marL="69850">
                        <a:lnSpc>
                          <a:spcPts val="1265"/>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&amp;</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Bitwise AND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490565"/>
                  </a:ext>
                </a:extLst>
              </a:tr>
              <a:tr h="275966">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Bitwise XOR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6661406"/>
                  </a:ext>
                </a:extLst>
              </a:tr>
              <a:tr h="275966">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Bitwise 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7743882"/>
                  </a:ext>
                </a:extLst>
              </a:tr>
              <a:tr h="275966">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&amp;&amp;</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Logical AND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4201267"/>
                  </a:ext>
                </a:extLst>
              </a:tr>
              <a:tr h="275966">
                <a:tc>
                  <a:txBody>
                    <a:bodyPr/>
                    <a:lstStyle/>
                    <a:p>
                      <a:pPr marL="69850">
                        <a:lnSpc>
                          <a:spcPts val="129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Logical OR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Left to right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0191547"/>
                  </a:ext>
                </a:extLst>
              </a:tr>
            </a:tbl>
          </a:graphicData>
        </a:graphic>
      </p:graphicFrame>
    </p:spTree>
    <p:extLst>
      <p:ext uri="{BB962C8B-B14F-4D97-AF65-F5344CB8AC3E}">
        <p14:creationId xmlns:p14="http://schemas.microsoft.com/office/powerpoint/2010/main" val="3802421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C9CBD-255D-46E1-8BDE-3130D41195C7}"/>
              </a:ext>
            </a:extLst>
          </p:cNvPr>
          <p:cNvSpPr>
            <a:spLocks noGrp="1"/>
          </p:cNvSpPr>
          <p:nvPr>
            <p:ph type="title"/>
          </p:nvPr>
        </p:nvSpPr>
        <p:spPr>
          <a:xfrm>
            <a:off x="677334" y="609600"/>
            <a:ext cx="8596668" cy="584718"/>
          </a:xfrm>
        </p:spPr>
        <p:txBody>
          <a:bodyPr>
            <a:normAutofit fontScale="90000"/>
          </a:bodyPr>
          <a:lstStyle/>
          <a:p>
            <a:r>
              <a:rPr lang="en-US" sz="1800" spc="20" dirty="0">
                <a:effectLst/>
                <a:latin typeface="Times New Roman" panose="02020603050405020304" pitchFamily="18" charset="0"/>
                <a:ea typeface="Times New Roman" panose="02020603050405020304" pitchFamily="18" charset="0"/>
              </a:rPr>
              <a:t>Expressions</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51A475DC-648E-4A2F-9CB9-7D4FE5761096}"/>
              </a:ext>
            </a:extLst>
          </p:cNvPr>
          <p:cNvSpPr>
            <a:spLocks noGrp="1"/>
          </p:cNvSpPr>
          <p:nvPr>
            <p:ph idx="1"/>
          </p:nvPr>
        </p:nvSpPr>
        <p:spPr>
          <a:xfrm>
            <a:off x="677334" y="1408923"/>
            <a:ext cx="8596668" cy="4632440"/>
          </a:xfrm>
        </p:spPr>
        <p:txBody>
          <a:bodyPr/>
          <a:lstStyle/>
          <a:p>
            <a:pPr marL="139065" marR="133350">
              <a:lnSpc>
                <a:spcPct val="100000"/>
              </a:lnSpc>
              <a:spcAft>
                <a:spcPts val="0"/>
              </a:spcAft>
            </a:pPr>
            <a:r>
              <a:rPr lang="en-US" sz="1800" dirty="0">
                <a:effectLst/>
                <a:latin typeface="Times New Roman" panose="02020603050405020304" pitchFamily="18" charset="0"/>
                <a:ea typeface="Times New Roman" panose="02020603050405020304" pitchFamily="18" charset="0"/>
              </a:rPr>
              <a:t>Operators, variables, and literals are constituents of expressions. Expressions are evaluated using an assignment statement of the form</a:t>
            </a:r>
            <a:endParaRPr lang="en-IN" sz="1800" dirty="0">
              <a:effectLst/>
              <a:latin typeface="Times New Roman" panose="02020603050405020304" pitchFamily="18" charset="0"/>
              <a:ea typeface="Times New Roman" panose="02020603050405020304" pitchFamily="18" charset="0"/>
            </a:endParaRPr>
          </a:p>
          <a:p>
            <a:pPr marL="253365" indent="0">
              <a:lnSpc>
                <a:spcPts val="1355"/>
              </a:lnSpc>
              <a:buNone/>
            </a:pPr>
            <a:r>
              <a:rPr lang="en-US" sz="1800" dirty="0">
                <a:effectLst/>
                <a:latin typeface="Times New Roman" panose="02020603050405020304" pitchFamily="18" charset="0"/>
                <a:ea typeface="Times New Roman" panose="02020603050405020304" pitchFamily="18" charset="0"/>
              </a:rPr>
              <a:t>	variable=expression;</a:t>
            </a:r>
            <a:endParaRPr lang="en-IN" sz="1800" dirty="0">
              <a:effectLst/>
              <a:latin typeface="Times New Roman" panose="02020603050405020304" pitchFamily="18" charset="0"/>
              <a:ea typeface="Times New Roman" panose="02020603050405020304" pitchFamily="18" charset="0"/>
            </a:endParaRPr>
          </a:p>
          <a:p>
            <a:pPr marL="139065" marR="139700" algn="just">
              <a:spcAft>
                <a:spcPts val="0"/>
              </a:spcAft>
            </a:pPr>
            <a:r>
              <a:rPr lang="en-US" sz="1800" i="1" dirty="0">
                <a:effectLst/>
                <a:latin typeface="Times New Roman" panose="02020603050405020304" pitchFamily="18" charset="0"/>
                <a:ea typeface="Times New Roman" panose="02020603050405020304" pitchFamily="18" charset="0"/>
              </a:rPr>
              <a:t>Variable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any valid Java variable name. When the statement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encountered, the </a:t>
            </a:r>
            <a:r>
              <a:rPr lang="en-US" sz="1800" i="1" dirty="0">
                <a:effectLst/>
                <a:latin typeface="Times New Roman" panose="02020603050405020304" pitchFamily="18" charset="0"/>
                <a:ea typeface="Times New Roman" panose="02020603050405020304" pitchFamily="18" charset="0"/>
              </a:rPr>
              <a:t>expression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first and the result then replaces the previous value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variable on the left-hand side. All variables used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the expression must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assigned values before evaluation </a:t>
            </a:r>
            <a:r>
              <a:rPr lang="en-US" sz="1800" spc="-15" dirty="0">
                <a:effectLst/>
                <a:latin typeface="Times New Roman" panose="02020603050405020304" pitchFamily="18" charset="0"/>
                <a:ea typeface="Times New Roman" panose="02020603050405020304" pitchFamily="18" charset="0"/>
              </a:rPr>
              <a:t>is</a:t>
            </a:r>
            <a:r>
              <a:rPr lang="en-US" sz="1800" spc="16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attempted.</a:t>
            </a:r>
            <a:endParaRPr lang="en-IN" sz="1800" dirty="0">
              <a:effectLst/>
              <a:latin typeface="Times New Roman" panose="02020603050405020304" pitchFamily="18" charset="0"/>
              <a:ea typeface="Times New Roman" panose="02020603050405020304" pitchFamily="18" charset="0"/>
            </a:endParaRPr>
          </a:p>
          <a:p>
            <a:pPr marL="0" indent="0" algn="just">
              <a:lnSpc>
                <a:spcPts val="1370"/>
              </a:lnSpc>
              <a:buNone/>
            </a:pPr>
            <a:r>
              <a:rPr lang="en-US" sz="1800" dirty="0">
                <a:effectLst/>
                <a:latin typeface="Times New Roman" panose="02020603050405020304" pitchFamily="18" charset="0"/>
                <a:ea typeface="Times New Roman" panose="02020603050405020304" pitchFamily="18" charset="0"/>
              </a:rPr>
              <a:t>	Examples of evaluation statements are</a:t>
            </a:r>
            <a:endParaRPr lang="en-IN" sz="1800" dirty="0">
              <a:effectLst/>
              <a:latin typeface="Times New Roman" panose="02020603050405020304" pitchFamily="18" charset="0"/>
              <a:ea typeface="Times New Roman" panose="02020603050405020304" pitchFamily="18" charset="0"/>
            </a:endParaRPr>
          </a:p>
          <a:p>
            <a:pPr marL="710565" indent="0" algn="just">
              <a:lnSpc>
                <a:spcPts val="1375"/>
              </a:lnSpc>
              <a:buNone/>
            </a:pPr>
            <a:r>
              <a:rPr lang="en-US" sz="1800" dirty="0">
                <a:effectLst/>
                <a:latin typeface="Times New Roman" panose="02020603050405020304" pitchFamily="18" charset="0"/>
                <a:ea typeface="Times New Roman" panose="02020603050405020304" pitchFamily="18" charset="0"/>
              </a:rPr>
              <a:t>x= a*b-c; y = b/c*a; z= a-b/</a:t>
            </a:r>
            <a:r>
              <a:rPr lang="en-US" sz="1800" dirty="0" err="1">
                <a:effectLst/>
                <a:latin typeface="Times New Roman" panose="02020603050405020304" pitchFamily="18" charset="0"/>
                <a:ea typeface="Times New Roman" panose="02020603050405020304" pitchFamily="18" charset="0"/>
              </a:rPr>
              <a:t>c+d</a:t>
            </a: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r>
              <a:rPr lang="en-US" sz="1800" spc="20" dirty="0">
                <a:effectLst/>
                <a:latin typeface="Times New Roman" panose="02020603050405020304" pitchFamily="18" charset="0"/>
                <a:ea typeface="Times New Roman" panose="02020603050405020304" pitchFamily="18" charset="0"/>
              </a:rPr>
              <a:t>Type </a:t>
            </a:r>
            <a:r>
              <a:rPr lang="en-US" sz="1800" spc="15" dirty="0">
                <a:effectLst/>
                <a:latin typeface="Times New Roman" panose="02020603050405020304" pitchFamily="18" charset="0"/>
                <a:ea typeface="Times New Roman" panose="02020603050405020304" pitchFamily="18" charset="0"/>
              </a:rPr>
              <a:t>Conversion in </a:t>
            </a:r>
            <a:r>
              <a:rPr lang="en-US" sz="1800" spc="10" dirty="0">
                <a:effectLst/>
                <a:latin typeface="Times New Roman" panose="02020603050405020304" pitchFamily="18" charset="0"/>
                <a:ea typeface="Times New Roman" panose="02020603050405020304" pitchFamily="18" charset="0"/>
              </a:rPr>
              <a:t>Expressions: </a:t>
            </a:r>
            <a:r>
              <a:rPr lang="en-US" sz="1800" dirty="0">
                <a:effectLst/>
                <a:latin typeface="Times New Roman" panose="02020603050405020304" pitchFamily="18" charset="0"/>
                <a:ea typeface="Times New Roman" panose="02020603050405020304" pitchFamily="18" charset="0"/>
              </a:rPr>
              <a:t>Within an expression, </a:t>
            </a:r>
            <a:r>
              <a:rPr lang="en-US" sz="1800" spc="-25" dirty="0">
                <a:effectLst/>
                <a:latin typeface="Times New Roman" panose="02020603050405020304" pitchFamily="18" charset="0"/>
                <a:ea typeface="Times New Roman" panose="02020603050405020304" pitchFamily="18" charset="0"/>
              </a:rPr>
              <a:t>it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possible </a:t>
            </a:r>
            <a:r>
              <a:rPr lang="en-US" sz="1800" spc="10" dirty="0">
                <a:effectLst/>
                <a:latin typeface="Times New Roman" panose="02020603050405020304" pitchFamily="18" charset="0"/>
                <a:ea typeface="Times New Roman" panose="02020603050405020304" pitchFamily="18" charset="0"/>
              </a:rPr>
              <a:t>to </a:t>
            </a:r>
            <a:r>
              <a:rPr lang="en-US" sz="1800" spc="-20" dirty="0">
                <a:effectLst/>
                <a:latin typeface="Times New Roman" panose="02020603050405020304" pitchFamily="18" charset="0"/>
                <a:ea typeface="Times New Roman" panose="02020603050405020304" pitchFamily="18" charset="0"/>
              </a:rPr>
              <a:t>mix</a:t>
            </a:r>
            <a:r>
              <a:rPr lang="en-US" sz="1800" spc="26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two or more different types of data as long  as they are compatible with each other. For example, you </a:t>
            </a:r>
            <a:r>
              <a:rPr lang="en-US" sz="1800" spc="10" dirty="0">
                <a:effectLst/>
                <a:latin typeface="Times New Roman" panose="02020603050405020304" pitchFamily="18" charset="0"/>
                <a:ea typeface="Times New Roman" panose="02020603050405020304" pitchFamily="18" charset="0"/>
              </a:rPr>
              <a:t>can  </a:t>
            </a:r>
            <a:r>
              <a:rPr lang="en-US" sz="1800" dirty="0">
                <a:effectLst/>
                <a:latin typeface="Times New Roman" panose="02020603050405020304" pitchFamily="18" charset="0"/>
                <a:ea typeface="Times New Roman" panose="02020603050405020304" pitchFamily="18" charset="0"/>
              </a:rPr>
              <a:t>mix short and </a:t>
            </a:r>
            <a:r>
              <a:rPr lang="en-US" sz="1800" spc="-15" dirty="0">
                <a:effectLst/>
                <a:latin typeface="Times New Roman" panose="02020603050405020304" pitchFamily="18" charset="0"/>
                <a:ea typeface="Times New Roman" panose="02020603050405020304" pitchFamily="18" charset="0"/>
              </a:rPr>
              <a:t>long </a:t>
            </a:r>
            <a:r>
              <a:rPr lang="en-US" sz="1800" dirty="0">
                <a:effectLst/>
                <a:latin typeface="Times New Roman" panose="02020603050405020304" pitchFamily="18" charset="0"/>
                <a:ea typeface="Times New Roman" panose="02020603050405020304" pitchFamily="18" charset="0"/>
              </a:rPr>
              <a:t>within an expression because they are both numeric types. When different types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data are mixed within an expression, they are all converted to the same type</a:t>
            </a:r>
            <a:endParaRPr lang="en-IN" dirty="0"/>
          </a:p>
        </p:txBody>
      </p:sp>
    </p:spTree>
    <p:extLst>
      <p:ext uri="{BB962C8B-B14F-4D97-AF65-F5344CB8AC3E}">
        <p14:creationId xmlns:p14="http://schemas.microsoft.com/office/powerpoint/2010/main" val="230680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5FF8A7-2168-441E-AFDF-BBCBF7E005F3}"/>
              </a:ext>
            </a:extLst>
          </p:cNvPr>
          <p:cNvSpPr>
            <a:spLocks noGrp="1"/>
          </p:cNvSpPr>
          <p:nvPr>
            <p:ph idx="1"/>
          </p:nvPr>
        </p:nvSpPr>
        <p:spPr>
          <a:xfrm>
            <a:off x="1003905" y="2496491"/>
            <a:ext cx="8596668" cy="3880773"/>
          </a:xfrm>
        </p:spPr>
        <p:txBody>
          <a:bodyPr>
            <a:normAutofit/>
          </a:bodyPr>
          <a:lstStyle/>
          <a:p>
            <a:pPr marL="0" indent="0" algn="ctr">
              <a:buNone/>
            </a:pPr>
            <a:r>
              <a:rPr lang="en-IN" sz="6600" dirty="0">
                <a:solidFill>
                  <a:srgbClr val="FF0000"/>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46775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86308-880A-4257-AC0D-9794A2933E12}"/>
              </a:ext>
            </a:extLst>
          </p:cNvPr>
          <p:cNvSpPr>
            <a:spLocks noGrp="1"/>
          </p:cNvSpPr>
          <p:nvPr>
            <p:ph type="title"/>
          </p:nvPr>
        </p:nvSpPr>
        <p:spPr>
          <a:xfrm>
            <a:off x="677334" y="559294"/>
            <a:ext cx="8596668" cy="763480"/>
          </a:xfrm>
        </p:spPr>
        <p:txBody>
          <a:bodyPr>
            <a:normAutofit fontScale="90000"/>
          </a:bodyPr>
          <a:lstStyle/>
          <a:p>
            <a:r>
              <a:rPr lang="en-US" sz="2200" spc="25" dirty="0">
                <a:effectLst/>
                <a:latin typeface="Times New Roman" panose="02020603050405020304" pitchFamily="18" charset="0"/>
                <a:ea typeface="Times New Roman" panose="02020603050405020304" pitchFamily="18" charset="0"/>
              </a:rPr>
              <a:t>Short-Circuit </a:t>
            </a:r>
            <a:r>
              <a:rPr lang="en-US" sz="2200" spc="10" dirty="0">
                <a:effectLst/>
                <a:latin typeface="Times New Roman" panose="02020603050405020304" pitchFamily="18" charset="0"/>
                <a:ea typeface="Times New Roman" panose="02020603050405020304" pitchFamily="18" charset="0"/>
              </a:rPr>
              <a:t>Logical</a:t>
            </a:r>
            <a:r>
              <a:rPr lang="en-US" sz="2200" spc="60" dirty="0">
                <a:effectLst/>
                <a:latin typeface="Times New Roman" panose="02020603050405020304" pitchFamily="18" charset="0"/>
                <a:ea typeface="Times New Roman" panose="02020603050405020304" pitchFamily="18" charset="0"/>
              </a:rPr>
              <a:t> </a:t>
            </a:r>
            <a:r>
              <a:rPr lang="en-US" sz="2200" spc="35" dirty="0">
                <a:effectLst/>
                <a:latin typeface="Times New Roman" panose="02020603050405020304" pitchFamily="18" charset="0"/>
                <a:ea typeface="Times New Roman" panose="02020603050405020304" pitchFamily="18" charset="0"/>
              </a:rPr>
              <a:t>Operators</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31D767A4-6F96-4BC3-B472-51AFDFF14C8D}"/>
              </a:ext>
            </a:extLst>
          </p:cNvPr>
          <p:cNvSpPr>
            <a:spLocks noGrp="1"/>
          </p:cNvSpPr>
          <p:nvPr>
            <p:ph idx="1"/>
          </p:nvPr>
        </p:nvSpPr>
        <p:spPr>
          <a:xfrm>
            <a:off x="677334" y="1322773"/>
            <a:ext cx="8777384" cy="5086905"/>
          </a:xfrm>
        </p:spPr>
        <p:txBody>
          <a:bodyPr/>
          <a:lstStyle/>
          <a:p>
            <a:r>
              <a:rPr lang="en-US" sz="1800" dirty="0">
                <a:effectLst/>
                <a:latin typeface="Times New Roman" panose="02020603050405020304" pitchFamily="18" charset="0"/>
                <a:ea typeface="Times New Roman" panose="02020603050405020304" pitchFamily="18" charset="0"/>
              </a:rPr>
              <a:t>Java supplies special short-circuit versions of its AND </a:t>
            </a:r>
            <a:r>
              <a:rPr lang="en-US" sz="1800" dirty="0" err="1">
                <a:effectLst/>
                <a:latin typeface="Times New Roman" panose="02020603050405020304" pitchFamily="18" charset="0"/>
                <a:ea typeface="Times New Roman" panose="02020603050405020304" pitchFamily="18" charset="0"/>
              </a:rPr>
              <a:t>and</a:t>
            </a:r>
            <a:r>
              <a:rPr lang="en-US" sz="1800" dirty="0">
                <a:effectLst/>
                <a:latin typeface="Times New Roman" panose="02020603050405020304" pitchFamily="18" charset="0"/>
                <a:ea typeface="Times New Roman" panose="02020603050405020304" pitchFamily="18" charset="0"/>
              </a:rPr>
              <a:t> OR logical operators that can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used to produce more efficient code</a:t>
            </a:r>
          </a:p>
          <a:p>
            <a:r>
              <a:rPr lang="en-US" sz="1800" dirty="0">
                <a:effectLst/>
                <a:latin typeface="Times New Roman" panose="02020603050405020304" pitchFamily="18" charset="0"/>
                <a:ea typeface="Times New Roman" panose="02020603050405020304" pitchFamily="18" charset="0"/>
              </a:rPr>
              <a:t>In an AND operation, </a:t>
            </a:r>
            <a:r>
              <a:rPr lang="en-US" sz="1800" spc="-15" dirty="0">
                <a:effectLst/>
                <a:latin typeface="Times New Roman" panose="02020603050405020304" pitchFamily="18" charset="0"/>
                <a:ea typeface="Times New Roman" panose="02020603050405020304" pitchFamily="18" charset="0"/>
              </a:rPr>
              <a:t>if </a:t>
            </a:r>
            <a:r>
              <a:rPr lang="en-US" sz="1800" dirty="0">
                <a:effectLst/>
                <a:latin typeface="Times New Roman" panose="02020603050405020304" pitchFamily="18" charset="0"/>
                <a:ea typeface="Times New Roman" panose="02020603050405020304" pitchFamily="18" charset="0"/>
              </a:rPr>
              <a:t>the first operand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false, the outcome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false </a:t>
            </a:r>
            <a:r>
              <a:rPr lang="en-US" sz="1800" spc="-15" dirty="0">
                <a:effectLst/>
                <a:latin typeface="Times New Roman" panose="02020603050405020304" pitchFamily="18" charset="0"/>
                <a:ea typeface="Times New Roman" panose="02020603050405020304" pitchFamily="18" charset="0"/>
              </a:rPr>
              <a:t>no </a:t>
            </a:r>
            <a:r>
              <a:rPr lang="en-US" sz="1800" dirty="0">
                <a:effectLst/>
                <a:latin typeface="Times New Roman" panose="02020603050405020304" pitchFamily="18" charset="0"/>
                <a:ea typeface="Times New Roman" panose="02020603050405020304" pitchFamily="18" charset="0"/>
              </a:rPr>
              <a:t>matter what value the second operand has. </a:t>
            </a:r>
            <a:endParaRPr lang="en-US" dirty="0">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In an OR operation, </a:t>
            </a:r>
            <a:r>
              <a:rPr lang="en-US" sz="1800" spc="-15" dirty="0">
                <a:effectLst/>
                <a:latin typeface="Times New Roman" panose="02020603050405020304" pitchFamily="18" charset="0"/>
                <a:ea typeface="Times New Roman" panose="02020603050405020304" pitchFamily="18" charset="0"/>
              </a:rPr>
              <a:t>if </a:t>
            </a:r>
            <a:r>
              <a:rPr lang="en-US" sz="1800" dirty="0">
                <a:effectLst/>
                <a:latin typeface="Times New Roman" panose="02020603050405020304" pitchFamily="18" charset="0"/>
                <a:ea typeface="Times New Roman" panose="02020603050405020304" pitchFamily="18" charset="0"/>
              </a:rPr>
              <a:t>the first operand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true, the outcome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operation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true </a:t>
            </a:r>
            <a:r>
              <a:rPr lang="en-US" sz="1800" spc="-15" dirty="0">
                <a:effectLst/>
                <a:latin typeface="Times New Roman" panose="02020603050405020304" pitchFamily="18" charset="0"/>
                <a:ea typeface="Times New Roman" panose="02020603050405020304" pitchFamily="18" charset="0"/>
              </a:rPr>
              <a:t>no </a:t>
            </a:r>
            <a:r>
              <a:rPr lang="en-US" sz="1800" dirty="0">
                <a:effectLst/>
                <a:latin typeface="Times New Roman" panose="02020603050405020304" pitchFamily="18" charset="0"/>
                <a:ea typeface="Times New Roman" panose="02020603050405020304" pitchFamily="18" charset="0"/>
              </a:rPr>
              <a:t>matter what the value of the second operand. </a:t>
            </a:r>
          </a:p>
          <a:p>
            <a:r>
              <a:rPr lang="en-US" sz="1800" dirty="0">
                <a:effectLst/>
                <a:latin typeface="Times New Roman" panose="02020603050405020304" pitchFamily="18" charset="0"/>
                <a:ea typeface="Times New Roman" panose="02020603050405020304" pitchFamily="18" charset="0"/>
              </a:rPr>
              <a:t>Thus,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these two cases there </a:t>
            </a:r>
            <a:r>
              <a:rPr lang="en-US" sz="1800" spc="-15" dirty="0">
                <a:effectLst/>
                <a:latin typeface="Times New Roman" panose="02020603050405020304" pitchFamily="18" charset="0"/>
                <a:ea typeface="Times New Roman" panose="02020603050405020304" pitchFamily="18" charset="0"/>
              </a:rPr>
              <a:t>is no </a:t>
            </a:r>
            <a:r>
              <a:rPr lang="en-US" sz="1800" dirty="0">
                <a:effectLst/>
                <a:latin typeface="Times New Roman" panose="02020603050405020304" pitchFamily="18" charset="0"/>
                <a:ea typeface="Times New Roman" panose="02020603050405020304" pitchFamily="18" charset="0"/>
              </a:rPr>
              <a:t>need </a:t>
            </a:r>
            <a:r>
              <a:rPr lang="en-US" sz="1800" spc="10" dirty="0">
                <a:effectLst/>
                <a:latin typeface="Times New Roman" panose="02020603050405020304" pitchFamily="18" charset="0"/>
                <a:ea typeface="Times New Roman" panose="02020603050405020304" pitchFamily="18" charset="0"/>
              </a:rPr>
              <a:t>to </a:t>
            </a:r>
            <a:r>
              <a:rPr lang="en-US" sz="1800" dirty="0">
                <a:effectLst/>
                <a:latin typeface="Times New Roman" panose="02020603050405020304" pitchFamily="18" charset="0"/>
                <a:ea typeface="Times New Roman" panose="02020603050405020304" pitchFamily="18" charset="0"/>
              </a:rPr>
              <a:t>evaluate the second operand. </a:t>
            </a:r>
          </a:p>
          <a:p>
            <a:r>
              <a:rPr lang="en-US" sz="1800" dirty="0">
                <a:effectLst/>
                <a:latin typeface="Times New Roman" panose="02020603050405020304" pitchFamily="18" charset="0"/>
                <a:ea typeface="Times New Roman" panose="02020603050405020304" pitchFamily="18" charset="0"/>
              </a:rPr>
              <a:t>By not evaluating the second operand, time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saved and more efficient code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produced</a:t>
            </a:r>
            <a:r>
              <a:rPr lang="en-US" dirty="0">
                <a:latin typeface="Times New Roman" panose="02020603050405020304" pitchFamily="18" charset="0"/>
                <a:ea typeface="Times New Roman" panose="02020603050405020304" pitchFamily="18" charset="0"/>
              </a:rPr>
              <a:t>.</a:t>
            </a:r>
          </a:p>
          <a:p>
            <a:r>
              <a:rPr lang="en-US" sz="1800" dirty="0">
                <a:effectLst/>
                <a:latin typeface="Times New Roman" panose="02020603050405020304" pitchFamily="18" charset="0"/>
                <a:ea typeface="Times New Roman" panose="02020603050405020304" pitchFamily="18" charset="0"/>
              </a:rPr>
              <a:t>The short-circuit AND operator is &amp;&amp;, and the short-circuit OR operator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 Their normal counterparts are &amp; and |. </a:t>
            </a:r>
          </a:p>
          <a:p>
            <a:r>
              <a:rPr lang="en-US" sz="1800" dirty="0">
                <a:effectLst/>
                <a:latin typeface="Times New Roman" panose="02020603050405020304" pitchFamily="18" charset="0"/>
                <a:ea typeface="Times New Roman" panose="02020603050405020304" pitchFamily="18" charset="0"/>
              </a:rPr>
              <a:t>The </a:t>
            </a:r>
            <a:r>
              <a:rPr lang="en-US" sz="1800" spc="10" dirty="0">
                <a:effectLst/>
                <a:latin typeface="Times New Roman" panose="02020603050405020304" pitchFamily="18" charset="0"/>
                <a:ea typeface="Times New Roman" panose="02020603050405020304" pitchFamily="18" charset="0"/>
              </a:rPr>
              <a:t>only </a:t>
            </a:r>
            <a:r>
              <a:rPr lang="en-US" sz="1800" dirty="0">
                <a:effectLst/>
                <a:latin typeface="Times New Roman" panose="02020603050405020304" pitchFamily="18" charset="0"/>
                <a:ea typeface="Times New Roman" panose="02020603050405020304" pitchFamily="18" charset="0"/>
              </a:rPr>
              <a:t>difference between the normal and short-circuit versions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that the normal operands will always evaluate each operand, but short-circuit versions will evaluate the second operand only when necessary.</a:t>
            </a:r>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102962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C6B238-7EDC-4DB9-8229-FCD05DB14743}"/>
              </a:ext>
            </a:extLst>
          </p:cNvPr>
          <p:cNvSpPr>
            <a:spLocks noGrp="1"/>
          </p:cNvSpPr>
          <p:nvPr>
            <p:ph idx="1"/>
          </p:nvPr>
        </p:nvSpPr>
        <p:spPr>
          <a:xfrm>
            <a:off x="435005" y="417251"/>
            <a:ext cx="10120545" cy="6276512"/>
          </a:xfrm>
        </p:spPr>
        <p:txBody>
          <a:bodyPr/>
          <a:lstStyle/>
          <a:p>
            <a:r>
              <a:rPr lang="en-US" sz="1800" dirty="0">
                <a:effectLst/>
                <a:latin typeface="Times New Roman" panose="02020603050405020304" pitchFamily="18" charset="0"/>
                <a:ea typeface="Times New Roman" panose="02020603050405020304" pitchFamily="18" charset="0"/>
              </a:rPr>
              <a:t>Here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a program that demonstrates the short-circuit AND operator.</a:t>
            </a: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//Demonstrates the short-circuit operators. Class </a:t>
            </a:r>
            <a:r>
              <a:rPr lang="en-US" sz="1800" dirty="0" err="1">
                <a:effectLst/>
                <a:latin typeface="Times New Roman" panose="02020603050405020304" pitchFamily="18" charset="0"/>
                <a:ea typeface="Times New Roman" panose="02020603050405020304" pitchFamily="18" charset="0"/>
              </a:rPr>
              <a:t>Scops</a:t>
            </a:r>
            <a:r>
              <a:rPr lang="en-US" sz="1800" dirty="0">
                <a:effectLst/>
                <a:latin typeface="Times New Roman" panose="02020603050405020304" pitchFamily="18" charset="0"/>
                <a:ea typeface="Times New Roman" panose="02020603050405020304" pitchFamily="18" charset="0"/>
              </a:rPr>
              <a:t> {</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static void main (String </a:t>
            </a:r>
            <a:r>
              <a:rPr lang="en-US" sz="1800" dirty="0" err="1">
                <a:effectLst/>
                <a:latin typeface="Times New Roman" panose="02020603050405020304" pitchFamily="18" charset="0"/>
                <a:ea typeface="Times New Roman" panose="02020603050405020304" pitchFamily="18" charset="0"/>
              </a:rPr>
              <a:t>args</a:t>
            </a:r>
            <a:r>
              <a:rPr lang="en-US" sz="1800" dirty="0">
                <a:effectLst/>
                <a:latin typeface="Times New Roman" panose="02020603050405020304" pitchFamily="18" charset="0"/>
                <a:ea typeface="Times New Roman" panose="02020603050405020304" pitchFamily="18" charset="0"/>
              </a:rPr>
              <a:t>[ ]) {</a:t>
            </a: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 int n, d, q;</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n=10; d=2;</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if (d !=0 &amp;&amp; (n % d) = = 0)</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(d + “ is a factor of “ + n); d=0;  //now, set d to zero//Since d is zero, the second operand is not evaluated. </a:t>
            </a: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if (d !=0 &amp;&amp; ( n % d) = = 0)</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(d + “is a factor of “ + n);</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Now, try same thing without short-circuit operator.</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This will cause a divide-by-zero error. */ </a:t>
            </a:r>
          </a:p>
          <a:p>
            <a:pPr marL="254000" marR="3039745"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if (d != 0 &amp; (n % d) = = 0)</a:t>
            </a:r>
            <a:endParaRPr lang="en-IN" dirty="0">
              <a:latin typeface="Times New Roman" panose="02020603050405020304" pitchFamily="18" charset="0"/>
              <a:ea typeface="Times New Roman" panose="02020603050405020304" pitchFamily="18" charset="0"/>
            </a:endParaRPr>
          </a:p>
          <a:p>
            <a:pPr marL="254000" marR="3039745" indent="0">
              <a:lnSpc>
                <a:spcPct val="100000"/>
              </a:lnSpc>
              <a:spcAft>
                <a:spcPts val="0"/>
              </a:spcAft>
              <a:buNone/>
            </a:pPr>
            <a:r>
              <a:rPr lang="en-IN"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 d + “ is a factor of “ +n);</a:t>
            </a:r>
            <a:endParaRPr lang="en-IN" sz="1800" dirty="0">
              <a:effectLst/>
              <a:latin typeface="Times New Roman" panose="02020603050405020304" pitchFamily="18" charset="0"/>
              <a:ea typeface="Times New Roman" panose="02020603050405020304" pitchFamily="18" charset="0"/>
            </a:endParaRPr>
          </a:p>
          <a:p>
            <a:pPr marL="254000" indent="0">
              <a:lnSpc>
                <a:spcPts val="1370"/>
              </a:lnSpc>
              <a:buNone/>
            </a:pP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5604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13CED-501F-4105-8830-F5D9A7C23FDD}"/>
              </a:ext>
            </a:extLst>
          </p:cNvPr>
          <p:cNvSpPr>
            <a:spLocks noGrp="1"/>
          </p:cNvSpPr>
          <p:nvPr>
            <p:ph type="title"/>
          </p:nvPr>
        </p:nvSpPr>
        <p:spPr>
          <a:xfrm>
            <a:off x="606313" y="307652"/>
            <a:ext cx="8596668" cy="508986"/>
          </a:xfrm>
        </p:spPr>
        <p:txBody>
          <a:bodyPr>
            <a:normAutofit fontScale="90000"/>
          </a:bodyPr>
          <a:lstStyle/>
          <a:p>
            <a:r>
              <a:rPr lang="en-US" sz="2200" dirty="0">
                <a:effectLst/>
                <a:latin typeface="Times New Roman" panose="02020603050405020304" pitchFamily="18" charset="0"/>
                <a:ea typeface="Times New Roman" panose="02020603050405020304" pitchFamily="18" charset="0"/>
              </a:rPr>
              <a:t>Assignment</a:t>
            </a:r>
            <a:r>
              <a:rPr lang="en-US" sz="2200" spc="80" dirty="0">
                <a:effectLst/>
                <a:latin typeface="Times New Roman" panose="02020603050405020304" pitchFamily="18" charset="0"/>
                <a:ea typeface="Times New Roman" panose="02020603050405020304" pitchFamily="18" charset="0"/>
              </a:rPr>
              <a:t> </a:t>
            </a:r>
            <a:r>
              <a:rPr lang="en-US" sz="2200" spc="25" dirty="0">
                <a:effectLst/>
                <a:latin typeface="Times New Roman" panose="02020603050405020304" pitchFamily="18" charset="0"/>
                <a:ea typeface="Times New Roman" panose="02020603050405020304" pitchFamily="18" charset="0"/>
              </a:rPr>
              <a:t>Operators</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FEB3F2AB-F6F2-470D-AF8C-53E8C35FE950}"/>
              </a:ext>
            </a:extLst>
          </p:cNvPr>
          <p:cNvSpPr>
            <a:spLocks noGrp="1"/>
          </p:cNvSpPr>
          <p:nvPr>
            <p:ph idx="1"/>
          </p:nvPr>
        </p:nvSpPr>
        <p:spPr>
          <a:xfrm>
            <a:off x="677333" y="1038687"/>
            <a:ext cx="9460965" cy="5002675"/>
          </a:xfrm>
        </p:spPr>
        <p:txBody>
          <a:bodyPr/>
          <a:lstStyle/>
          <a:p>
            <a:pPr marL="139700" marR="138430" algn="just">
              <a:spcAft>
                <a:spcPts val="0"/>
              </a:spcAft>
            </a:pPr>
            <a:r>
              <a:rPr lang="en-US" sz="1800" dirty="0">
                <a:effectLst/>
                <a:latin typeface="Times New Roman" panose="02020603050405020304" pitchFamily="18" charset="0"/>
                <a:ea typeface="Times New Roman" panose="02020603050405020304" pitchFamily="18" charset="0"/>
              </a:rPr>
              <a:t>Assignment operators are used to assign the value of an expression to a variable. We have seen the usual assignment operator = . In addition, Java has a set of 'shorthand' assignment operators which are used in the form</a:t>
            </a:r>
            <a:endParaRPr lang="en-IN" sz="1800" dirty="0">
              <a:effectLst/>
              <a:latin typeface="Times New Roman" panose="02020603050405020304" pitchFamily="18" charset="0"/>
              <a:ea typeface="Times New Roman" panose="02020603050405020304" pitchFamily="18" charset="0"/>
            </a:endParaRPr>
          </a:p>
          <a:p>
            <a:pPr marL="254000" indent="0" algn="just">
              <a:lnSpc>
                <a:spcPts val="1370"/>
              </a:lnSpc>
              <a:buNone/>
            </a:pPr>
            <a:r>
              <a:rPr lang="en-US" sz="1800" dirty="0">
                <a:effectLst/>
                <a:latin typeface="Times New Roman" panose="02020603050405020304" pitchFamily="18" charset="0"/>
                <a:ea typeface="Times New Roman" panose="02020603050405020304" pitchFamily="18" charset="0"/>
              </a:rPr>
              <a:t>    v </a:t>
            </a:r>
            <a:r>
              <a:rPr lang="en-US" sz="1800" spc="10" dirty="0">
                <a:effectLst/>
                <a:latin typeface="Times New Roman" panose="02020603050405020304" pitchFamily="18" charset="0"/>
                <a:ea typeface="Times New Roman" panose="02020603050405020304" pitchFamily="18" charset="0"/>
              </a:rPr>
              <a:t>op= </a:t>
            </a:r>
            <a:r>
              <a:rPr lang="en-US" sz="1800" dirty="0">
                <a:effectLst/>
                <a:latin typeface="Times New Roman" panose="02020603050405020304" pitchFamily="18" charset="0"/>
                <a:ea typeface="Times New Roman" panose="02020603050405020304" pitchFamily="18" charset="0"/>
              </a:rPr>
              <a:t>exp;</a:t>
            </a:r>
            <a:endParaRPr lang="en-IN" sz="1800" dirty="0">
              <a:effectLst/>
              <a:latin typeface="Times New Roman" panose="02020603050405020304" pitchFamily="18" charset="0"/>
              <a:ea typeface="Times New Roman" panose="02020603050405020304" pitchFamily="18" charset="0"/>
            </a:endParaRPr>
          </a:p>
          <a:p>
            <a:pPr marL="139700" marR="140335" algn="just">
              <a:lnSpc>
                <a:spcPct val="100000"/>
              </a:lnSpc>
              <a:spcAft>
                <a:spcPts val="0"/>
              </a:spcAft>
            </a:pPr>
            <a:r>
              <a:rPr lang="en-US" sz="1800" dirty="0">
                <a:effectLst/>
                <a:latin typeface="Times New Roman" panose="02020603050405020304" pitchFamily="18" charset="0"/>
                <a:ea typeface="Times New Roman" panose="02020603050405020304" pitchFamily="18" charset="0"/>
              </a:rPr>
              <a:t>Where v is a variable, </a:t>
            </a:r>
            <a:r>
              <a:rPr lang="en-US" sz="1800" i="1" dirty="0">
                <a:effectLst/>
                <a:latin typeface="Times New Roman" panose="02020603050405020304" pitchFamily="18" charset="0"/>
                <a:ea typeface="Times New Roman" panose="02020603050405020304" pitchFamily="18" charset="0"/>
              </a:rPr>
              <a:t>exp </a:t>
            </a:r>
            <a:r>
              <a:rPr lang="en-US" sz="1800" dirty="0">
                <a:effectLst/>
                <a:latin typeface="Times New Roman" panose="02020603050405020304" pitchFamily="18" charset="0"/>
                <a:ea typeface="Times New Roman" panose="02020603050405020304" pitchFamily="18" charset="0"/>
              </a:rPr>
              <a:t>is an expression and </a:t>
            </a:r>
            <a:r>
              <a:rPr lang="en-US" sz="1800" i="1" dirty="0">
                <a:effectLst/>
                <a:latin typeface="Times New Roman" panose="02020603050405020304" pitchFamily="18" charset="0"/>
                <a:ea typeface="Times New Roman" panose="02020603050405020304" pitchFamily="18" charset="0"/>
              </a:rPr>
              <a:t>op </a:t>
            </a:r>
            <a:r>
              <a:rPr lang="en-US" sz="1800" dirty="0">
                <a:effectLst/>
                <a:latin typeface="Times New Roman" panose="02020603050405020304" pitchFamily="18" charset="0"/>
                <a:ea typeface="Times New Roman" panose="02020603050405020304" pitchFamily="18" charset="0"/>
              </a:rPr>
              <a:t>is a Java binary operator. The operator op = is known as the shorthand assignment operator.</a:t>
            </a:r>
            <a:endParaRPr lang="en-IN" sz="1800" dirty="0">
              <a:effectLst/>
              <a:latin typeface="Times New Roman" panose="02020603050405020304" pitchFamily="18" charset="0"/>
              <a:ea typeface="Times New Roman" panose="02020603050405020304" pitchFamily="18" charset="0"/>
            </a:endParaRPr>
          </a:p>
          <a:p>
            <a:pPr marL="139700" algn="just">
              <a:lnSpc>
                <a:spcPts val="1355"/>
              </a:lnSpc>
              <a:spcAft>
                <a:spcPts val="55"/>
              </a:spcAft>
            </a:pPr>
            <a:r>
              <a:rPr lang="en-US" sz="1800" dirty="0">
                <a:effectLst/>
                <a:latin typeface="Times New Roman" panose="02020603050405020304" pitchFamily="18" charset="0"/>
                <a:ea typeface="Times New Roman" panose="02020603050405020304" pitchFamily="18" charset="0"/>
              </a:rPr>
              <a:t>The assignment statement v op= exp; is equivalent to v = v op (exp) with v accessed only once.</a:t>
            </a:r>
          </a:p>
          <a:p>
            <a:pPr marL="0" indent="0" algn="just">
              <a:lnSpc>
                <a:spcPts val="1355"/>
              </a:lnSpc>
              <a:spcAft>
                <a:spcPts val="55"/>
              </a:spcAft>
              <a:buNone/>
            </a:pPr>
            <a:endParaRPr lang="en-IN" sz="1800" dirty="0">
              <a:effectLst/>
              <a:latin typeface="Times New Roman" panose="02020603050405020304" pitchFamily="18" charset="0"/>
              <a:ea typeface="Times New Roman" panose="02020603050405020304" pitchFamily="18" charset="0"/>
            </a:endParaRPr>
          </a:p>
          <a:p>
            <a:endParaRPr lang="en-IN" dirty="0"/>
          </a:p>
        </p:txBody>
      </p:sp>
      <p:graphicFrame>
        <p:nvGraphicFramePr>
          <p:cNvPr id="4" name="Table 3">
            <a:extLst>
              <a:ext uri="{FF2B5EF4-FFF2-40B4-BE49-F238E27FC236}">
                <a16:creationId xmlns:a16="http://schemas.microsoft.com/office/drawing/2014/main" id="{075F506F-8CEC-4826-916F-FBA24CC07ECC}"/>
              </a:ext>
            </a:extLst>
          </p:cNvPr>
          <p:cNvGraphicFramePr>
            <a:graphicFrameLocks noGrp="1"/>
          </p:cNvGraphicFramePr>
          <p:nvPr>
            <p:extLst>
              <p:ext uri="{D42A27DB-BD31-4B8C-83A1-F6EECF244321}">
                <p14:modId xmlns:p14="http://schemas.microsoft.com/office/powerpoint/2010/main" val="833079018"/>
              </p:ext>
            </p:extLst>
          </p:nvPr>
        </p:nvGraphicFramePr>
        <p:xfrm>
          <a:off x="2281561" y="3576794"/>
          <a:ext cx="4128117" cy="2886147"/>
        </p:xfrm>
        <a:graphic>
          <a:graphicData uri="http://schemas.openxmlformats.org/drawingml/2006/table">
            <a:tbl>
              <a:tblPr firstRow="1" firstCol="1" lastRow="1" lastCol="1" bandRow="1" bandCol="1">
                <a:tableStyleId>{5C22544A-7EE6-4342-B048-85BDC9FD1C3A}</a:tableStyleId>
              </a:tblPr>
              <a:tblGrid>
                <a:gridCol w="4128117">
                  <a:extLst>
                    <a:ext uri="{9D8B030D-6E8A-4147-A177-3AD203B41FA5}">
                      <a16:colId xmlns:a16="http://schemas.microsoft.com/office/drawing/2014/main" val="4062280066"/>
                    </a:ext>
                  </a:extLst>
                </a:gridCol>
              </a:tblGrid>
              <a:tr h="790310">
                <a:tc>
                  <a:txBody>
                    <a:bodyPr/>
                    <a:lstStyle/>
                    <a:p>
                      <a:pPr marL="66675">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Statement with simple assignment operator</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6250349"/>
                  </a:ext>
                </a:extLst>
              </a:tr>
              <a:tr h="420991">
                <a:tc>
                  <a:txBody>
                    <a:bodyPr/>
                    <a:lstStyle/>
                    <a:p>
                      <a:pPr marL="66675">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a+1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0927423"/>
                  </a:ext>
                </a:extLst>
              </a:tr>
              <a:tr h="422511">
                <a:tc>
                  <a:txBody>
                    <a:bodyPr/>
                    <a:lstStyle/>
                    <a:p>
                      <a:pPr marL="66675">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a-1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798391"/>
                  </a:ext>
                </a:extLst>
              </a:tr>
              <a:tr h="414912">
                <a:tc>
                  <a:txBody>
                    <a:bodyPr/>
                    <a:lstStyle/>
                    <a:p>
                      <a:pPr marL="66675">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a= a* (n+1)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5853486"/>
                  </a:ext>
                </a:extLst>
              </a:tr>
              <a:tr h="422511">
                <a:tc>
                  <a:txBody>
                    <a:bodyPr/>
                    <a:lstStyle/>
                    <a:p>
                      <a:pPr marL="66675">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a/(n+1)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576774"/>
                  </a:ext>
                </a:extLst>
              </a:tr>
              <a:tr h="414912">
                <a:tc>
                  <a:txBody>
                    <a:bodyPr/>
                    <a:lstStyle/>
                    <a:p>
                      <a:pPr marL="66675">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a= </a:t>
                      </a:r>
                      <a:r>
                        <a:rPr lang="en-US" sz="1800" dirty="0" err="1">
                          <a:solidFill>
                            <a:schemeClr val="tx1"/>
                          </a:solidFill>
                          <a:effectLst/>
                          <a:latin typeface="Times New Roman" panose="02020603050405020304" pitchFamily="18" charset="0"/>
                          <a:cs typeface="Times New Roman" panose="02020603050405020304" pitchFamily="18" charset="0"/>
                        </a:rPr>
                        <a:t>a%b</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88455840"/>
                  </a:ext>
                </a:extLst>
              </a:tr>
            </a:tbl>
          </a:graphicData>
        </a:graphic>
      </p:graphicFrame>
    </p:spTree>
    <p:extLst>
      <p:ext uri="{BB962C8B-B14F-4D97-AF65-F5344CB8AC3E}">
        <p14:creationId xmlns:p14="http://schemas.microsoft.com/office/powerpoint/2010/main" val="375848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53DAD-A450-4E3B-A2EB-242AF58359A9}"/>
              </a:ext>
            </a:extLst>
          </p:cNvPr>
          <p:cNvSpPr>
            <a:spLocks noGrp="1"/>
          </p:cNvSpPr>
          <p:nvPr>
            <p:ph type="title"/>
          </p:nvPr>
        </p:nvSpPr>
        <p:spPr>
          <a:xfrm>
            <a:off x="677334" y="609600"/>
            <a:ext cx="8596668" cy="622041"/>
          </a:xfrm>
        </p:spPr>
        <p:txBody>
          <a:bodyPr>
            <a:normAutofit fontScale="90000"/>
          </a:bodyPr>
          <a:lstStyle/>
          <a:p>
            <a:r>
              <a:rPr lang="en-US" sz="2200" dirty="0">
                <a:effectLst/>
                <a:latin typeface="Times New Roman" panose="02020603050405020304" pitchFamily="18" charset="0"/>
                <a:ea typeface="Times New Roman" panose="02020603050405020304" pitchFamily="18" charset="0"/>
              </a:rPr>
              <a:t>Bitwise </a:t>
            </a:r>
            <a:r>
              <a:rPr lang="en-US" sz="2200" spc="20" dirty="0">
                <a:effectLst/>
                <a:latin typeface="Times New Roman" panose="02020603050405020304" pitchFamily="18" charset="0"/>
                <a:ea typeface="Times New Roman" panose="02020603050405020304" pitchFamily="18" charset="0"/>
              </a:rPr>
              <a:t>and </a:t>
            </a:r>
            <a:r>
              <a:rPr lang="en-US" sz="2200" spc="15" dirty="0">
                <a:effectLst/>
                <a:latin typeface="Times New Roman" panose="02020603050405020304" pitchFamily="18" charset="0"/>
                <a:ea typeface="Times New Roman" panose="02020603050405020304" pitchFamily="18" charset="0"/>
              </a:rPr>
              <a:t>Shift</a:t>
            </a:r>
            <a:r>
              <a:rPr lang="en-US" sz="2200" spc="120" dirty="0">
                <a:effectLst/>
                <a:latin typeface="Times New Roman" panose="02020603050405020304" pitchFamily="18" charset="0"/>
                <a:ea typeface="Times New Roman" panose="02020603050405020304" pitchFamily="18" charset="0"/>
              </a:rPr>
              <a:t> </a:t>
            </a:r>
            <a:r>
              <a:rPr lang="en-US" sz="2200" spc="30" dirty="0">
                <a:effectLst/>
                <a:latin typeface="Times New Roman" panose="02020603050405020304" pitchFamily="18" charset="0"/>
                <a:ea typeface="Times New Roman" panose="02020603050405020304" pitchFamily="18" charset="0"/>
              </a:rPr>
              <a:t>Operator</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4394EEBE-157A-4EFE-B18A-4ACB37DB3AFE}"/>
              </a:ext>
            </a:extLst>
          </p:cNvPr>
          <p:cNvSpPr>
            <a:spLocks noGrp="1"/>
          </p:cNvSpPr>
          <p:nvPr>
            <p:ph idx="1"/>
          </p:nvPr>
        </p:nvSpPr>
        <p:spPr>
          <a:xfrm>
            <a:off x="677334" y="1231641"/>
            <a:ext cx="8596668" cy="4809721"/>
          </a:xfrm>
        </p:spPr>
        <p:txBody>
          <a:bodyPr/>
          <a:lstStyle/>
          <a:p>
            <a:r>
              <a:rPr lang="en-US" sz="1800" dirty="0">
                <a:effectLst/>
                <a:latin typeface="Times New Roman" panose="02020603050405020304" pitchFamily="18" charset="0"/>
                <a:ea typeface="Times New Roman" panose="02020603050405020304" pitchFamily="18" charset="0"/>
              </a:rPr>
              <a:t>Java has a distinction of supporting special operators known as bitwise operators for manipulation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data at values of </a:t>
            </a:r>
            <a:r>
              <a:rPr lang="en-US" sz="1800" spc="-20" dirty="0">
                <a:effectLst/>
                <a:latin typeface="Times New Roman" panose="02020603050405020304" pitchFamily="18" charset="0"/>
                <a:ea typeface="Times New Roman" panose="02020603050405020304" pitchFamily="18" charset="0"/>
              </a:rPr>
              <a:t>bit </a:t>
            </a:r>
            <a:r>
              <a:rPr lang="en-US" sz="1800" spc="-15" dirty="0">
                <a:effectLst/>
                <a:latin typeface="Times New Roman" panose="02020603050405020304" pitchFamily="18" charset="0"/>
                <a:ea typeface="Times New Roman" panose="02020603050405020304" pitchFamily="18" charset="0"/>
              </a:rPr>
              <a:t>level. </a:t>
            </a:r>
          </a:p>
          <a:p>
            <a:r>
              <a:rPr lang="en-US" sz="1800" dirty="0">
                <a:effectLst/>
                <a:latin typeface="Times New Roman" panose="02020603050405020304" pitchFamily="18" charset="0"/>
                <a:ea typeface="Times New Roman" panose="02020603050405020304" pitchFamily="18" charset="0"/>
              </a:rPr>
              <a:t>These operators are used for testing the bits, or shifting them </a:t>
            </a:r>
            <a:r>
              <a:rPr lang="en-US" sz="1800" spc="10" dirty="0">
                <a:effectLst/>
                <a:latin typeface="Times New Roman" panose="02020603050405020304" pitchFamily="18" charset="0"/>
                <a:ea typeface="Times New Roman" panose="02020603050405020304" pitchFamily="18" charset="0"/>
              </a:rPr>
              <a:t>to </a:t>
            </a:r>
            <a:r>
              <a:rPr lang="en-US" sz="1800" dirty="0">
                <a:effectLst/>
                <a:latin typeface="Times New Roman" panose="02020603050405020304" pitchFamily="18" charset="0"/>
                <a:ea typeface="Times New Roman" panose="02020603050405020304" pitchFamily="18" charset="0"/>
              </a:rPr>
              <a:t>the right or left. Bitwise operators may not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applied to float or</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double.</a:t>
            </a:r>
          </a:p>
          <a:p>
            <a:endParaRPr lang="en-IN" dirty="0"/>
          </a:p>
        </p:txBody>
      </p:sp>
      <p:graphicFrame>
        <p:nvGraphicFramePr>
          <p:cNvPr id="4" name="Table 3">
            <a:extLst>
              <a:ext uri="{FF2B5EF4-FFF2-40B4-BE49-F238E27FC236}">
                <a16:creationId xmlns:a16="http://schemas.microsoft.com/office/drawing/2014/main" id="{DB3ABA10-149A-4B98-A27A-E16A93C26623}"/>
              </a:ext>
            </a:extLst>
          </p:cNvPr>
          <p:cNvGraphicFramePr>
            <a:graphicFrameLocks noGrp="1"/>
          </p:cNvGraphicFramePr>
          <p:nvPr>
            <p:extLst>
              <p:ext uri="{D42A27DB-BD31-4B8C-83A1-F6EECF244321}">
                <p14:modId xmlns:p14="http://schemas.microsoft.com/office/powerpoint/2010/main" val="3194772506"/>
              </p:ext>
            </p:extLst>
          </p:nvPr>
        </p:nvGraphicFramePr>
        <p:xfrm>
          <a:off x="2537927" y="2705879"/>
          <a:ext cx="3685591" cy="4033027"/>
        </p:xfrm>
        <a:graphic>
          <a:graphicData uri="http://schemas.openxmlformats.org/drawingml/2006/table">
            <a:tbl>
              <a:tblPr firstRow="1" firstCol="1" lastRow="1" lastCol="1" bandRow="1" bandCol="1">
                <a:tableStyleId>{5C22544A-7EE6-4342-B048-85BDC9FD1C3A}</a:tableStyleId>
              </a:tblPr>
              <a:tblGrid>
                <a:gridCol w="1180353">
                  <a:extLst>
                    <a:ext uri="{9D8B030D-6E8A-4147-A177-3AD203B41FA5}">
                      <a16:colId xmlns:a16="http://schemas.microsoft.com/office/drawing/2014/main" val="2208857420"/>
                    </a:ext>
                  </a:extLst>
                </a:gridCol>
                <a:gridCol w="2505238">
                  <a:extLst>
                    <a:ext uri="{9D8B030D-6E8A-4147-A177-3AD203B41FA5}">
                      <a16:colId xmlns:a16="http://schemas.microsoft.com/office/drawing/2014/main" val="2097140962"/>
                    </a:ext>
                  </a:extLst>
                </a:gridCol>
              </a:tblGrid>
              <a:tr h="273775">
                <a:tc>
                  <a:txBody>
                    <a:bodyPr/>
                    <a:lstStyle/>
                    <a:p>
                      <a:pPr marL="7112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7112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Operator</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048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7048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Meaning</a:t>
                      </a:r>
                    </a:p>
                    <a:p>
                      <a:pPr marL="70485">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2761376"/>
                  </a:ext>
                </a:extLst>
              </a:tr>
              <a:tr h="277787">
                <a:tc>
                  <a:txBody>
                    <a:bodyPr/>
                    <a:lstStyle/>
                    <a:p>
                      <a:pPr marL="10604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10604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&amp;</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Bitwise AND</a:t>
                      </a:r>
                    </a:p>
                    <a:p>
                      <a:pPr marL="66675">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0377538"/>
                  </a:ext>
                </a:extLst>
              </a:tr>
              <a:tr h="277787">
                <a:tc>
                  <a:txBody>
                    <a:bodyPr/>
                    <a:lstStyle/>
                    <a:p>
                      <a:pPr marL="10604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106045">
                        <a:lnSpc>
                          <a:spcPts val="1290"/>
                        </a:lnSpc>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Bitwise OR</a:t>
                      </a:r>
                    </a:p>
                    <a:p>
                      <a:pPr marL="66675">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305810"/>
                  </a:ext>
                </a:extLst>
              </a:tr>
              <a:tr h="273775">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Bitwise exclusive OR</a:t>
                      </a:r>
                    </a:p>
                    <a:p>
                      <a:pPr marL="66675">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7966488"/>
                  </a:ext>
                </a:extLst>
              </a:tr>
              <a:tr h="277787">
                <a:tc>
                  <a:txBody>
                    <a:bodyPr/>
                    <a:lstStyle/>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a:t>
                      </a: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One’s Complement</a:t>
                      </a:r>
                    </a:p>
                    <a:p>
                      <a:pPr marL="66675">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2763996"/>
                  </a:ext>
                </a:extLst>
              </a:tr>
              <a:tr h="273775">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&lt;&lt;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Shift left</a:t>
                      </a:r>
                    </a:p>
                    <a:p>
                      <a:pPr marL="66675">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5820835"/>
                  </a:ext>
                </a:extLst>
              </a:tr>
              <a:tr h="277787">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&gt;&gt;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Shift right</a:t>
                      </a:r>
                    </a:p>
                    <a:p>
                      <a:pPr marL="66675">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9211592"/>
                  </a:ext>
                </a:extLst>
              </a:tr>
              <a:tr h="521477">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&gt;&gt;&gt;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Shift right with zero fill</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1963705"/>
                  </a:ext>
                </a:extLst>
              </a:tr>
            </a:tbl>
          </a:graphicData>
        </a:graphic>
      </p:graphicFrame>
    </p:spTree>
    <p:extLst>
      <p:ext uri="{BB962C8B-B14F-4D97-AF65-F5344CB8AC3E}">
        <p14:creationId xmlns:p14="http://schemas.microsoft.com/office/powerpoint/2010/main" val="44008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695FB-A8A9-4950-B166-9DF8FC8DE4F0}"/>
              </a:ext>
            </a:extLst>
          </p:cNvPr>
          <p:cNvSpPr>
            <a:spLocks noGrp="1"/>
          </p:cNvSpPr>
          <p:nvPr>
            <p:ph idx="1"/>
          </p:nvPr>
        </p:nvSpPr>
        <p:spPr>
          <a:xfrm>
            <a:off x="615820" y="373225"/>
            <a:ext cx="9265298" cy="5915608"/>
          </a:xfrm>
        </p:spPr>
        <p:txBody>
          <a:bodyPr/>
          <a:lstStyle/>
          <a:p>
            <a:pPr marL="914400" lvl="2" indent="0">
              <a:lnSpc>
                <a:spcPts val="1360"/>
              </a:lnSpc>
              <a:buSzPts val="1100"/>
              <a:buNone/>
              <a:tabLst>
                <a:tab pos="487045" algn="l"/>
              </a:tabLst>
            </a:pPr>
            <a:endParaRPr lang="en-US" sz="1800" spc="20" dirty="0">
              <a:latin typeface="Times New Roman" panose="02020603050405020304" pitchFamily="18" charset="0"/>
              <a:ea typeface="Times New Roman" panose="02020603050405020304" pitchFamily="18" charset="0"/>
            </a:endParaRPr>
          </a:p>
          <a:p>
            <a:pPr marL="914400" lvl="2" indent="0">
              <a:lnSpc>
                <a:spcPts val="1360"/>
              </a:lnSpc>
              <a:buSzPts val="1100"/>
              <a:buNone/>
              <a:tabLst>
                <a:tab pos="487045" algn="l"/>
              </a:tabLst>
            </a:pPr>
            <a:r>
              <a:rPr lang="en-US" sz="1800" spc="20" dirty="0">
                <a:effectLst/>
                <a:latin typeface="Times New Roman" panose="02020603050405020304" pitchFamily="18" charset="0"/>
                <a:ea typeface="Times New Roman" panose="02020603050405020304" pitchFamily="18" charset="0"/>
              </a:rPr>
              <a:t>			</a:t>
            </a:r>
            <a:r>
              <a:rPr lang="en-US" sz="1800" b="1" spc="20" dirty="0">
                <a:effectLst/>
                <a:latin typeface="Times New Roman" panose="02020603050405020304" pitchFamily="18" charset="0"/>
                <a:ea typeface="Times New Roman" panose="02020603050405020304" pitchFamily="18" charset="0"/>
              </a:rPr>
              <a:t>Ternary Operator: The </a:t>
            </a:r>
            <a:r>
              <a:rPr lang="en-US" sz="1800" b="1" spc="15" dirty="0">
                <a:effectLst/>
                <a:latin typeface="Times New Roman" panose="02020603050405020304" pitchFamily="18" charset="0"/>
                <a:ea typeface="Times New Roman" panose="02020603050405020304" pitchFamily="18" charset="0"/>
              </a:rPr>
              <a:t>?:</a:t>
            </a:r>
            <a:r>
              <a:rPr lang="en-US" sz="1800" b="1" spc="5" dirty="0">
                <a:effectLst/>
                <a:latin typeface="Times New Roman" panose="02020603050405020304" pitchFamily="18" charset="0"/>
                <a:ea typeface="Times New Roman" panose="02020603050405020304" pitchFamily="18" charset="0"/>
              </a:rPr>
              <a:t> </a:t>
            </a:r>
            <a:r>
              <a:rPr lang="en-US" sz="1800" b="1" spc="25" dirty="0">
                <a:effectLst/>
                <a:latin typeface="Times New Roman" panose="02020603050405020304" pitchFamily="18" charset="0"/>
                <a:ea typeface="Times New Roman" panose="02020603050405020304" pitchFamily="18" charset="0"/>
              </a:rPr>
              <a:t>operator</a:t>
            </a:r>
            <a:endParaRPr lang="en-IN" sz="1800" b="1" dirty="0">
              <a:effectLst/>
              <a:latin typeface="Times New Roman" panose="02020603050405020304" pitchFamily="18" charset="0"/>
              <a:ea typeface="Times New Roman" panose="02020603050405020304" pitchFamily="18" charset="0"/>
            </a:endParaRPr>
          </a:p>
          <a:p>
            <a:pPr marL="0" marR="139065" indent="0" algn="just">
              <a:lnSpc>
                <a:spcPct val="100000"/>
              </a:lnSpc>
              <a:spcAft>
                <a:spcPts val="0"/>
              </a:spcAft>
              <a:buNone/>
            </a:pPr>
            <a:r>
              <a:rPr lang="en-US" dirty="0">
                <a:effectLst/>
                <a:latin typeface="Times New Roman" panose="02020603050405020304" pitchFamily="18" charset="0"/>
                <a:ea typeface="Times New Roman" panose="02020603050405020304" pitchFamily="18" charset="0"/>
              </a:rPr>
              <a:t>The character pair ?: is a ternary operator available in Java. This operator is used to construct conditional expressions of the form</a:t>
            </a:r>
            <a:endParaRPr lang="en-IN" dirty="0">
              <a:latin typeface="Times New Roman" panose="02020603050405020304" pitchFamily="18" charset="0"/>
              <a:ea typeface="Times New Roman" panose="02020603050405020304" pitchFamily="18" charset="0"/>
            </a:endParaRPr>
          </a:p>
          <a:p>
            <a:pPr marL="0" marR="139065" indent="0" algn="just">
              <a:lnSpc>
                <a:spcPct val="100000"/>
              </a:lnSpc>
              <a:spcAft>
                <a:spcPts val="0"/>
              </a:spcAft>
              <a:buNone/>
            </a:pPr>
            <a:r>
              <a:rPr lang="en-US" dirty="0">
                <a:effectLst/>
                <a:latin typeface="Times New Roman" panose="02020603050405020304" pitchFamily="18" charset="0"/>
                <a:ea typeface="Times New Roman" panose="02020603050405020304" pitchFamily="18" charset="0"/>
              </a:rPr>
              <a:t>exp1 ? exp2 : exp3</a:t>
            </a:r>
            <a:endParaRPr lang="en-IN" dirty="0">
              <a:effectLst/>
              <a:latin typeface="Times New Roman" panose="02020603050405020304" pitchFamily="18" charset="0"/>
              <a:ea typeface="Times New Roman" panose="02020603050405020304" pitchFamily="18" charset="0"/>
            </a:endParaRPr>
          </a:p>
          <a:p>
            <a:pPr marL="0" indent="0" algn="just">
              <a:lnSpc>
                <a:spcPts val="1375"/>
              </a:lnSpc>
              <a:buNone/>
            </a:pPr>
            <a:r>
              <a:rPr lang="en-US" dirty="0">
                <a:effectLst/>
                <a:latin typeface="Times New Roman" panose="02020603050405020304" pitchFamily="18" charset="0"/>
                <a:ea typeface="Times New Roman" panose="02020603050405020304" pitchFamily="18" charset="0"/>
              </a:rPr>
              <a:t>Where </a:t>
            </a:r>
            <a:r>
              <a:rPr lang="en-US" i="1" dirty="0" err="1">
                <a:effectLst/>
                <a:latin typeface="Times New Roman" panose="02020603050405020304" pitchFamily="18" charset="0"/>
                <a:ea typeface="Times New Roman" panose="02020603050405020304" pitchFamily="18" charset="0"/>
              </a:rPr>
              <a:t>expl</a:t>
            </a:r>
            <a:r>
              <a:rPr lang="en-US" i="1" dirty="0">
                <a:effectLst/>
                <a:latin typeface="Times New Roman" panose="02020603050405020304" pitchFamily="18" charset="0"/>
                <a:ea typeface="Times New Roman" panose="02020603050405020304" pitchFamily="18" charset="0"/>
              </a:rPr>
              <a:t>, exp2, </a:t>
            </a:r>
            <a:r>
              <a:rPr lang="en-US" dirty="0">
                <a:effectLst/>
                <a:latin typeface="Times New Roman" panose="02020603050405020304" pitchFamily="18" charset="0"/>
                <a:ea typeface="Times New Roman" panose="02020603050405020304" pitchFamily="18" charset="0"/>
              </a:rPr>
              <a:t>and </a:t>
            </a:r>
            <a:r>
              <a:rPr lang="en-US" i="1" dirty="0">
                <a:effectLst/>
                <a:latin typeface="Times New Roman" panose="02020603050405020304" pitchFamily="18" charset="0"/>
                <a:ea typeface="Times New Roman" panose="02020603050405020304" pitchFamily="18" charset="0"/>
              </a:rPr>
              <a:t>exp3 </a:t>
            </a:r>
            <a:r>
              <a:rPr lang="en-US" dirty="0">
                <a:effectLst/>
                <a:latin typeface="Times New Roman" panose="02020603050405020304" pitchFamily="18" charset="0"/>
                <a:ea typeface="Times New Roman" panose="02020603050405020304" pitchFamily="18" charset="0"/>
              </a:rPr>
              <a:t>are expressions.</a:t>
            </a:r>
            <a:endParaRPr lang="en-IN" dirty="0">
              <a:effectLst/>
              <a:latin typeface="Times New Roman" panose="02020603050405020304" pitchFamily="18" charset="0"/>
              <a:ea typeface="Times New Roman" panose="02020603050405020304" pitchFamily="18" charset="0"/>
            </a:endParaRPr>
          </a:p>
          <a:p>
            <a:pPr marL="139065" marR="135890" algn="just">
              <a:spcAft>
                <a:spcPts val="0"/>
              </a:spcAft>
            </a:pPr>
            <a:r>
              <a:rPr lang="en-US" sz="1800" dirty="0">
                <a:effectLst/>
                <a:latin typeface="Times New Roman" panose="02020603050405020304" pitchFamily="18" charset="0"/>
                <a:ea typeface="Times New Roman" panose="02020603050405020304" pitchFamily="18" charset="0"/>
              </a:rPr>
              <a:t>The operator?: works as follows: </a:t>
            </a:r>
            <a:r>
              <a:rPr lang="en-US" sz="1800" i="1" dirty="0" err="1">
                <a:effectLst/>
                <a:latin typeface="Times New Roman" panose="02020603050405020304" pitchFamily="18" charset="0"/>
                <a:ea typeface="Times New Roman" panose="02020603050405020304" pitchFamily="18" charset="0"/>
              </a:rPr>
              <a:t>expl</a:t>
            </a:r>
            <a:r>
              <a:rPr lang="en-US" sz="1800" i="1" dirty="0">
                <a:effectLst/>
                <a:latin typeface="Times New Roman" panose="02020603050405020304" pitchFamily="18" charset="0"/>
                <a:ea typeface="Times New Roman" panose="02020603050405020304" pitchFamily="18" charset="0"/>
              </a:rPr>
              <a:t>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first. If </a:t>
            </a:r>
            <a:r>
              <a:rPr lang="en-US" sz="1800" spc="-25" dirty="0">
                <a:effectLst/>
                <a:latin typeface="Times New Roman" panose="02020603050405020304" pitchFamily="18" charset="0"/>
                <a:ea typeface="Times New Roman" panose="02020603050405020304" pitchFamily="18" charset="0"/>
              </a:rPr>
              <a:t>it is </a:t>
            </a:r>
            <a:r>
              <a:rPr lang="en-US" sz="1800" dirty="0">
                <a:effectLst/>
                <a:latin typeface="Times New Roman" panose="02020603050405020304" pitchFamily="18" charset="0"/>
                <a:ea typeface="Times New Roman" panose="02020603050405020304" pitchFamily="18" charset="0"/>
              </a:rPr>
              <a:t>nonzero (true), then  the expression </a:t>
            </a:r>
            <a:r>
              <a:rPr lang="en-US" sz="1800" i="1" dirty="0">
                <a:effectLst/>
                <a:latin typeface="Times New Roman" panose="02020603050405020304" pitchFamily="18" charset="0"/>
                <a:ea typeface="Times New Roman" panose="02020603050405020304" pitchFamily="18" charset="0"/>
              </a:rPr>
              <a:t>exp2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and becomes the value </a:t>
            </a:r>
            <a:r>
              <a:rPr lang="en-US" sz="1800" spc="15"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conditional expression. </a:t>
            </a:r>
            <a:r>
              <a:rPr lang="en-US" sz="1800" spc="20" dirty="0">
                <a:effectLst/>
                <a:latin typeface="Times New Roman" panose="02020603050405020304" pitchFamily="18" charset="0"/>
                <a:ea typeface="Times New Roman" panose="02020603050405020304" pitchFamily="18" charset="0"/>
              </a:rPr>
              <a:t>If </a:t>
            </a:r>
            <a:r>
              <a:rPr lang="en-US" sz="1800" i="1" dirty="0" err="1">
                <a:effectLst/>
                <a:latin typeface="Times New Roman" panose="02020603050405020304" pitchFamily="18" charset="0"/>
                <a:ea typeface="Times New Roman" panose="02020603050405020304" pitchFamily="18" charset="0"/>
              </a:rPr>
              <a:t>expl</a:t>
            </a:r>
            <a:r>
              <a:rPr lang="en-US" sz="1800" i="1" dirty="0">
                <a:effectLst/>
                <a:latin typeface="Times New Roman" panose="02020603050405020304" pitchFamily="18" charset="0"/>
                <a:ea typeface="Times New Roman" panose="02020603050405020304" pitchFamily="18" charset="0"/>
              </a:rPr>
              <a:t>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false, </a:t>
            </a:r>
            <a:r>
              <a:rPr lang="en-US" sz="1800" i="1" dirty="0">
                <a:effectLst/>
                <a:latin typeface="Times New Roman" panose="02020603050405020304" pitchFamily="18" charset="0"/>
                <a:ea typeface="Times New Roman" panose="02020603050405020304" pitchFamily="18" charset="0"/>
              </a:rPr>
              <a:t>exp3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and its value becomes the value of the conditional expression. </a:t>
            </a:r>
            <a:r>
              <a:rPr lang="en-US" sz="1800" spc="10" dirty="0">
                <a:effectLst/>
                <a:latin typeface="Times New Roman" panose="02020603050405020304" pitchFamily="18" charset="0"/>
                <a:ea typeface="Times New Roman" panose="02020603050405020304" pitchFamily="18" charset="0"/>
              </a:rPr>
              <a:t>Note </a:t>
            </a:r>
            <a:r>
              <a:rPr lang="en-US" sz="1800" dirty="0">
                <a:effectLst/>
                <a:latin typeface="Times New Roman" panose="02020603050405020304" pitchFamily="18" charset="0"/>
                <a:ea typeface="Times New Roman" panose="02020603050405020304" pitchFamily="18" charset="0"/>
              </a:rPr>
              <a:t>that only one </a:t>
            </a:r>
            <a:r>
              <a:rPr lang="en-US" sz="1800" spc="15"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expressions (either </a:t>
            </a:r>
            <a:r>
              <a:rPr lang="en-US" sz="1800" i="1" dirty="0">
                <a:effectLst/>
                <a:latin typeface="Times New Roman" panose="02020603050405020304" pitchFamily="18" charset="0"/>
                <a:ea typeface="Times New Roman" panose="02020603050405020304" pitchFamily="18" charset="0"/>
              </a:rPr>
              <a:t>exp2 </a:t>
            </a:r>
            <a:r>
              <a:rPr lang="en-US" sz="1800" dirty="0">
                <a:effectLst/>
                <a:latin typeface="Times New Roman" panose="02020603050405020304" pitchFamily="18" charset="0"/>
                <a:ea typeface="Times New Roman" panose="02020603050405020304" pitchFamily="18" charset="0"/>
              </a:rPr>
              <a:t>or </a:t>
            </a:r>
            <a:r>
              <a:rPr lang="en-US" sz="1800" i="1" dirty="0">
                <a:effectLst/>
                <a:latin typeface="Times New Roman" panose="02020603050405020304" pitchFamily="18" charset="0"/>
                <a:ea typeface="Times New Roman" panose="02020603050405020304" pitchFamily="18" charset="0"/>
              </a:rPr>
              <a:t>exp3) </a:t>
            </a:r>
            <a:r>
              <a:rPr lang="en-US" sz="1800" spc="-2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evaluated. </a:t>
            </a:r>
          </a:p>
          <a:p>
            <a:pPr marL="0" marR="135890" indent="0" algn="just">
              <a:spcAft>
                <a:spcPts val="0"/>
              </a:spcAft>
              <a:buNone/>
            </a:pPr>
            <a:r>
              <a:rPr lang="en-US" sz="1800" dirty="0">
                <a:effectLst/>
                <a:latin typeface="Times New Roman" panose="02020603050405020304" pitchFamily="18" charset="0"/>
                <a:ea typeface="Times New Roman" panose="02020603050405020304" pitchFamily="18" charset="0"/>
              </a:rPr>
              <a:t>a =</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10;  b = 15; </a:t>
            </a:r>
          </a:p>
          <a:p>
            <a:pPr marL="0" marR="135890" indent="0" algn="just">
              <a:spcAft>
                <a:spcPts val="0"/>
              </a:spcAft>
              <a:buNone/>
            </a:pPr>
            <a:r>
              <a:rPr lang="en-US" dirty="0">
                <a:latin typeface="Times New Roman" panose="02020603050405020304" pitchFamily="18" charset="0"/>
                <a:ea typeface="Times New Roman" panose="02020603050405020304" pitchFamily="18" charset="0"/>
              </a:rPr>
              <a:t>max</a:t>
            </a:r>
            <a:r>
              <a:rPr lang="en-US" sz="1800" dirty="0">
                <a:effectLst/>
                <a:latin typeface="Times New Roman" panose="02020603050405020304" pitchFamily="18" charset="0"/>
                <a:ea typeface="Times New Roman" panose="02020603050405020304" pitchFamily="18" charset="0"/>
              </a:rPr>
              <a:t> = (a &gt; b) ? a : b;</a:t>
            </a:r>
          </a:p>
          <a:p>
            <a:pPr marL="0" marR="135890" indent="0" algn="just">
              <a:spcAft>
                <a:spcPts val="0"/>
              </a:spcAft>
              <a:buNone/>
            </a:pPr>
            <a:r>
              <a:rPr lang="en-US" sz="1800" dirty="0">
                <a:effectLst/>
                <a:latin typeface="Times New Roman" panose="02020603050405020304" pitchFamily="18" charset="0"/>
                <a:ea typeface="Times New Roman" panose="02020603050405020304" pitchFamily="18" charset="0"/>
              </a:rPr>
              <a:t> In this example, x will be assigned the value of b.</a:t>
            </a:r>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95912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E18DE-F1D6-4387-9806-466EBFF1847A}"/>
              </a:ext>
            </a:extLst>
          </p:cNvPr>
          <p:cNvSpPr>
            <a:spLocks noGrp="1"/>
          </p:cNvSpPr>
          <p:nvPr>
            <p:ph type="title"/>
          </p:nvPr>
        </p:nvSpPr>
        <p:spPr>
          <a:xfrm>
            <a:off x="677334" y="497633"/>
            <a:ext cx="8596668" cy="724677"/>
          </a:xfrm>
        </p:spPr>
        <p:txBody>
          <a:bodyPr>
            <a:normAutofit fontScale="90000"/>
          </a:bodyPr>
          <a:lstStyle/>
          <a:p>
            <a:r>
              <a:rPr lang="en-US" sz="2200" spc="30" dirty="0">
                <a:effectLst/>
                <a:latin typeface="Times New Roman" panose="02020603050405020304" pitchFamily="18" charset="0"/>
                <a:ea typeface="Times New Roman" panose="02020603050405020304" pitchFamily="18" charset="0"/>
              </a:rPr>
              <a:t>Shorthand</a:t>
            </a:r>
            <a:r>
              <a:rPr lang="en-US" sz="2200" spc="55" dirty="0">
                <a:effectLst/>
                <a:latin typeface="Times New Roman" panose="02020603050405020304" pitchFamily="18" charset="0"/>
                <a:ea typeface="Times New Roman" panose="02020603050405020304" pitchFamily="18" charset="0"/>
              </a:rPr>
              <a:t> </a:t>
            </a:r>
            <a:r>
              <a:rPr lang="en-US" sz="2200" spc="10" dirty="0">
                <a:effectLst/>
                <a:latin typeface="Times New Roman" panose="02020603050405020304" pitchFamily="18" charset="0"/>
                <a:ea typeface="Times New Roman" panose="02020603050405020304" pitchFamily="18" charset="0"/>
              </a:rPr>
              <a:t>Assignment</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E3463ADF-AB3B-4893-A5B2-936673D4DAB8}"/>
              </a:ext>
            </a:extLst>
          </p:cNvPr>
          <p:cNvSpPr>
            <a:spLocks noGrp="1"/>
          </p:cNvSpPr>
          <p:nvPr>
            <p:ph idx="1"/>
          </p:nvPr>
        </p:nvSpPr>
        <p:spPr>
          <a:xfrm>
            <a:off x="677334" y="1222311"/>
            <a:ext cx="8596668" cy="4819052"/>
          </a:xfrm>
        </p:spPr>
        <p:txBody>
          <a:bodyPr/>
          <a:lstStyle/>
          <a:p>
            <a:pPr marL="139700" marR="138430" algn="just">
              <a:lnSpc>
                <a:spcPct val="98000"/>
              </a:lnSpc>
              <a:spcBef>
                <a:spcPts val="5"/>
              </a:spcBef>
              <a:spcAft>
                <a:spcPts val="0"/>
              </a:spcAft>
            </a:pPr>
            <a:r>
              <a:rPr lang="en-US" sz="1800" dirty="0">
                <a:effectLst/>
                <a:latin typeface="Times New Roman" panose="02020603050405020304" pitchFamily="18" charset="0"/>
                <a:ea typeface="Times New Roman" panose="02020603050405020304" pitchFamily="18" charset="0"/>
              </a:rPr>
              <a:t>Java provides special shorthand assignment operators that simplify the coding of certain assignment statements. Let’s begin with an example. The assignment statement shown here</a:t>
            </a:r>
            <a:endParaRPr lang="en-IN" sz="1800" dirty="0">
              <a:effectLst/>
              <a:latin typeface="Times New Roman" panose="02020603050405020304" pitchFamily="18" charset="0"/>
              <a:ea typeface="Times New Roman" panose="02020603050405020304" pitchFamily="18" charset="0"/>
            </a:endParaRPr>
          </a:p>
          <a:p>
            <a:pPr marL="126365" marR="3648075" algn="ctr">
              <a:lnSpc>
                <a:spcPts val="1375"/>
              </a:lnSpc>
              <a:spcBef>
                <a:spcPts val="20"/>
              </a:spcBef>
              <a:spcAft>
                <a:spcPts val="0"/>
              </a:spcAft>
            </a:pPr>
            <a:r>
              <a:rPr lang="en-US" sz="1800" dirty="0">
                <a:effectLst/>
                <a:latin typeface="Times New Roman" panose="02020603050405020304" pitchFamily="18" charset="0"/>
                <a:ea typeface="Times New Roman" panose="02020603050405020304" pitchFamily="18" charset="0"/>
              </a:rPr>
              <a:t>x= x + 10</a:t>
            </a:r>
            <a:endParaRPr lang="en-IN" sz="1800" dirty="0">
              <a:effectLst/>
              <a:latin typeface="Times New Roman" panose="02020603050405020304" pitchFamily="18" charset="0"/>
              <a:ea typeface="Times New Roman" panose="02020603050405020304" pitchFamily="18" charset="0"/>
            </a:endParaRPr>
          </a:p>
          <a:p>
            <a:pPr marL="0" marR="3691890" indent="0" algn="ctr">
              <a:lnSpc>
                <a:spcPts val="1375"/>
              </a:lnSpc>
              <a:spcAft>
                <a:spcPts val="0"/>
              </a:spcAft>
              <a:buNone/>
            </a:pPr>
            <a:r>
              <a:rPr lang="en-US" sz="1800" dirty="0">
                <a:effectLst/>
                <a:latin typeface="Times New Roman" panose="02020603050405020304" pitchFamily="18" charset="0"/>
                <a:ea typeface="Times New Roman" panose="02020603050405020304" pitchFamily="18" charset="0"/>
              </a:rPr>
              <a:t>can be written using java short-hand as</a:t>
            </a:r>
            <a:endParaRPr lang="en-IN" sz="1800" dirty="0">
              <a:effectLst/>
              <a:latin typeface="Times New Roman" panose="02020603050405020304" pitchFamily="18" charset="0"/>
              <a:ea typeface="Times New Roman" panose="02020603050405020304" pitchFamily="18" charset="0"/>
            </a:endParaRPr>
          </a:p>
          <a:p>
            <a:pPr marL="126365" marR="3842385" algn="ctr">
              <a:spcBef>
                <a:spcPts val="10"/>
              </a:spcBef>
              <a:spcAft>
                <a:spcPts val="30"/>
              </a:spcAft>
            </a:pPr>
            <a:r>
              <a:rPr lang="en-US" sz="1800" dirty="0">
                <a:effectLst/>
                <a:latin typeface="Times New Roman" panose="02020603050405020304" pitchFamily="18" charset="0"/>
                <a:ea typeface="Times New Roman" panose="02020603050405020304" pitchFamily="18" charset="0"/>
              </a:rPr>
              <a:t>x+=10</a:t>
            </a:r>
          </a:p>
          <a:p>
            <a:pPr marL="0" marR="3842385" indent="0" algn="ctr">
              <a:spcBef>
                <a:spcPts val="10"/>
              </a:spcBef>
              <a:spcAft>
                <a:spcPts val="30"/>
              </a:spcAft>
              <a:buNone/>
            </a:pPr>
            <a:endParaRPr lang="en-IN" sz="1800" dirty="0">
              <a:effectLst/>
              <a:latin typeface="Times New Roman" panose="02020603050405020304" pitchFamily="18" charset="0"/>
              <a:ea typeface="Times New Roman" panose="02020603050405020304" pitchFamily="18" charset="0"/>
            </a:endParaRPr>
          </a:p>
          <a:p>
            <a:endParaRPr lang="en-IN" dirty="0"/>
          </a:p>
        </p:txBody>
      </p:sp>
      <p:graphicFrame>
        <p:nvGraphicFramePr>
          <p:cNvPr id="4" name="Table 3">
            <a:extLst>
              <a:ext uri="{FF2B5EF4-FFF2-40B4-BE49-F238E27FC236}">
                <a16:creationId xmlns:a16="http://schemas.microsoft.com/office/drawing/2014/main" id="{D5062A70-D4C8-4A10-B01B-E9F232834AAC}"/>
              </a:ext>
            </a:extLst>
          </p:cNvPr>
          <p:cNvGraphicFramePr>
            <a:graphicFrameLocks noGrp="1"/>
          </p:cNvGraphicFramePr>
          <p:nvPr>
            <p:extLst>
              <p:ext uri="{D42A27DB-BD31-4B8C-83A1-F6EECF244321}">
                <p14:modId xmlns:p14="http://schemas.microsoft.com/office/powerpoint/2010/main" val="533706707"/>
              </p:ext>
            </p:extLst>
          </p:nvPr>
        </p:nvGraphicFramePr>
        <p:xfrm>
          <a:off x="2015413" y="3209730"/>
          <a:ext cx="3928188" cy="3041779"/>
        </p:xfrm>
        <a:graphic>
          <a:graphicData uri="http://schemas.openxmlformats.org/drawingml/2006/table">
            <a:tbl>
              <a:tblPr firstRow="1" firstCol="1" lastRow="1" lastCol="1" bandRow="1" bandCol="1">
                <a:tableStyleId>{5C22544A-7EE6-4342-B048-85BDC9FD1C3A}</a:tableStyleId>
              </a:tblPr>
              <a:tblGrid>
                <a:gridCol w="3928188">
                  <a:extLst>
                    <a:ext uri="{9D8B030D-6E8A-4147-A177-3AD203B41FA5}">
                      <a16:colId xmlns:a16="http://schemas.microsoft.com/office/drawing/2014/main" val="2267242317"/>
                    </a:ext>
                  </a:extLst>
                </a:gridCol>
              </a:tblGrid>
              <a:tr h="832925">
                <a:tc>
                  <a:txBody>
                    <a:bodyPr/>
                    <a:lstStyle/>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Statement with shorthand operator</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6160123"/>
                  </a:ext>
                </a:extLst>
              </a:tr>
              <a:tr h="437286">
                <a:tc>
                  <a:txBody>
                    <a:bodyPr/>
                    <a:lstStyle/>
                    <a:p>
                      <a:pPr marL="69850">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a +=1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2858208"/>
                  </a:ext>
                </a:extLst>
              </a:tr>
              <a:tr h="445294">
                <a:tc>
                  <a:txBody>
                    <a:bodyPr/>
                    <a:lstStyle/>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2118844"/>
                  </a:ext>
                </a:extLst>
              </a:tr>
              <a:tr h="437286">
                <a:tc>
                  <a:txBody>
                    <a:bodyPr/>
                    <a:lstStyle/>
                    <a:p>
                      <a:pPr marL="69850">
                        <a:lnSpc>
                          <a:spcPts val="1265"/>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800" dirty="0">
                          <a:solidFill>
                            <a:schemeClr val="tx1"/>
                          </a:solidFill>
                          <a:effectLst/>
                          <a:latin typeface="Times New Roman" panose="02020603050405020304" pitchFamily="18" charset="0"/>
                          <a:cs typeface="Times New Roman" panose="02020603050405020304" pitchFamily="18" charset="0"/>
                        </a:rPr>
                        <a:t>a*= n+1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6860255"/>
                  </a:ext>
                </a:extLst>
              </a:tr>
              <a:tr h="443694">
                <a:tc>
                  <a:txBody>
                    <a:bodyPr/>
                    <a:lstStyle/>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 n=1</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5561580"/>
                  </a:ext>
                </a:extLst>
              </a:tr>
              <a:tr h="445294">
                <a:tc>
                  <a:txBody>
                    <a:bodyPr/>
                    <a:lstStyle/>
                    <a:p>
                      <a:pPr marL="69850">
                        <a:lnSpc>
                          <a:spcPts val="1290"/>
                        </a:lnSpc>
                      </a:pPr>
                      <a:endParaRPr lang="en-US" sz="18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800" dirty="0">
                          <a:solidFill>
                            <a:schemeClr val="tx1"/>
                          </a:solidFill>
                          <a:effectLst/>
                          <a:latin typeface="Times New Roman" panose="02020603050405020304" pitchFamily="18" charset="0"/>
                          <a:cs typeface="Times New Roman" panose="02020603050405020304" pitchFamily="18" charset="0"/>
                        </a:rPr>
                        <a:t>a%=b</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8444664"/>
                  </a:ext>
                </a:extLst>
              </a:tr>
            </a:tbl>
          </a:graphicData>
        </a:graphic>
      </p:graphicFrame>
    </p:spTree>
    <p:extLst>
      <p:ext uri="{BB962C8B-B14F-4D97-AF65-F5344CB8AC3E}">
        <p14:creationId xmlns:p14="http://schemas.microsoft.com/office/powerpoint/2010/main" val="366946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F94B-7F7D-4CC7-8469-9AF3BCA6903C}"/>
              </a:ext>
            </a:extLst>
          </p:cNvPr>
          <p:cNvSpPr>
            <a:spLocks noGrp="1"/>
          </p:cNvSpPr>
          <p:nvPr>
            <p:ph type="title"/>
          </p:nvPr>
        </p:nvSpPr>
        <p:spPr>
          <a:xfrm>
            <a:off x="677334" y="278573"/>
            <a:ext cx="8596668" cy="538065"/>
          </a:xfrm>
        </p:spPr>
        <p:txBody>
          <a:bodyPr>
            <a:normAutofit fontScale="90000"/>
          </a:bodyPr>
          <a:lstStyle/>
          <a:p>
            <a:r>
              <a:rPr lang="en-US" sz="2200" spc="20" dirty="0">
                <a:effectLst/>
                <a:latin typeface="Times New Roman" panose="02020603050405020304" pitchFamily="18" charset="0"/>
                <a:ea typeface="Times New Roman" panose="02020603050405020304" pitchFamily="18" charset="0"/>
              </a:rPr>
              <a:t>Type </a:t>
            </a:r>
            <a:r>
              <a:rPr lang="en-US" sz="2200" spc="15" dirty="0">
                <a:effectLst/>
                <a:latin typeface="Times New Roman" panose="02020603050405020304" pitchFamily="18" charset="0"/>
                <a:ea typeface="Times New Roman" panose="02020603050405020304" pitchFamily="18" charset="0"/>
              </a:rPr>
              <a:t>Conversion in</a:t>
            </a:r>
            <a:r>
              <a:rPr lang="en-US" sz="2200" spc="50" dirty="0">
                <a:effectLst/>
                <a:latin typeface="Times New Roman" panose="02020603050405020304" pitchFamily="18" charset="0"/>
                <a:ea typeface="Times New Roman" panose="02020603050405020304" pitchFamily="18" charset="0"/>
              </a:rPr>
              <a:t> </a:t>
            </a:r>
            <a:r>
              <a:rPr lang="en-US" sz="2200" spc="10" dirty="0">
                <a:effectLst/>
                <a:latin typeface="Times New Roman" panose="02020603050405020304" pitchFamily="18" charset="0"/>
                <a:ea typeface="Times New Roman" panose="02020603050405020304" pitchFamily="18" charset="0"/>
              </a:rPr>
              <a:t>Assignments</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04784305-51CF-4340-9368-BB114C87AE6D}"/>
              </a:ext>
            </a:extLst>
          </p:cNvPr>
          <p:cNvSpPr>
            <a:spLocks noGrp="1"/>
          </p:cNvSpPr>
          <p:nvPr>
            <p:ph idx="1"/>
          </p:nvPr>
        </p:nvSpPr>
        <p:spPr>
          <a:xfrm>
            <a:off x="677334" y="989045"/>
            <a:ext cx="8596668" cy="5052317"/>
          </a:xfrm>
        </p:spPr>
        <p:txBody>
          <a:bodyPr/>
          <a:lstStyle/>
          <a:p>
            <a:r>
              <a:rPr lang="en-IN" dirty="0">
                <a:latin typeface="Times New Roman" panose="02020603050405020304" pitchFamily="18" charset="0"/>
                <a:cs typeface="Times New Roman" panose="02020603050405020304" pitchFamily="18" charset="0"/>
              </a:rPr>
              <a:t>When a data type is converted into another type is called type conversion.</a:t>
            </a:r>
          </a:p>
          <a:p>
            <a:r>
              <a:rPr lang="en-US" sz="1800" dirty="0">
                <a:effectLst/>
                <a:latin typeface="Times New Roman" panose="02020603050405020304" pitchFamily="18" charset="0"/>
                <a:ea typeface="Times New Roman" panose="02020603050405020304" pitchFamily="18" charset="0"/>
              </a:rPr>
              <a:t>In programming, it is common to assign one type of variable to another. For example, you might want to assign an int value to a float variable, as shown here:</a:t>
            </a:r>
            <a:endParaRPr lang="en-IN" sz="1800" dirty="0">
              <a:effectLst/>
              <a:latin typeface="Times New Roman" panose="02020603050405020304" pitchFamily="18" charset="0"/>
              <a:ea typeface="Times New Roman" panose="02020603050405020304" pitchFamily="18" charset="0"/>
            </a:endParaRPr>
          </a:p>
          <a:p>
            <a:pPr marL="0" indent="0">
              <a:buNone/>
            </a:pPr>
            <a:r>
              <a:rPr lang="en-US" dirty="0">
                <a:latin typeface="Times New Roman" panose="02020603050405020304" pitchFamily="18" charset="0"/>
                <a:ea typeface="Times New Roman" panose="02020603050405020304" pitchFamily="18" charset="0"/>
              </a:rPr>
              <a:t>  Ex:  </a:t>
            </a:r>
            <a:r>
              <a:rPr lang="en-US" sz="1800" dirty="0">
                <a:effectLst/>
                <a:latin typeface="Times New Roman" panose="02020603050405020304" pitchFamily="18" charset="0"/>
                <a:ea typeface="Times New Roman" panose="02020603050405020304" pitchFamily="18" charset="0"/>
              </a:rPr>
              <a:t>int </a:t>
            </a:r>
            <a:r>
              <a:rPr lang="en-US" sz="1800" dirty="0" err="1">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a:t>
            </a:r>
          </a:p>
          <a:p>
            <a:pPr marL="0" indent="0">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float f;</a:t>
            </a:r>
          </a:p>
          <a:p>
            <a:pPr marL="0" indent="0">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=10;</a:t>
            </a:r>
          </a:p>
          <a:p>
            <a:pPr marL="0" indent="0">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a:t>
            </a:r>
            <a:r>
              <a:rPr lang="en-US" sz="1800" dirty="0" err="1">
                <a:effectLst/>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 //assigns an int to a float</a:t>
            </a:r>
            <a:endParaRPr lang="en-IN"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When compatible types are mixed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an assignment, the value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right  side  is automatically converted to the type </a:t>
            </a:r>
            <a:r>
              <a:rPr lang="en-US" sz="1800" spc="25"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a:t>
            </a:r>
            <a:r>
              <a:rPr lang="en-US" sz="1800" spc="-15" dirty="0">
                <a:effectLst/>
                <a:latin typeface="Times New Roman" panose="02020603050405020304" pitchFamily="18" charset="0"/>
                <a:ea typeface="Times New Roman" panose="02020603050405020304" pitchFamily="18" charset="0"/>
              </a:rPr>
              <a:t>left </a:t>
            </a:r>
            <a:r>
              <a:rPr lang="en-US" sz="1800" dirty="0">
                <a:effectLst/>
                <a:latin typeface="Times New Roman" panose="02020603050405020304" pitchFamily="18" charset="0"/>
                <a:ea typeface="Times New Roman" panose="02020603050405020304" pitchFamily="18" charset="0"/>
              </a:rPr>
              <a:t>side.</a:t>
            </a:r>
          </a:p>
          <a:p>
            <a:r>
              <a:rPr lang="en-US" sz="1800" dirty="0">
                <a:effectLst/>
                <a:latin typeface="Times New Roman" panose="02020603050405020304" pitchFamily="18" charset="0"/>
                <a:ea typeface="Times New Roman" panose="02020603050405020304" pitchFamily="18" charset="0"/>
              </a:rPr>
              <a:t>However, because of Java’s strict type checking, not all types are compatible.</a:t>
            </a:r>
          </a:p>
          <a:p>
            <a:r>
              <a:rPr lang="en-US" dirty="0">
                <a:latin typeface="Times New Roman" panose="02020603050405020304" pitchFamily="18" charset="0"/>
                <a:ea typeface="Times New Roman" panose="02020603050405020304" pitchFamily="18" charset="0"/>
              </a:rPr>
              <a:t>Conversion can be of two types</a:t>
            </a:r>
          </a:p>
          <a:p>
            <a:pPr>
              <a:buFont typeface="+mj-lt"/>
              <a:buAutoNum type="arabicParenR"/>
            </a:pPr>
            <a:r>
              <a:rPr lang="en-US" dirty="0">
                <a:latin typeface="Times New Roman" panose="02020603050405020304" pitchFamily="18" charset="0"/>
                <a:ea typeface="Times New Roman" panose="02020603050405020304" pitchFamily="18" charset="0"/>
              </a:rPr>
              <a:t>Implicit Conversion</a:t>
            </a:r>
          </a:p>
          <a:p>
            <a:pPr>
              <a:buFont typeface="+mj-lt"/>
              <a:buAutoNum type="arabicParenR"/>
            </a:pPr>
            <a:r>
              <a:rPr lang="en-US" sz="1800" dirty="0">
                <a:effectLst/>
                <a:latin typeface="Times New Roman" panose="02020603050405020304" pitchFamily="18" charset="0"/>
                <a:ea typeface="Times New Roman" panose="02020603050405020304" pitchFamily="18" charset="0"/>
              </a:rPr>
              <a:t>Explicit Conversion</a:t>
            </a:r>
            <a:endParaRPr lang="en-IN" sz="1800" dirty="0">
              <a:effectLst/>
              <a:latin typeface="Times New Roman" panose="02020603050405020304" pitchFamily="18" charset="0"/>
              <a:ea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4125631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93855B-FD46-4C4F-B897-BE7F84B155A1}"/>
              </a:ext>
            </a:extLst>
          </p:cNvPr>
          <p:cNvSpPr>
            <a:spLocks noGrp="1"/>
          </p:cNvSpPr>
          <p:nvPr>
            <p:ph idx="1"/>
          </p:nvPr>
        </p:nvSpPr>
        <p:spPr>
          <a:xfrm>
            <a:off x="466531" y="410547"/>
            <a:ext cx="9405257" cy="6102220"/>
          </a:xfrm>
        </p:spPr>
        <p:txBody>
          <a:bodyPr>
            <a:normAutofit lnSpcReduction="10000"/>
          </a:bodyPr>
          <a:lstStyle/>
          <a:p>
            <a:r>
              <a:rPr lang="en-IN" b="1" dirty="0"/>
              <a:t>Implicit Conversion: </a:t>
            </a:r>
            <a:r>
              <a:rPr lang="en-IN" dirty="0"/>
              <a:t>In implicit conversion compiler will automatically change one type of data into another.</a:t>
            </a:r>
          </a:p>
          <a:p>
            <a:r>
              <a:rPr lang="en-IN" dirty="0"/>
              <a:t>It will happen if both type are compatible and target is larger than source type.</a:t>
            </a:r>
          </a:p>
          <a:p>
            <a:pPr marL="0" indent="0">
              <a:buNone/>
            </a:pPr>
            <a:r>
              <a:rPr lang="en-IN" dirty="0"/>
              <a:t>	byte </a:t>
            </a:r>
            <a:r>
              <a:rPr lang="en-IN" dirty="0">
                <a:sym typeface="Wingdings" panose="05000000000000000000" pitchFamily="2" charset="2"/>
              </a:rPr>
              <a:t> short  int  long  float  double</a:t>
            </a:r>
          </a:p>
          <a:p>
            <a:pPr marL="0" indent="0">
              <a:buNone/>
            </a:pPr>
            <a:r>
              <a:rPr lang="en-IN" dirty="0">
                <a:sym typeface="Wingdings" panose="05000000000000000000" pitchFamily="2" charset="2"/>
              </a:rPr>
              <a:t>				widening</a:t>
            </a:r>
            <a:endParaRPr lang="en-IN" dirty="0"/>
          </a:p>
          <a:p>
            <a:pPr marL="0" indent="0">
              <a:buNone/>
            </a:pPr>
            <a:r>
              <a:rPr lang="en-IN" dirty="0"/>
              <a:t>	</a:t>
            </a:r>
            <a:r>
              <a:rPr lang="en-IN" dirty="0" err="1"/>
              <a:t>Eg</a:t>
            </a:r>
            <a:r>
              <a:rPr lang="en-IN" dirty="0"/>
              <a:t>:- short a = 2000;</a:t>
            </a:r>
          </a:p>
          <a:p>
            <a:pPr marL="0" indent="0">
              <a:buNone/>
            </a:pPr>
            <a:r>
              <a:rPr lang="en-IN" dirty="0"/>
              <a:t>		int b;</a:t>
            </a:r>
          </a:p>
          <a:p>
            <a:pPr marL="0" indent="0">
              <a:buNone/>
            </a:pPr>
            <a:r>
              <a:rPr lang="en-IN" dirty="0"/>
              <a:t>		b = a;</a:t>
            </a:r>
          </a:p>
          <a:p>
            <a:r>
              <a:rPr lang="en-IN" b="1" dirty="0"/>
              <a:t>Explicit Conversion: </a:t>
            </a:r>
            <a:r>
              <a:rPr lang="en-IN" dirty="0"/>
              <a:t>When we want to convert a value having larger type to smaller type. In this case casting needs to be performed explicitly.</a:t>
            </a:r>
          </a:p>
          <a:p>
            <a:pPr marL="0" indent="0">
              <a:buNone/>
            </a:pPr>
            <a:r>
              <a:rPr lang="en-IN" b="1" dirty="0"/>
              <a:t>	double </a:t>
            </a:r>
            <a:r>
              <a:rPr lang="en-IN" b="1" dirty="0">
                <a:sym typeface="Wingdings" panose="05000000000000000000" pitchFamily="2" charset="2"/>
              </a:rPr>
              <a:t> float  long  int  short  byte</a:t>
            </a:r>
          </a:p>
          <a:p>
            <a:pPr marL="0" indent="0">
              <a:buNone/>
            </a:pPr>
            <a:r>
              <a:rPr lang="en-IN" b="1" dirty="0">
                <a:sym typeface="Wingdings" panose="05000000000000000000" pitchFamily="2" charset="2"/>
              </a:rPr>
              <a:t>		narrowing</a:t>
            </a:r>
          </a:p>
          <a:p>
            <a:pPr marL="0" indent="0">
              <a:buNone/>
            </a:pPr>
            <a:r>
              <a:rPr lang="en-IN" b="1" dirty="0">
                <a:sym typeface="Wingdings" panose="05000000000000000000" pitchFamily="2" charset="2"/>
              </a:rPr>
              <a:t>	</a:t>
            </a:r>
            <a:r>
              <a:rPr lang="en-IN" b="1" dirty="0" err="1">
                <a:sym typeface="Wingdings" panose="05000000000000000000" pitchFamily="2" charset="2"/>
              </a:rPr>
              <a:t>Eg</a:t>
            </a:r>
            <a:r>
              <a:rPr lang="en-IN" b="1" dirty="0">
                <a:sym typeface="Wingdings" panose="05000000000000000000" pitchFamily="2" charset="2"/>
              </a:rPr>
              <a:t>:- int a = 10;</a:t>
            </a:r>
          </a:p>
          <a:p>
            <a:pPr marL="0" indent="0">
              <a:buNone/>
            </a:pPr>
            <a:r>
              <a:rPr lang="en-IN" b="1" dirty="0">
                <a:sym typeface="Wingdings" panose="05000000000000000000" pitchFamily="2" charset="2"/>
              </a:rPr>
              <a:t>		byte b = (int) a;</a:t>
            </a:r>
          </a:p>
          <a:p>
            <a:pPr marL="0" indent="0">
              <a:buNone/>
            </a:pPr>
            <a:r>
              <a:rPr lang="en-IN" b="1" dirty="0">
                <a:sym typeface="Wingdings" panose="05000000000000000000" pitchFamily="2" charset="2"/>
              </a:rPr>
              <a:t>Here size of source type int is 32 bits and size of destination type byte is 8 bits. </a:t>
            </a:r>
          </a:p>
          <a:p>
            <a:pPr marL="0" indent="0">
              <a:buNone/>
            </a:pPr>
            <a:r>
              <a:rPr lang="en-IN" b="1" dirty="0">
                <a:sym typeface="Wingdings" panose="05000000000000000000" pitchFamily="2" charset="2"/>
              </a:rPr>
              <a:t>Here source type is larger than destination type such conversion is known as narrowing conversion.</a:t>
            </a:r>
            <a:endParaRPr lang="en-IN" b="1" dirty="0"/>
          </a:p>
          <a:p>
            <a:pPr marL="0" indent="0">
              <a:buNone/>
            </a:pPr>
            <a:endParaRPr lang="en-IN" dirty="0"/>
          </a:p>
        </p:txBody>
      </p:sp>
    </p:spTree>
    <p:extLst>
      <p:ext uri="{BB962C8B-B14F-4D97-AF65-F5344CB8AC3E}">
        <p14:creationId xmlns:p14="http://schemas.microsoft.com/office/powerpoint/2010/main" val="39859598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484</TotalTime>
  <Words>1576</Words>
  <Application>Microsoft Office PowerPoint</Application>
  <PresentationFormat>Widescreen</PresentationFormat>
  <Paragraphs>221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Trebuchet MS</vt:lpstr>
      <vt:lpstr>Wingdings 3</vt:lpstr>
      <vt:lpstr>Facet</vt:lpstr>
      <vt:lpstr>BCA 504 :  Java Programming </vt:lpstr>
      <vt:lpstr>Short-Circuit Logical Operators </vt:lpstr>
      <vt:lpstr>PowerPoint Presentation</vt:lpstr>
      <vt:lpstr>Assignment Operators </vt:lpstr>
      <vt:lpstr>Bitwise and Shift Operator </vt:lpstr>
      <vt:lpstr>PowerPoint Presentation</vt:lpstr>
      <vt:lpstr>Shorthand Assignment </vt:lpstr>
      <vt:lpstr>Type Conversion in Assignments </vt:lpstr>
      <vt:lpstr>PowerPoint Presentation</vt:lpstr>
      <vt:lpstr>Operator Precedence </vt:lpstr>
      <vt:lpstr>Expressions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SHK</dc:creator>
  <cp:lastModifiedBy>SHK</cp:lastModifiedBy>
  <cp:revision>16</cp:revision>
  <dcterms:created xsi:type="dcterms:W3CDTF">2020-09-10T13:43:45Z</dcterms:created>
  <dcterms:modified xsi:type="dcterms:W3CDTF">2020-09-11T16:08:11Z</dcterms:modified>
</cp:coreProperties>
</file>