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76" r:id="rId15"/>
    <p:sldId id="275" r:id="rId16"/>
    <p:sldId id="268" r:id="rId17"/>
    <p:sldId id="269" r:id="rId18"/>
    <p:sldId id="270" r:id="rId19"/>
    <p:sldId id="277" r:id="rId20"/>
    <p:sldId id="271" r:id="rId21"/>
    <p:sldId id="272" r:id="rId22"/>
    <p:sldId id="278" r:id="rId23"/>
    <p:sldId id="279" r:id="rId24"/>
    <p:sldId id="282" r:id="rId25"/>
    <p:sldId id="273" r:id="rId26"/>
    <p:sldId id="281"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6F15528-21DE-4FAA-801E-634DDDAF4B2B}"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79483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4137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77830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878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29668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1689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9698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068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1146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4772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6770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xmlns=""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36730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B951B-FB5B-422C-AA8F-9AF438CFD71F}"/>
              </a:ext>
            </a:extLst>
          </p:cNvPr>
          <p:cNvSpPr>
            <a:spLocks noGrp="1"/>
          </p:cNvSpPr>
          <p:nvPr>
            <p:ph type="ctrTitle"/>
          </p:nvPr>
        </p:nvSpPr>
        <p:spPr>
          <a:xfrm>
            <a:off x="762000" y="1371600"/>
            <a:ext cx="8077199" cy="2541431"/>
          </a:xfrm>
        </p:spPr>
        <p:txBody>
          <a:bodyPr>
            <a:normAutofit/>
          </a:bodyPr>
          <a:lstStyle/>
          <a:p>
            <a:pPr algn="ctr"/>
            <a:r>
              <a:rPr lang="en-US" b="1" dirty="0">
                <a:latin typeface="Calibri" panose="020F0502020204030204" pitchFamily="34" charset="0"/>
                <a:cs typeface="Calibri" panose="020F0502020204030204" pitchFamily="34" charset="0"/>
              </a:rPr>
              <a:t>Reliable Stream Transport Service (TCP)</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9957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EC3FE2-4184-4F22-B8E3-148C5BC40B94}"/>
              </a:ext>
            </a:extLst>
          </p:cNvPr>
          <p:cNvSpPr>
            <a:spLocks noGrp="1"/>
          </p:cNvSpPr>
          <p:nvPr>
            <p:ph idx="1"/>
          </p:nvPr>
        </p:nvSpPr>
        <p:spPr>
          <a:xfrm>
            <a:off x="304800" y="457200"/>
            <a:ext cx="8534399" cy="5486399"/>
          </a:xfrm>
        </p:spPr>
        <p:txBody>
          <a:bodyPr/>
          <a:lstStyle/>
          <a:p>
            <a:r>
              <a:rPr lang="en-US" b="1" u="sng" dirty="0"/>
              <a:t>The  Transmission Control Protocol (TCP):</a:t>
            </a:r>
            <a:endParaRPr lang="en-US" dirty="0"/>
          </a:p>
          <a:p>
            <a:r>
              <a:rPr lang="en-US" b="1" dirty="0"/>
              <a:t>TCP is a  communication protocol, not a piece of software.</a:t>
            </a:r>
            <a:endParaRPr lang="en-US" dirty="0"/>
          </a:p>
          <a:p>
            <a:r>
              <a:rPr lang="en-US" dirty="0"/>
              <a:t>The protocol specifies the format of the data and acknowledgements that two computers exchange to achieve a reliable transfer, as well as the procedures the computers use to ensure that the data arrives correctly. </a:t>
            </a:r>
          </a:p>
          <a:p>
            <a:r>
              <a:rPr lang="en-US" dirty="0"/>
              <a:t>It specifies how TCP software distinguishes among multiple destinations on a given machine, and how communicating machines recover from errors like lost or duplicated packets. </a:t>
            </a:r>
          </a:p>
          <a:p>
            <a:r>
              <a:rPr lang="en-US" dirty="0"/>
              <a:t>The protocol also specifies how two computers initiate a TCP stream transfer and how they agree when it is complete.</a:t>
            </a:r>
          </a:p>
          <a:p>
            <a:endParaRPr lang="en-IN" dirty="0"/>
          </a:p>
        </p:txBody>
      </p:sp>
    </p:spTree>
    <p:extLst>
      <p:ext uri="{BB962C8B-B14F-4D97-AF65-F5344CB8AC3E}">
        <p14:creationId xmlns:p14="http://schemas.microsoft.com/office/powerpoint/2010/main" xmlns="" val="35047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CD1870-FE20-4FFD-96F0-FFCAEC099E19}"/>
              </a:ext>
            </a:extLst>
          </p:cNvPr>
          <p:cNvSpPr>
            <a:spLocks noGrp="1"/>
          </p:cNvSpPr>
          <p:nvPr>
            <p:ph idx="1"/>
          </p:nvPr>
        </p:nvSpPr>
        <p:spPr>
          <a:xfrm>
            <a:off x="304800" y="571480"/>
            <a:ext cx="8381999" cy="5219719"/>
          </a:xfrm>
        </p:spPr>
        <p:txBody>
          <a:bodyPr>
            <a:normAutofit lnSpcReduction="10000"/>
          </a:bodyPr>
          <a:lstStyle/>
          <a:p>
            <a:r>
              <a:rPr lang="en-US" b="1" u="sng" dirty="0"/>
              <a:t>Passive And Active Opens:</a:t>
            </a:r>
            <a:endParaRPr lang="en-US" dirty="0"/>
          </a:p>
          <a:p>
            <a:r>
              <a:rPr lang="en-US" dirty="0"/>
              <a:t>Before TCP traffic can pass across  an  internet, application programs at both ends of the connection must agree that the connection is desired. </a:t>
            </a:r>
          </a:p>
          <a:p>
            <a:r>
              <a:rPr lang="en-US" dirty="0"/>
              <a:t>To do so, the application program on one end performs a  passive open  function by contacting its operating system and indicating that it will accept an incoming connection.</a:t>
            </a:r>
          </a:p>
          <a:p>
            <a:r>
              <a:rPr lang="en-US" dirty="0"/>
              <a:t>The application program at the other end must then contact its operating system using an  active open  request to establish a connection. </a:t>
            </a:r>
          </a:p>
          <a:p>
            <a:r>
              <a:rPr lang="en-US" dirty="0"/>
              <a:t>The two TCP software modules communicate to establish and verify a connection. </a:t>
            </a:r>
          </a:p>
          <a:p>
            <a:r>
              <a:rPr lang="en-US" dirty="0"/>
              <a:t>Once a connection has been created, application programs can begin to pass data; the TCP software modules at each end exchange messages that guarantee reliable delivery. </a:t>
            </a:r>
            <a:endParaRPr lang="en-IN" dirty="0"/>
          </a:p>
        </p:txBody>
      </p:sp>
    </p:spTree>
    <p:extLst>
      <p:ext uri="{BB962C8B-B14F-4D97-AF65-F5344CB8AC3E}">
        <p14:creationId xmlns:p14="http://schemas.microsoft.com/office/powerpoint/2010/main" xmlns="" val="427370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52A7AA-0885-47C7-A4DC-B5F5CDF15C30}"/>
              </a:ext>
            </a:extLst>
          </p:cNvPr>
          <p:cNvSpPr>
            <a:spLocks noGrp="1"/>
          </p:cNvSpPr>
          <p:nvPr>
            <p:ph idx="1"/>
          </p:nvPr>
        </p:nvSpPr>
        <p:spPr>
          <a:xfrm>
            <a:off x="228600" y="304800"/>
            <a:ext cx="8305799" cy="5486399"/>
          </a:xfrm>
        </p:spPr>
        <p:txBody>
          <a:bodyPr/>
          <a:lstStyle/>
          <a:p>
            <a:r>
              <a:rPr lang="en-US" b="1" u="sng" dirty="0"/>
              <a:t>Acknowledgements And Retransmission: </a:t>
            </a:r>
          </a:p>
          <a:p>
            <a:r>
              <a:rPr lang="en-US" dirty="0"/>
              <a:t>Each acknowledgement specifies a sequence value one greater than the highest octet position in the contiguous prefix it received. </a:t>
            </a:r>
          </a:p>
          <a:p>
            <a:r>
              <a:rPr lang="en-US" b="1" dirty="0"/>
              <a:t>A  TCP  acknowledgement specifies the sequence number of the next octet that the receiver expects to receive.</a:t>
            </a:r>
            <a:endParaRPr lang="en-US" dirty="0"/>
          </a:p>
          <a:p>
            <a:r>
              <a:rPr lang="en-US" dirty="0"/>
              <a:t>The TCP acknowledgement scheme is called  cumulative  because it reports how much of the stream has accumulated.</a:t>
            </a:r>
          </a:p>
          <a:p>
            <a:r>
              <a:rPr lang="en-US" dirty="0"/>
              <a:t>Advantage:</a:t>
            </a:r>
          </a:p>
          <a:p>
            <a:pPr lvl="1"/>
            <a:r>
              <a:rPr lang="en-US" dirty="0"/>
              <a:t>acknowledgements are both easy to generate and unambiguous. </a:t>
            </a:r>
          </a:p>
          <a:p>
            <a:pPr lvl="1"/>
            <a:r>
              <a:rPr lang="en-US" dirty="0"/>
              <a:t>Lost acknowledgements do not necessarily force retransmission.</a:t>
            </a:r>
          </a:p>
          <a:p>
            <a:r>
              <a:rPr lang="en-US" dirty="0"/>
              <a:t>A major disadvantage is that the sender does not receive information about all successful transmissions, but only about a single position in the stream that has been received.</a:t>
            </a:r>
          </a:p>
        </p:txBody>
      </p:sp>
    </p:spTree>
    <p:extLst>
      <p:ext uri="{BB962C8B-B14F-4D97-AF65-F5344CB8AC3E}">
        <p14:creationId xmlns:p14="http://schemas.microsoft.com/office/powerpoint/2010/main" xmlns="" val="39236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302DBF-C2C6-4043-8607-4180F626E1F6}"/>
              </a:ext>
            </a:extLst>
          </p:cNvPr>
          <p:cNvSpPr>
            <a:spLocks noGrp="1"/>
          </p:cNvSpPr>
          <p:nvPr>
            <p:ph idx="1"/>
          </p:nvPr>
        </p:nvSpPr>
        <p:spPr>
          <a:xfrm>
            <a:off x="304800" y="457200"/>
            <a:ext cx="8229599" cy="5181599"/>
          </a:xfrm>
        </p:spPr>
        <p:txBody>
          <a:bodyPr/>
          <a:lstStyle/>
          <a:p>
            <a:r>
              <a:rPr lang="en-US" b="1" u="sng" dirty="0"/>
              <a:t>Timeout And Retransmission:</a:t>
            </a:r>
          </a:p>
          <a:p>
            <a:r>
              <a:rPr lang="en-US" dirty="0"/>
              <a:t>In  an internet, a segment traveling between a pair of machines may traverse a single, low-delay network (e.g., a high-speed LAN), or it may travel across multiple intermediate networks through multiple routers. </a:t>
            </a:r>
          </a:p>
          <a:p>
            <a:r>
              <a:rPr lang="en-US" dirty="0"/>
              <a:t>Thus, it is impossible to know  </a:t>
            </a:r>
            <a:r>
              <a:rPr lang="en-US"/>
              <a:t>a </a:t>
            </a:r>
            <a:r>
              <a:rPr lang="en-US" smtClean="0"/>
              <a:t>prior  </a:t>
            </a:r>
            <a:r>
              <a:rPr lang="en-US" dirty="0"/>
              <a:t>how quickly acknowledgements will return to the source. </a:t>
            </a:r>
          </a:p>
          <a:p>
            <a:r>
              <a:rPr lang="en-US" dirty="0"/>
              <a:t>Furthermore, the delay at each router depends on traffic, so the total time required for a segment to travel to the destination and an acknowledgement to return to the source varies dramatically from one instant to another. </a:t>
            </a:r>
          </a:p>
          <a:p>
            <a:r>
              <a:rPr lang="en-US" dirty="0"/>
              <a:t>Figure  13.10,  which shows measurements of round trip times across the global Internet for  100  consecutive packets, illustrates the problem</a:t>
            </a:r>
          </a:p>
        </p:txBody>
      </p:sp>
    </p:spTree>
    <p:extLst>
      <p:ext uri="{BB962C8B-B14F-4D97-AF65-F5344CB8AC3E}">
        <p14:creationId xmlns:p14="http://schemas.microsoft.com/office/powerpoint/2010/main" xmlns="" val="2448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4A191-0922-4D6F-89A6-3672CA6DF9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7B9966BE-AE88-44DC-8ADC-A955F7881274}"/>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xmlns="" id="{1791F5F8-60A6-4CDE-A2D2-AE18D4BC4156}"/>
              </a:ext>
            </a:extLst>
          </p:cNvPr>
          <p:cNvPicPr>
            <a:picLocks noChangeAspect="1"/>
          </p:cNvPicPr>
          <p:nvPr/>
        </p:nvPicPr>
        <p:blipFill>
          <a:blip r:embed="rId2"/>
          <a:stretch>
            <a:fillRect/>
          </a:stretch>
        </p:blipFill>
        <p:spPr>
          <a:xfrm>
            <a:off x="1344786" y="186359"/>
            <a:ext cx="6768752" cy="6485281"/>
          </a:xfrm>
          <a:prstGeom prst="rect">
            <a:avLst/>
          </a:prstGeom>
        </p:spPr>
      </p:pic>
    </p:spTree>
    <p:extLst>
      <p:ext uri="{BB962C8B-B14F-4D97-AF65-F5344CB8AC3E}">
        <p14:creationId xmlns:p14="http://schemas.microsoft.com/office/powerpoint/2010/main" xmlns="" val="135334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78D720-E1EA-4A29-B2A9-F23BD17DC03C}"/>
              </a:ext>
            </a:extLst>
          </p:cNvPr>
          <p:cNvSpPr>
            <a:spLocks noGrp="1"/>
          </p:cNvSpPr>
          <p:nvPr>
            <p:ph idx="1"/>
          </p:nvPr>
        </p:nvSpPr>
        <p:spPr>
          <a:xfrm>
            <a:off x="467544" y="476672"/>
            <a:ext cx="8136903" cy="5184575"/>
          </a:xfrm>
        </p:spPr>
        <p:txBody>
          <a:bodyPr/>
          <a:lstStyle/>
          <a:p>
            <a:r>
              <a:rPr lang="en-US" dirty="0"/>
              <a:t>TCP accommodates varying internet delays by using an  adaptive retransmission algorithm. </a:t>
            </a:r>
          </a:p>
          <a:p>
            <a:r>
              <a:rPr lang="en-US" dirty="0"/>
              <a:t>To collect the data needed for an adaptive algorithm, TCP records the time at which each segment is sent and the time at which an acknowledgement arrives for the data in that segment. </a:t>
            </a:r>
          </a:p>
          <a:p>
            <a:r>
              <a:rPr lang="en-US" dirty="0"/>
              <a:t>From the two times, TCP computes  an  elapsed time known  as  a sample round trip time  or  round trip sample. </a:t>
            </a:r>
          </a:p>
          <a:p>
            <a:r>
              <a:rPr lang="en-US" dirty="0"/>
              <a:t>Whenever it obtains a new round trip sample, TCP adjusts its notion of the average round trip time for the connection. </a:t>
            </a:r>
            <a:endParaRPr lang="en-IN" dirty="0"/>
          </a:p>
          <a:p>
            <a:endParaRPr lang="en-IN" dirty="0"/>
          </a:p>
        </p:txBody>
      </p:sp>
    </p:spTree>
    <p:extLst>
      <p:ext uri="{BB962C8B-B14F-4D97-AF65-F5344CB8AC3E}">
        <p14:creationId xmlns:p14="http://schemas.microsoft.com/office/powerpoint/2010/main" xmlns="" val="4374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F35650-548E-42CD-A572-A77F249F7580}"/>
              </a:ext>
            </a:extLst>
          </p:cNvPr>
          <p:cNvSpPr>
            <a:spLocks noGrp="1"/>
          </p:cNvSpPr>
          <p:nvPr>
            <p:ph idx="1"/>
          </p:nvPr>
        </p:nvSpPr>
        <p:spPr>
          <a:xfrm>
            <a:off x="381000" y="609600"/>
            <a:ext cx="8229599" cy="5181599"/>
          </a:xfrm>
        </p:spPr>
        <p:txBody>
          <a:bodyPr/>
          <a:lstStyle/>
          <a:p>
            <a:r>
              <a:rPr lang="en-US" dirty="0"/>
              <a:t>Usually, TCP software stores the estimated round trip time,  RTT,  as  a weighted average and uses new round trip samples to change the average slowly. </a:t>
            </a:r>
          </a:p>
          <a:p>
            <a:r>
              <a:rPr lang="en-US" dirty="0"/>
              <a:t>For example, when computing a new weighted average, one early averaging technique used </a:t>
            </a:r>
            <a:r>
              <a:rPr lang="en-US" b="1" dirty="0"/>
              <a:t>a constant weighting factor,  α,  where  0 ≤ α &lt; 1</a:t>
            </a:r>
            <a:r>
              <a:rPr lang="en-US" dirty="0"/>
              <a:t>,  to weight the old average against the latest round trip sample:</a:t>
            </a:r>
          </a:p>
          <a:p>
            <a:endParaRPr lang="en-US" dirty="0"/>
          </a:p>
          <a:p>
            <a:endParaRPr lang="en-US" dirty="0"/>
          </a:p>
          <a:p>
            <a:r>
              <a:rPr lang="en-US" dirty="0"/>
              <a:t>Choosing a value for  a  close to  1  makes the weighted average immune to changes that last a short time.</a:t>
            </a:r>
          </a:p>
          <a:p>
            <a:r>
              <a:rPr lang="en-US" dirty="0"/>
              <a:t>Choosing a value for  a  close to  0  makes the weighted average respond to changes in delay very quickly.</a:t>
            </a:r>
          </a:p>
          <a:p>
            <a:endParaRPr lang="en-US" dirty="0"/>
          </a:p>
          <a:p>
            <a:endParaRPr lang="en-US" dirty="0"/>
          </a:p>
          <a:p>
            <a:endParaRPr lang="en-IN" dirty="0"/>
          </a:p>
        </p:txBody>
      </p:sp>
      <p:pic>
        <p:nvPicPr>
          <p:cNvPr id="4" name="Picture 3">
            <a:extLst>
              <a:ext uri="{FF2B5EF4-FFF2-40B4-BE49-F238E27FC236}">
                <a16:creationId xmlns:a16="http://schemas.microsoft.com/office/drawing/2014/main" xmlns="" id="{CB19D2BD-0ECE-41FA-AA33-863362B67D03}"/>
              </a:ext>
            </a:extLst>
          </p:cNvPr>
          <p:cNvPicPr>
            <a:picLocks noChangeAspect="1"/>
          </p:cNvPicPr>
          <p:nvPr/>
        </p:nvPicPr>
        <p:blipFill>
          <a:blip r:embed="rId2"/>
          <a:stretch>
            <a:fillRect/>
          </a:stretch>
        </p:blipFill>
        <p:spPr>
          <a:xfrm>
            <a:off x="1066800" y="3276600"/>
            <a:ext cx="6536159" cy="533401"/>
          </a:xfrm>
          <a:prstGeom prst="rect">
            <a:avLst/>
          </a:prstGeom>
        </p:spPr>
      </p:pic>
    </p:spTree>
    <p:extLst>
      <p:ext uri="{BB962C8B-B14F-4D97-AF65-F5344CB8AC3E}">
        <p14:creationId xmlns:p14="http://schemas.microsoft.com/office/powerpoint/2010/main" xmlns="" val="30987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C8A159-CCA9-4C2E-9A0C-DD9AC94FA510}"/>
              </a:ext>
            </a:extLst>
          </p:cNvPr>
          <p:cNvSpPr>
            <a:spLocks noGrp="1"/>
          </p:cNvSpPr>
          <p:nvPr>
            <p:ph idx="1"/>
          </p:nvPr>
        </p:nvSpPr>
        <p:spPr>
          <a:xfrm>
            <a:off x="533400" y="533400"/>
            <a:ext cx="8153399" cy="5105399"/>
          </a:xfrm>
        </p:spPr>
        <p:txBody>
          <a:bodyPr/>
          <a:lstStyle/>
          <a:p>
            <a:r>
              <a:rPr lang="en-US" dirty="0"/>
              <a:t>When it sends a packet, TCP computes a timeout value as a function of the current round trip estimate. </a:t>
            </a:r>
          </a:p>
          <a:p>
            <a:r>
              <a:rPr lang="en-US" dirty="0"/>
              <a:t>Early implementations of TCP used a constant weighting factor, β</a:t>
            </a:r>
          </a:p>
          <a:p>
            <a:r>
              <a:rPr lang="en-US" dirty="0"/>
              <a:t>(β &gt; I), and made the timeout greater than the current round trip estimate:</a:t>
            </a:r>
          </a:p>
          <a:p>
            <a:endParaRPr lang="en-IN" dirty="0"/>
          </a:p>
          <a:p>
            <a:endParaRPr lang="en-IN" dirty="0"/>
          </a:p>
          <a:p>
            <a:r>
              <a:rPr lang="en-US" dirty="0"/>
              <a:t>The original specification recommended setting β =2.</a:t>
            </a:r>
          </a:p>
          <a:p>
            <a:r>
              <a:rPr lang="en-US" b="1" i="1" dirty="0"/>
              <a:t>To accommodate the varying delays encountered in an internet environment, TCP uses an adaptive retransmission algorithm that monitors delays on each connection and adjusts its timeout parameter accordingly.</a:t>
            </a:r>
            <a:endParaRPr lang="en-US" dirty="0"/>
          </a:p>
          <a:p>
            <a:endParaRPr lang="en-IN" dirty="0"/>
          </a:p>
        </p:txBody>
      </p:sp>
      <p:pic>
        <p:nvPicPr>
          <p:cNvPr id="4" name="Picture 3">
            <a:extLst>
              <a:ext uri="{FF2B5EF4-FFF2-40B4-BE49-F238E27FC236}">
                <a16:creationId xmlns:a16="http://schemas.microsoft.com/office/drawing/2014/main" xmlns="" id="{5F2185CC-E229-4D8F-9C16-EB3CFF2B2BC6}"/>
              </a:ext>
            </a:extLst>
          </p:cNvPr>
          <p:cNvPicPr>
            <a:picLocks noChangeAspect="1"/>
          </p:cNvPicPr>
          <p:nvPr/>
        </p:nvPicPr>
        <p:blipFill>
          <a:blip r:embed="rId2"/>
          <a:stretch>
            <a:fillRect/>
          </a:stretch>
        </p:blipFill>
        <p:spPr>
          <a:xfrm>
            <a:off x="2956419" y="2590800"/>
            <a:ext cx="2617607" cy="533400"/>
          </a:xfrm>
          <a:prstGeom prst="rect">
            <a:avLst/>
          </a:prstGeom>
        </p:spPr>
      </p:pic>
    </p:spTree>
    <p:extLst>
      <p:ext uri="{BB962C8B-B14F-4D97-AF65-F5344CB8AC3E}">
        <p14:creationId xmlns:p14="http://schemas.microsoft.com/office/powerpoint/2010/main" xmlns="" val="9305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463281-B47E-4FBA-872A-0F83A134E046}"/>
              </a:ext>
            </a:extLst>
          </p:cNvPr>
          <p:cNvSpPr>
            <a:spLocks noGrp="1"/>
          </p:cNvSpPr>
          <p:nvPr>
            <p:ph idx="1"/>
          </p:nvPr>
        </p:nvSpPr>
        <p:spPr>
          <a:xfrm>
            <a:off x="381000" y="0"/>
            <a:ext cx="8153399" cy="6096000"/>
          </a:xfrm>
        </p:spPr>
        <p:txBody>
          <a:bodyPr>
            <a:normAutofit/>
          </a:bodyPr>
          <a:lstStyle/>
          <a:p>
            <a:pPr>
              <a:buNone/>
            </a:pPr>
            <a:r>
              <a:rPr lang="en-US" b="1" u="sng" dirty="0" err="1"/>
              <a:t>Karn's</a:t>
            </a:r>
            <a:r>
              <a:rPr lang="en-US" b="1" u="sng" dirty="0"/>
              <a:t> Algorithm  And  Timer </a:t>
            </a:r>
            <a:r>
              <a:rPr lang="en-US" b="1" u="sng" dirty="0" err="1"/>
              <a:t>Backoff</a:t>
            </a:r>
            <a:r>
              <a:rPr lang="en-US" b="1" u="sng" dirty="0"/>
              <a:t>:</a:t>
            </a:r>
            <a:endParaRPr lang="en-US" dirty="0"/>
          </a:p>
          <a:p>
            <a:r>
              <a:rPr lang="en-US" dirty="0" smtClean="0"/>
              <a:t>Consider what happens when TCP sends a segment after a sharp increase in delay. </a:t>
            </a:r>
          </a:p>
          <a:p>
            <a:r>
              <a:rPr lang="en-US" dirty="0" smtClean="0"/>
              <a:t>TCP computes a timeout using the existing round trip estimate. The timeout will  be  too small for the new delay and will force retransmission. </a:t>
            </a:r>
          </a:p>
          <a:p>
            <a:r>
              <a:rPr lang="en-US" dirty="0" smtClean="0"/>
              <a:t> If  TCP ignores acknowledgements from retransmitted segments, it will never update the estimate and the cycle will continue.</a:t>
            </a:r>
          </a:p>
          <a:p>
            <a:r>
              <a:rPr lang="en-US" dirty="0" smtClean="0"/>
              <a:t>To accommodate such failures, </a:t>
            </a:r>
            <a:r>
              <a:rPr lang="en-US" dirty="0" err="1" smtClean="0"/>
              <a:t>Karn's</a:t>
            </a:r>
            <a:r>
              <a:rPr lang="en-US" dirty="0" smtClean="0"/>
              <a:t> algorithm requires the sender to combine retransmission timeouts with a  timer </a:t>
            </a:r>
            <a:r>
              <a:rPr lang="en-US" dirty="0" err="1" smtClean="0"/>
              <a:t>backoff</a:t>
            </a:r>
            <a:r>
              <a:rPr lang="en-US" dirty="0" smtClean="0"/>
              <a:t>  strategy. </a:t>
            </a:r>
            <a:endParaRPr lang="en-IN" dirty="0" smtClean="0"/>
          </a:p>
          <a:p>
            <a:endParaRPr lang="en-IN" dirty="0"/>
          </a:p>
        </p:txBody>
      </p:sp>
    </p:spTree>
    <p:extLst>
      <p:ext uri="{BB962C8B-B14F-4D97-AF65-F5344CB8AC3E}">
        <p14:creationId xmlns:p14="http://schemas.microsoft.com/office/powerpoint/2010/main" xmlns="" val="2368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305799" cy="5486399"/>
          </a:xfrm>
        </p:spPr>
        <p:txBody>
          <a:bodyPr/>
          <a:lstStyle/>
          <a:p>
            <a:r>
              <a:rPr lang="en-US" dirty="0" smtClean="0"/>
              <a:t>The </a:t>
            </a:r>
            <a:r>
              <a:rPr lang="en-US" dirty="0" err="1" smtClean="0"/>
              <a:t>backoff</a:t>
            </a:r>
            <a:r>
              <a:rPr lang="en-US" dirty="0" smtClean="0"/>
              <a:t> technique computes an initial timeout using a formula like the one shown above. </a:t>
            </a:r>
          </a:p>
          <a:p>
            <a:r>
              <a:rPr lang="en-US" dirty="0" smtClean="0"/>
              <a:t>Implementations use a variety of techniques to compute </a:t>
            </a:r>
            <a:r>
              <a:rPr lang="en-US" dirty="0" err="1" smtClean="0"/>
              <a:t>backoff</a:t>
            </a:r>
            <a:r>
              <a:rPr lang="en-US" dirty="0" smtClean="0"/>
              <a:t>.  Most choose a multiplicative factor,  γ,  and set the new value to:</a:t>
            </a:r>
          </a:p>
          <a:p>
            <a:pPr marL="0" indent="0">
              <a:buNone/>
            </a:pPr>
            <a:r>
              <a:rPr lang="en-US" b="1" dirty="0" smtClean="0"/>
              <a:t>			</a:t>
            </a:r>
            <a:r>
              <a:rPr lang="en-US" b="1" dirty="0" err="1" smtClean="0"/>
              <a:t>new_timeout</a:t>
            </a:r>
            <a:r>
              <a:rPr lang="en-US" b="1" dirty="0" smtClean="0"/>
              <a:t>  =  γ  *  timeout</a:t>
            </a:r>
          </a:p>
          <a:p>
            <a:r>
              <a:rPr lang="en-US" dirty="0" smtClean="0"/>
              <a:t>Typically,  γ  is  2.</a:t>
            </a:r>
          </a:p>
          <a:p>
            <a:r>
              <a:rPr lang="en-US" b="1" i="1" dirty="0" smtClean="0"/>
              <a:t>When computing the round trip estimate, ignore samples that correspond to retransmitted segments, but use a </a:t>
            </a:r>
            <a:r>
              <a:rPr lang="en-US" b="1" i="1" dirty="0" err="1" smtClean="0"/>
              <a:t>backoff</a:t>
            </a:r>
            <a:r>
              <a:rPr lang="en-US" b="1" i="1" dirty="0" smtClean="0"/>
              <a:t> strategy, and retain the timeout value from a retransmitted packet for subsequent packets until a valid sample is obtained.</a:t>
            </a:r>
            <a:endParaRPr lang="en-US" i="1" dirty="0" smtClean="0"/>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D856C3-43DE-4486-9D6E-C1A7A7AF787B}"/>
              </a:ext>
            </a:extLst>
          </p:cNvPr>
          <p:cNvSpPr>
            <a:spLocks noGrp="1"/>
          </p:cNvSpPr>
          <p:nvPr>
            <p:ph idx="1"/>
          </p:nvPr>
        </p:nvSpPr>
        <p:spPr>
          <a:xfrm>
            <a:off x="457200" y="457200"/>
            <a:ext cx="8000999" cy="5105399"/>
          </a:xfrm>
        </p:spPr>
        <p:txBody>
          <a:bodyPr/>
          <a:lstStyle/>
          <a:p>
            <a:r>
              <a:rPr lang="en-US" b="1" u="sng" dirty="0"/>
              <a:t>Providing Reliability:</a:t>
            </a:r>
          </a:p>
          <a:p>
            <a:r>
              <a:rPr lang="en-US" dirty="0"/>
              <a:t>Most reliable protocols use a single fundamental technique known </a:t>
            </a:r>
            <a:r>
              <a:rPr lang="en-US" b="1" i="1" dirty="0"/>
              <a:t>as positive acknowledgement with retransmission. </a:t>
            </a:r>
          </a:p>
          <a:p>
            <a:r>
              <a:rPr lang="en-US" dirty="0"/>
              <a:t>The technique requires a recipient to communicate with the source, sending back an </a:t>
            </a:r>
            <a:r>
              <a:rPr lang="en-US" b="1" i="1" dirty="0"/>
              <a:t>acknowledgement </a:t>
            </a:r>
            <a:r>
              <a:rPr lang="en-US" dirty="0"/>
              <a:t>(ACK) message as it receives data.</a:t>
            </a:r>
          </a:p>
          <a:p>
            <a:r>
              <a:rPr lang="en-US" dirty="0"/>
              <a:t>The sender keeps a record of each packet it sends and waits for an acknowledgement before sending the next packet. </a:t>
            </a:r>
          </a:p>
          <a:p>
            <a:r>
              <a:rPr lang="en-US" dirty="0"/>
              <a:t>The sender also starts a timer when it sends a packet and </a:t>
            </a:r>
            <a:r>
              <a:rPr lang="en-US" b="1" i="1" dirty="0"/>
              <a:t>retransmits </a:t>
            </a:r>
            <a:r>
              <a:rPr lang="en-US" dirty="0"/>
              <a:t>a packet if the timer expires before an acknowledgement arrives. </a:t>
            </a:r>
            <a:endParaRPr lang="en-IN" dirty="0"/>
          </a:p>
        </p:txBody>
      </p:sp>
    </p:spTree>
    <p:extLst>
      <p:ext uri="{BB962C8B-B14F-4D97-AF65-F5344CB8AC3E}">
        <p14:creationId xmlns:p14="http://schemas.microsoft.com/office/powerpoint/2010/main" xmlns="" val="69152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0C8B4E-EE3C-4EF9-809F-996614AD9466}"/>
              </a:ext>
            </a:extLst>
          </p:cNvPr>
          <p:cNvSpPr>
            <a:spLocks noGrp="1"/>
          </p:cNvSpPr>
          <p:nvPr>
            <p:ph idx="1"/>
          </p:nvPr>
        </p:nvSpPr>
        <p:spPr>
          <a:xfrm>
            <a:off x="304800" y="381000"/>
            <a:ext cx="8534400" cy="5410200"/>
          </a:xfrm>
        </p:spPr>
        <p:txBody>
          <a:bodyPr/>
          <a:lstStyle/>
          <a:p>
            <a:r>
              <a:rPr lang="en-US" b="1" u="sng" dirty="0"/>
              <a:t>Establishing  A  TCP  Connection:</a:t>
            </a:r>
            <a:endParaRPr lang="en-US" dirty="0"/>
          </a:p>
          <a:p>
            <a:r>
              <a:rPr lang="en-US" dirty="0"/>
              <a:t>To establish a connection, TCP uses a  three-way handshake. </a:t>
            </a:r>
          </a:p>
          <a:p>
            <a:endParaRPr lang="en-IN" dirty="0"/>
          </a:p>
        </p:txBody>
      </p:sp>
      <p:pic>
        <p:nvPicPr>
          <p:cNvPr id="4" name="Picture 3">
            <a:extLst>
              <a:ext uri="{FF2B5EF4-FFF2-40B4-BE49-F238E27FC236}">
                <a16:creationId xmlns:a16="http://schemas.microsoft.com/office/drawing/2014/main" xmlns="" id="{988BCC10-76F0-4CC0-A020-48E2609490BE}"/>
              </a:ext>
            </a:extLst>
          </p:cNvPr>
          <p:cNvPicPr>
            <a:picLocks noChangeAspect="1"/>
          </p:cNvPicPr>
          <p:nvPr/>
        </p:nvPicPr>
        <p:blipFill>
          <a:blip r:embed="rId2"/>
          <a:stretch>
            <a:fillRect/>
          </a:stretch>
        </p:blipFill>
        <p:spPr>
          <a:xfrm>
            <a:off x="1143000" y="1600200"/>
            <a:ext cx="6553200" cy="4284012"/>
          </a:xfrm>
          <a:prstGeom prst="rect">
            <a:avLst/>
          </a:prstGeom>
        </p:spPr>
      </p:pic>
    </p:spTree>
    <p:extLst>
      <p:ext uri="{BB962C8B-B14F-4D97-AF65-F5344CB8AC3E}">
        <p14:creationId xmlns:p14="http://schemas.microsoft.com/office/powerpoint/2010/main" xmlns="" val="27703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3B71CA-D592-4969-87D9-DB922AE3FE3C}"/>
              </a:ext>
            </a:extLst>
          </p:cNvPr>
          <p:cNvSpPr>
            <a:spLocks noGrp="1"/>
          </p:cNvSpPr>
          <p:nvPr>
            <p:ph idx="1"/>
          </p:nvPr>
        </p:nvSpPr>
        <p:spPr>
          <a:xfrm>
            <a:off x="228600" y="228600"/>
            <a:ext cx="8534400" cy="5638800"/>
          </a:xfrm>
        </p:spPr>
        <p:txBody>
          <a:bodyPr/>
          <a:lstStyle/>
          <a:p>
            <a:r>
              <a:rPr lang="en-US" b="1" u="sng" dirty="0"/>
              <a:t>Closing  a  TCP Connection:</a:t>
            </a:r>
          </a:p>
          <a:p>
            <a:endParaRPr lang="en-IN" dirty="0"/>
          </a:p>
        </p:txBody>
      </p:sp>
      <p:pic>
        <p:nvPicPr>
          <p:cNvPr id="4" name="Picture 3">
            <a:extLst>
              <a:ext uri="{FF2B5EF4-FFF2-40B4-BE49-F238E27FC236}">
                <a16:creationId xmlns:a16="http://schemas.microsoft.com/office/drawing/2014/main" xmlns="" id="{CC99A0D5-0069-474D-A1AE-EA8BCC122105}"/>
              </a:ext>
            </a:extLst>
          </p:cNvPr>
          <p:cNvPicPr>
            <a:picLocks noChangeAspect="1"/>
          </p:cNvPicPr>
          <p:nvPr/>
        </p:nvPicPr>
        <p:blipFill>
          <a:blip r:embed="rId2"/>
          <a:stretch>
            <a:fillRect/>
          </a:stretch>
        </p:blipFill>
        <p:spPr>
          <a:xfrm>
            <a:off x="1143000" y="997634"/>
            <a:ext cx="6858000" cy="4917586"/>
          </a:xfrm>
          <a:prstGeom prst="rect">
            <a:avLst/>
          </a:prstGeom>
        </p:spPr>
      </p:pic>
    </p:spTree>
    <p:extLst>
      <p:ext uri="{BB962C8B-B14F-4D97-AF65-F5344CB8AC3E}">
        <p14:creationId xmlns:p14="http://schemas.microsoft.com/office/powerpoint/2010/main" xmlns="" val="3301166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399" cy="4876799"/>
          </a:xfrm>
        </p:spPr>
        <p:txBody>
          <a:bodyPr/>
          <a:lstStyle/>
          <a:p>
            <a:r>
              <a:rPr lang="en-US" b="1" u="sng" dirty="0" smtClean="0"/>
              <a:t>Silly Window Syndrome:</a:t>
            </a:r>
            <a:endParaRPr lang="en-IN" dirty="0" smtClean="0"/>
          </a:p>
          <a:p>
            <a:r>
              <a:rPr lang="en-US" dirty="0" smtClean="0"/>
              <a:t>Early TCP implementations exhibited a problem known as silly window syndrome in which each acknowledgement advertises a small amount of space available and each segment carries a small amount of data.</a:t>
            </a:r>
            <a:endParaRPr lang="en-IN" dirty="0" smtClean="0"/>
          </a:p>
          <a:p>
            <a:r>
              <a:rPr lang="en-US" dirty="0" smtClean="0"/>
              <a:t>This can be handled in several ways:</a:t>
            </a:r>
            <a:endParaRPr lang="en-IN" dirty="0" smtClean="0"/>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599" cy="5486399"/>
          </a:xfrm>
        </p:spPr>
        <p:txBody>
          <a:bodyPr/>
          <a:lstStyle/>
          <a:p>
            <a:r>
              <a:rPr lang="en-US" b="1" u="sng" dirty="0" smtClean="0"/>
              <a:t>Delayed Acknowledgements:</a:t>
            </a:r>
            <a:endParaRPr lang="en-IN" dirty="0" smtClean="0"/>
          </a:p>
          <a:p>
            <a:r>
              <a:rPr lang="en-US" dirty="0" smtClean="0"/>
              <a:t>TCP delays sending an acknowledgement when silly window avoidance specifies that the window is not sufficiently large to advertise. The standards recommend delaying acknowledgements.</a:t>
            </a:r>
            <a:endParaRPr lang="en-IN" dirty="0" smtClean="0"/>
          </a:p>
          <a:p>
            <a:r>
              <a:rPr lang="en-US" dirty="0" smtClean="0"/>
              <a:t>The chief advantage arises because delayed acknowledgements can decrease traffic and thereby increase throughput. For example, if additional data arrives during the delay period, a single acknowledgement will acknowledge all data received. </a:t>
            </a:r>
          </a:p>
          <a:p>
            <a:r>
              <a:rPr lang="en-US" dirty="0" smtClean="0"/>
              <a:t>Furthermore, TCP cannot move its window until the receiving application extracts data from the buffer. In cases where the receiving application reads data  as  soon as it arrives, a short delay allows TCP to send a single segment that acknowledges the data and advertises an updated window.</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1999" cy="5714999"/>
          </a:xfrm>
        </p:spPr>
        <p:txBody>
          <a:bodyPr/>
          <a:lstStyle/>
          <a:p>
            <a:r>
              <a:rPr lang="en-US" dirty="0" smtClean="0"/>
              <a:t>The disadvantages of delayed acknowledgements should be clear. Most important, if a receiver delays acknowledgements too long, the sending TCP will retransmit the segment. Unnecessary retransmissions lower throughput because they waste network bandwidth.  </a:t>
            </a:r>
          </a:p>
          <a:p>
            <a:r>
              <a:rPr lang="en-US" dirty="0" smtClean="0"/>
              <a:t>In  addition, retransmissions require computational overhead on the sending and receiving machines. </a:t>
            </a:r>
          </a:p>
          <a:p>
            <a:r>
              <a:rPr lang="en-US" dirty="0" smtClean="0"/>
              <a:t>Furthermore, TCP uses the arrival of acknowledgements to estimate round  trip  times; delaying acknowledgements can confuse the estimate and make retransmission times too long.</a:t>
            </a:r>
            <a:endParaRPr lang="en-IN" dirty="0" smtClean="0"/>
          </a:p>
          <a:p>
            <a:r>
              <a:rPr lang="en-US" dirty="0" smtClean="0"/>
              <a:t>To avoid potential problems, the TCP standards place a limit on the time TCP delays  an  acknowledgement. Implementations cannot delay an acknowledgement for more than  500  milliseconds. </a:t>
            </a:r>
            <a:endParaRPr lang="en-IN" dirty="0" smtClean="0"/>
          </a:p>
          <a:p>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25334A-A3AB-47E6-A2CF-A68E8765D36D}"/>
              </a:ext>
            </a:extLst>
          </p:cNvPr>
          <p:cNvSpPr>
            <a:spLocks noGrp="1"/>
          </p:cNvSpPr>
          <p:nvPr>
            <p:ph idx="1"/>
          </p:nvPr>
        </p:nvSpPr>
        <p:spPr>
          <a:xfrm>
            <a:off x="266700" y="533400"/>
            <a:ext cx="8610600" cy="5257800"/>
          </a:xfrm>
        </p:spPr>
        <p:txBody>
          <a:bodyPr/>
          <a:lstStyle/>
          <a:p>
            <a:r>
              <a:rPr lang="en-US" b="1" u="sng" dirty="0"/>
              <a:t>Send-Side Silly Window Avoidance (Nagle’s Algorithm):</a:t>
            </a:r>
            <a:endParaRPr lang="en-US" dirty="0"/>
          </a:p>
          <a:p>
            <a:r>
              <a:rPr lang="en-US" dirty="0" smtClean="0"/>
              <a:t>The goal is to avoid sending small segments.  Bt a sending application can generate data in arbitrarily small blocks (e.g., one octet at a time). </a:t>
            </a:r>
          </a:p>
          <a:p>
            <a:r>
              <a:rPr lang="en-US" dirty="0" smtClean="0"/>
              <a:t>Thus, to achieve the goal, a sending TCP must allow the sending application to make multiple calls to  write,  and must collect the data transferred in each call before transmitting it in a single, large segment. </a:t>
            </a:r>
          </a:p>
          <a:p>
            <a:r>
              <a:rPr lang="en-US" dirty="0" smtClean="0"/>
              <a:t>That is, a sending TCP must delay sending a segment until it can accumulate a reasonable amount of data. The technique is known as  clumping.</a:t>
            </a:r>
            <a:endParaRPr lang="en-IN" dirty="0" smtClean="0"/>
          </a:p>
          <a:p>
            <a:endParaRPr lang="en-IN" dirty="0"/>
          </a:p>
        </p:txBody>
      </p:sp>
    </p:spTree>
    <p:extLst>
      <p:ext uri="{BB962C8B-B14F-4D97-AF65-F5344CB8AC3E}">
        <p14:creationId xmlns:p14="http://schemas.microsoft.com/office/powerpoint/2010/main" xmlns="" val="28675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799" cy="5638799"/>
          </a:xfrm>
        </p:spPr>
        <p:txBody>
          <a:bodyPr/>
          <a:lstStyle/>
          <a:p>
            <a:r>
              <a:rPr lang="en-US" dirty="0" smtClean="0"/>
              <a:t>When a sending application generates additional data to be sent over a connection for which previous data has been transmitted but not acknowledged, place the new data in the output buffer as usual, but do not send additional segments until there is sufficient data to fill a maximum-sized segment.  </a:t>
            </a:r>
          </a:p>
          <a:p>
            <a:r>
              <a:rPr lang="en-US" dirty="0" smtClean="0"/>
              <a:t>If  still waiting to send when an acknowledgement arrives, send all data that has accumulated in the buffer. Apply the rule even when the user requests a  push  operation.</a:t>
            </a:r>
          </a:p>
          <a:p>
            <a:r>
              <a:rPr lang="en-US" dirty="0" smtClean="0"/>
              <a:t>TCP  now requires the sender and receiver to implement heuristics that avoid the silly window syndrome.  </a:t>
            </a:r>
          </a:p>
          <a:p>
            <a:r>
              <a:rPr lang="en-US" b="1" dirty="0" smtClean="0"/>
              <a:t>A  receiver avoids advertising a small window, and a sender uses an adaptive scheme to delay transmission so it can clump data into large segments.</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399" cy="5638799"/>
          </a:xfrm>
        </p:spPr>
        <p:txBody>
          <a:bodyPr/>
          <a:lstStyle/>
          <a:p>
            <a:r>
              <a:rPr lang="en-US" dirty="0" smtClean="0"/>
              <a:t>If an application generates data one octet at a time, TCP will send the first octet immediately. </a:t>
            </a:r>
          </a:p>
          <a:p>
            <a:r>
              <a:rPr lang="en-US" dirty="0" smtClean="0"/>
              <a:t>However, until the ACK arrives, TCP will accumulate additional octets in its buffer. </a:t>
            </a:r>
          </a:p>
          <a:p>
            <a:r>
              <a:rPr lang="en-US" dirty="0" smtClean="0"/>
              <a:t>Thus, if the application is reasonably fast compared to the network (i.e., a file transfer), successive segments will each contain many octets.  </a:t>
            </a:r>
          </a:p>
          <a:p>
            <a:r>
              <a:rPr lang="en-US" dirty="0" smtClean="0"/>
              <a:t>If  the application is slow compared to the network (e.g., a user typing on a keyboard), small segments will be sent without long delay.</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6A299-557F-4D30-8AF7-86ED8C0F97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9298739-FA4B-44D7-BC66-91741D86785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xmlns="" id="{4D4B5ACA-97BF-4D35-9B11-174F4AC1A4F7}"/>
              </a:ext>
            </a:extLst>
          </p:cNvPr>
          <p:cNvPicPr>
            <a:picLocks noChangeAspect="1"/>
          </p:cNvPicPr>
          <p:nvPr/>
        </p:nvPicPr>
        <p:blipFill>
          <a:blip r:embed="rId2"/>
          <a:stretch>
            <a:fillRect/>
          </a:stretch>
        </p:blipFill>
        <p:spPr>
          <a:xfrm>
            <a:off x="990600" y="304800"/>
            <a:ext cx="7177775" cy="5161546"/>
          </a:xfrm>
          <a:prstGeom prst="rect">
            <a:avLst/>
          </a:prstGeom>
        </p:spPr>
      </p:pic>
    </p:spTree>
    <p:extLst>
      <p:ext uri="{BB962C8B-B14F-4D97-AF65-F5344CB8AC3E}">
        <p14:creationId xmlns:p14="http://schemas.microsoft.com/office/powerpoint/2010/main" xmlns="" val="10347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5EA696-B235-4607-A28C-11166CBB5020}"/>
              </a:ext>
            </a:extLst>
          </p:cNvPr>
          <p:cNvSpPr>
            <a:spLocks noGrp="1"/>
          </p:cNvSpPr>
          <p:nvPr>
            <p:ph idx="1"/>
          </p:nvPr>
        </p:nvSpPr>
        <p:spPr>
          <a:xfrm>
            <a:off x="457200" y="152400"/>
            <a:ext cx="8153400" cy="5714999"/>
          </a:xfrm>
        </p:spPr>
        <p:txBody>
          <a:bodyPr/>
          <a:lstStyle/>
          <a:p>
            <a:r>
              <a:rPr lang="en-US" dirty="0"/>
              <a:t>When a packet is lost or corrupted. The sender starts a timer after transmitting a packet. When the timer expires, the sender assumes the packet was lost and retransmits it.</a:t>
            </a:r>
          </a:p>
          <a:p>
            <a:endParaRPr lang="en-IN" dirty="0"/>
          </a:p>
        </p:txBody>
      </p:sp>
      <p:pic>
        <p:nvPicPr>
          <p:cNvPr id="4" name="Picture 3">
            <a:extLst>
              <a:ext uri="{FF2B5EF4-FFF2-40B4-BE49-F238E27FC236}">
                <a16:creationId xmlns:a16="http://schemas.microsoft.com/office/drawing/2014/main" xmlns="" id="{C27FD3F2-C030-4D89-AC3B-53E96D775A50}"/>
              </a:ext>
            </a:extLst>
          </p:cNvPr>
          <p:cNvPicPr>
            <a:picLocks noChangeAspect="1"/>
          </p:cNvPicPr>
          <p:nvPr/>
        </p:nvPicPr>
        <p:blipFill>
          <a:blip r:embed="rId2"/>
          <a:stretch>
            <a:fillRect/>
          </a:stretch>
        </p:blipFill>
        <p:spPr>
          <a:xfrm>
            <a:off x="1371601" y="1295401"/>
            <a:ext cx="6036042" cy="4724400"/>
          </a:xfrm>
          <a:prstGeom prst="rect">
            <a:avLst/>
          </a:prstGeom>
        </p:spPr>
      </p:pic>
    </p:spTree>
    <p:extLst>
      <p:ext uri="{BB962C8B-B14F-4D97-AF65-F5344CB8AC3E}">
        <p14:creationId xmlns:p14="http://schemas.microsoft.com/office/powerpoint/2010/main" xmlns="" val="2470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A9A999-8573-46F4-ACF8-945D36151629}"/>
              </a:ext>
            </a:extLst>
          </p:cNvPr>
          <p:cNvSpPr>
            <a:spLocks noGrp="1"/>
          </p:cNvSpPr>
          <p:nvPr>
            <p:ph idx="1"/>
          </p:nvPr>
        </p:nvSpPr>
        <p:spPr>
          <a:xfrm>
            <a:off x="381000" y="571480"/>
            <a:ext cx="8305799" cy="5143519"/>
          </a:xfrm>
        </p:spPr>
        <p:txBody>
          <a:bodyPr/>
          <a:lstStyle/>
          <a:p>
            <a:r>
              <a:rPr lang="en-US" b="1" u="sng" dirty="0"/>
              <a:t>The Idea Behind Sliding Windows:</a:t>
            </a:r>
          </a:p>
          <a:p>
            <a:r>
              <a:rPr lang="en-US" dirty="0"/>
              <a:t>Sliding window protocols use network bandwidth better because they allow the sender to transmit multiple packets before waiting for an acknowledgement. </a:t>
            </a:r>
          </a:p>
          <a:p>
            <a:r>
              <a:rPr lang="en-US" dirty="0"/>
              <a:t>The easiest way to envision sliding window operation is to  think  of a sequence of packets to be transmitted.</a:t>
            </a:r>
          </a:p>
          <a:p>
            <a:r>
              <a:rPr lang="en-US" dirty="0"/>
              <a:t>The protocol places a small, fixed-size window  on the sequence and transmits all packets that lie inside the window.</a:t>
            </a:r>
          </a:p>
          <a:p>
            <a:endParaRPr lang="en-US" dirty="0"/>
          </a:p>
          <a:p>
            <a:endParaRPr lang="en-IN" dirty="0"/>
          </a:p>
        </p:txBody>
      </p:sp>
    </p:spTree>
    <p:extLst>
      <p:ext uri="{BB962C8B-B14F-4D97-AF65-F5344CB8AC3E}">
        <p14:creationId xmlns:p14="http://schemas.microsoft.com/office/powerpoint/2010/main" xmlns="" val="260877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8E538-6ECF-471E-AB71-6B48F88FF57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C76EB9E8-CAC8-4DFF-BD61-90CDA947A7F3}"/>
              </a:ext>
            </a:extLst>
          </p:cNvPr>
          <p:cNvPicPr>
            <a:picLocks noGrp="1" noChangeAspect="1"/>
          </p:cNvPicPr>
          <p:nvPr>
            <p:ph idx="1"/>
          </p:nvPr>
        </p:nvPicPr>
        <p:blipFill>
          <a:blip r:embed="rId2"/>
          <a:stretch>
            <a:fillRect/>
          </a:stretch>
        </p:blipFill>
        <p:spPr>
          <a:xfrm>
            <a:off x="1416528" y="685800"/>
            <a:ext cx="6660172" cy="4572000"/>
          </a:xfrm>
          <a:prstGeom prst="rect">
            <a:avLst/>
          </a:prstGeom>
        </p:spPr>
      </p:pic>
    </p:spTree>
    <p:extLst>
      <p:ext uri="{BB962C8B-B14F-4D97-AF65-F5344CB8AC3E}">
        <p14:creationId xmlns:p14="http://schemas.microsoft.com/office/powerpoint/2010/main" xmlns="" val="274007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46FEE1-264D-4F2E-A8BA-CBB25B785DF8}"/>
              </a:ext>
            </a:extLst>
          </p:cNvPr>
          <p:cNvSpPr>
            <a:spLocks noGrp="1"/>
          </p:cNvSpPr>
          <p:nvPr>
            <p:ph idx="1"/>
          </p:nvPr>
        </p:nvSpPr>
        <p:spPr>
          <a:xfrm>
            <a:off x="381000" y="304800"/>
            <a:ext cx="8305799" cy="5410199"/>
          </a:xfrm>
        </p:spPr>
        <p:txBody>
          <a:bodyPr/>
          <a:lstStyle/>
          <a:p>
            <a:r>
              <a:rPr lang="en-US" dirty="0"/>
              <a:t>We say that a packet is unacknowledged  if  it has been transmitted but no acknowledgement has been received. </a:t>
            </a:r>
          </a:p>
          <a:p>
            <a:r>
              <a:rPr lang="en-US" dirty="0"/>
              <a:t>Technically, the number of packets that can be unacknowledged at any given time is constrained by the  window size  and is limited to a small, fixed number. </a:t>
            </a:r>
          </a:p>
          <a:p>
            <a:r>
              <a:rPr lang="en-US" dirty="0"/>
              <a:t>Once the sender receives an acknowledgement for the first packet inside the window, it "slides" the window along and sends the next packet. The window continues to slide as long as acknowledgements are received.</a:t>
            </a:r>
          </a:p>
          <a:p>
            <a:r>
              <a:rPr lang="en-US" dirty="0"/>
              <a:t>The performance of sliding window protocols depends on the window size and the speed at which the network accepts packets. </a:t>
            </a:r>
          </a:p>
          <a:p>
            <a:endParaRPr lang="en-IN" dirty="0"/>
          </a:p>
        </p:txBody>
      </p:sp>
    </p:spTree>
    <p:extLst>
      <p:ext uri="{BB962C8B-B14F-4D97-AF65-F5344CB8AC3E}">
        <p14:creationId xmlns:p14="http://schemas.microsoft.com/office/powerpoint/2010/main" xmlns="" val="409002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358245" cy="5214973"/>
          </a:xfrm>
        </p:spPr>
        <p:txBody>
          <a:bodyPr/>
          <a:lstStyle/>
          <a:p>
            <a:r>
              <a:rPr lang="en-IN" dirty="0"/>
              <a:t>A sliding window protocols always remembers which packets have been acknowledged and keeps a separate timer for each unacknowledged packet.</a:t>
            </a:r>
          </a:p>
          <a:p>
            <a:r>
              <a:rPr lang="en-IN" dirty="0"/>
              <a:t>If a packet is lost, the timer expires and the sender retransmits that packet</a:t>
            </a:r>
          </a:p>
          <a:p>
            <a:r>
              <a:rPr lang="en-IN" dirty="0"/>
              <a:t>When the sender slides its window, it moves past all acknowledged packets.</a:t>
            </a:r>
          </a:p>
          <a:p>
            <a:r>
              <a:rPr lang="en-IN" dirty="0"/>
              <a:t>At the receiving side, the protocol software keeps an analogous window, accepting and acknowledging packets as they arrive.</a:t>
            </a:r>
          </a:p>
          <a:p>
            <a:r>
              <a:rPr lang="en-IN" dirty="0"/>
              <a:t>The window partitions the sequence of packets into three sets:</a:t>
            </a:r>
          </a:p>
          <a:p>
            <a:pPr marL="457200" indent="-457200">
              <a:buFont typeface="+mj-lt"/>
              <a:buAutoNum type="arabicPeriod"/>
            </a:pPr>
            <a:r>
              <a:rPr lang="en-IN" dirty="0"/>
              <a:t>Those packets to the left of the window have been successfully transmitted, received and acknowledged</a:t>
            </a:r>
          </a:p>
          <a:p>
            <a:pPr marL="457200" indent="-457200">
              <a:buFont typeface="+mj-lt"/>
              <a:buAutoNum type="arabicPeriod"/>
            </a:pPr>
            <a:r>
              <a:rPr lang="en-IN" dirty="0"/>
              <a:t>Those packets to the right have not yet been transmitted</a:t>
            </a:r>
          </a:p>
          <a:p>
            <a:pPr marL="457200" indent="-457200">
              <a:buFont typeface="+mj-lt"/>
              <a:buAutoNum type="arabicPeriod"/>
            </a:pPr>
            <a:r>
              <a:rPr lang="en-IN" dirty="0"/>
              <a:t>Those packets that lie in the window are being transmitted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153BC-C8CB-4579-B3FA-046164C2757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DDD96C9A-40B2-45B2-9EEB-C4AEBCDF1293}"/>
              </a:ext>
            </a:extLst>
          </p:cNvPr>
          <p:cNvPicPr>
            <a:picLocks noGrp="1" noChangeAspect="1"/>
          </p:cNvPicPr>
          <p:nvPr>
            <p:ph idx="1"/>
          </p:nvPr>
        </p:nvPicPr>
        <p:blipFill>
          <a:blip r:embed="rId2"/>
          <a:stretch>
            <a:fillRect/>
          </a:stretch>
        </p:blipFill>
        <p:spPr>
          <a:xfrm>
            <a:off x="1159646" y="770522"/>
            <a:ext cx="7069954" cy="4798249"/>
          </a:xfrm>
          <a:prstGeom prst="rect">
            <a:avLst/>
          </a:prstGeom>
        </p:spPr>
      </p:pic>
    </p:spTree>
    <p:extLst>
      <p:ext uri="{BB962C8B-B14F-4D97-AF65-F5344CB8AC3E}">
        <p14:creationId xmlns:p14="http://schemas.microsoft.com/office/powerpoint/2010/main" xmlns="" val="39999485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147</TotalTime>
  <Words>1917</Words>
  <Application>Microsoft Office PowerPoint</Application>
  <PresentationFormat>On-screen Show (4:3)</PresentationFormat>
  <Paragraphs>101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Gallery</vt:lpstr>
      <vt:lpstr>Reliable Stream Transport Service (TCP)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Reliable Stream Transport Service (TCP) </dc:title>
  <dc:creator>SOUMYA</dc:creator>
  <cp:lastModifiedBy>BBH</cp:lastModifiedBy>
  <cp:revision>25</cp:revision>
  <dcterms:created xsi:type="dcterms:W3CDTF">2006-08-16T00:00:00Z</dcterms:created>
  <dcterms:modified xsi:type="dcterms:W3CDTF">2020-01-27T09:00:18Z</dcterms:modified>
</cp:coreProperties>
</file>