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66" r:id="rId4"/>
    <p:sldId id="265" r:id="rId5"/>
    <p:sldId id="267" r:id="rId6"/>
    <p:sldId id="258" r:id="rId7"/>
    <p:sldId id="259" r:id="rId8"/>
    <p:sldId id="260" r:id="rId9"/>
    <p:sldId id="261" r:id="rId10"/>
    <p:sldId id="262" r:id="rId11"/>
    <p:sldId id="263" r:id="rId12"/>
    <p:sldId id="264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80" autoAdjust="0"/>
    <p:restoredTop sz="81659" autoAdjust="0"/>
  </p:normalViewPr>
  <p:slideViewPr>
    <p:cSldViewPr snapToGrid="0">
      <p:cViewPr varScale="1">
        <p:scale>
          <a:sx n="80" d="100"/>
          <a:sy n="80" d="100"/>
        </p:scale>
        <p:origin x="691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4FC762-FA4F-4DEC-BB65-F217442A0559}" type="datetimeFigureOut">
              <a:rPr lang="en-IN" smtClean="0"/>
              <a:t>04-09-2020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9A1EFA-7330-4A33-9E91-EFF066E46C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656614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9A1EFA-7330-4A33-9E91-EFF066E46CF0}" type="slidenum">
              <a:rPr lang="en-IN" smtClean="0"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508624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Everything in Java is associated with classes and objects, along with its attributes and methods. For example: in real life, a car is an object. The car has </a:t>
            </a:r>
            <a:r>
              <a:rPr lang="en-US" b="1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attributes</a:t>
            </a:r>
            <a:r>
              <a:rPr lang="en-US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, such as weight and color, and </a:t>
            </a:r>
            <a:r>
              <a:rPr lang="en-US" b="1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methods</a:t>
            </a:r>
            <a:r>
              <a:rPr lang="en-US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, such as drive and brake.</a:t>
            </a:r>
          </a:p>
          <a:p>
            <a:r>
              <a:rPr lang="en-US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Procedural programming is about writing procedures or methods that perform operations on the data, while object-oriented programming is about creating objects that contain both data and methods.</a:t>
            </a:r>
          </a:p>
          <a:p>
            <a:r>
              <a:rPr lang="en-US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Explanation about object and class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OOP is faster and easier to execute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OOP provides a clear structure for the programs</a:t>
            </a:r>
          </a:p>
          <a:p>
            <a:r>
              <a:rPr lang="en-US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*code easier to maintain, modify and debug</a:t>
            </a:r>
          </a:p>
          <a:p>
            <a:r>
              <a:rPr lang="en-US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*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9A1EFA-7330-4A33-9E91-EFF066E46CF0}" type="slidenum">
              <a:rPr lang="en-IN" smtClean="0"/>
              <a:t>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869902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dirty="0"/>
              <a:t>Abstraction: hiding the internal details and showing the functionality is known as abstraction.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9A1EFA-7330-4A33-9E91-EFF066E46CF0}" type="slidenum">
              <a:rPr lang="en-IN" smtClean="0"/>
              <a:t>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238502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9A1EFA-7330-4A33-9E91-EFF066E46CF0}" type="slidenum">
              <a:rPr lang="en-IN" smtClean="0"/>
              <a:t>8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697713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Since keywords have specific meaning in Java, we cannot use them as names for variables, classes, methods and so on. All keywords are to be written in lower-case letters. Since Java is case-sensitive, one can use these words as identifiers by changing one or more letters to upper case. However, it is a bad practice and should be avoided.</a:t>
            </a:r>
            <a:endParaRPr lang="en-IN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9A1EFA-7330-4A33-9E91-EFF066E46CF0}" type="slidenum">
              <a:rPr lang="en-IN" smtClean="0"/>
              <a:t>9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104120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dirty="0"/>
              <a:t>Each variable is identified with unique name that unique name is called the identifier.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9A1EFA-7330-4A33-9E91-EFF066E46CF0}" type="slidenum">
              <a:rPr lang="en-IN" smtClean="0"/>
              <a:t>10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306571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9/4/2020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9/4/2020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9/4/2020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9/4/2020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8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B05868-4E8A-466A-873F-FA71063D22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61752" y="1261536"/>
            <a:ext cx="7197726" cy="2421464"/>
          </a:xfrm>
        </p:spPr>
        <p:txBody>
          <a:bodyPr/>
          <a:lstStyle/>
          <a:p>
            <a:pPr algn="ctr"/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BCA-504 JAVA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PROGramming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104B70F-B2D6-4C92-A8A1-B5BC99F467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66051" y="4190997"/>
            <a:ext cx="7197726" cy="1405467"/>
          </a:xfrm>
        </p:spPr>
        <p:txBody>
          <a:bodyPr>
            <a:normAutofit fontScale="92500" lnSpcReduction="10000"/>
          </a:bodyPr>
          <a:lstStyle/>
          <a:p>
            <a:r>
              <a:rPr lang="en-IN" dirty="0"/>
              <a:t>Mr. </a:t>
            </a:r>
            <a:r>
              <a:rPr lang="en-IN" dirty="0" err="1"/>
              <a:t>trivarna</a:t>
            </a:r>
            <a:endParaRPr lang="en-IN" dirty="0"/>
          </a:p>
          <a:p>
            <a:r>
              <a:rPr lang="en-IN" dirty="0" err="1"/>
              <a:t>ASSt.</a:t>
            </a:r>
            <a:r>
              <a:rPr lang="en-IN" dirty="0"/>
              <a:t> professor</a:t>
            </a:r>
          </a:p>
          <a:p>
            <a:r>
              <a:rPr lang="en-IN" dirty="0"/>
              <a:t>Department of computer science</a:t>
            </a:r>
          </a:p>
          <a:p>
            <a:r>
              <a:rPr lang="en-IN" dirty="0" err="1"/>
              <a:t>Dr.</a:t>
            </a:r>
            <a:r>
              <a:rPr lang="en-IN" dirty="0"/>
              <a:t> </a:t>
            </a:r>
            <a:r>
              <a:rPr lang="en-IN" dirty="0" err="1"/>
              <a:t>b.b.hedge</a:t>
            </a:r>
            <a:r>
              <a:rPr lang="en-IN" dirty="0"/>
              <a:t> college, </a:t>
            </a:r>
            <a:r>
              <a:rPr lang="en-IN" dirty="0" err="1"/>
              <a:t>kundapura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2426884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E0B543-1F95-4E67-9902-0BC167A57F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634181"/>
            <a:ext cx="10131425" cy="811161"/>
          </a:xfrm>
        </p:spPr>
        <p:txBody>
          <a:bodyPr>
            <a:normAutofit/>
          </a:bodyPr>
          <a:lstStyle/>
          <a:p>
            <a:r>
              <a:rPr lang="en-IN" sz="2400" b="1" dirty="0">
                <a:effectLst/>
                <a:latin typeface="Times New Roman Bold" panose="02020803070505020304" pitchFamily="18" charset="0"/>
                <a:ea typeface="Times New Roman Bold" panose="02020803070505020304" pitchFamily="18" charset="0"/>
              </a:rPr>
              <a:t>Identifiers in Java</a:t>
            </a:r>
            <a:endParaRPr lang="en-IN" sz="2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25261E-27D3-41B7-96EE-679B4B128F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7479" y="1986116"/>
            <a:ext cx="10131425" cy="4513007"/>
          </a:xfrm>
        </p:spPr>
        <p:txBody>
          <a:bodyPr>
            <a:normAutofit/>
          </a:bodyPr>
          <a:lstStyle/>
          <a:p>
            <a:pPr marL="76200" marR="76200" algn="just">
              <a:lnSpc>
                <a:spcPct val="98000"/>
              </a:lnSpc>
              <a:spcAft>
                <a:spcPts val="1000"/>
              </a:spcAft>
            </a:pPr>
            <a:r>
              <a:rPr lang="en-IN" sz="2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Identifiers are programmer-designed tokens. They are used for naming classes, methods, variables, objects, labels, packages and interfaces in a program. Java identifiers follow the following rules:</a:t>
            </a:r>
          </a:p>
          <a:p>
            <a:pPr marL="0" indent="0">
              <a:lnSpc>
                <a:spcPts val="15"/>
              </a:lnSpc>
              <a:spcAft>
                <a:spcPts val="1000"/>
              </a:spcAft>
              <a:buNone/>
            </a:pPr>
            <a:endParaRPr lang="en-IN" sz="21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  <a:tabLst>
                <a:tab pos="228600" algn="l"/>
              </a:tabLst>
            </a:pPr>
            <a:r>
              <a:rPr lang="en-IN" sz="2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They can have alphabets, digits, and the underscore and dollar sign characters.</a:t>
            </a:r>
          </a:p>
          <a:p>
            <a:pPr marL="342900" lvl="0" indent="-342900">
              <a:lnSpc>
                <a:spcPct val="98000"/>
              </a:lnSpc>
              <a:spcAft>
                <a:spcPts val="1000"/>
              </a:spcAft>
              <a:buFont typeface="+mj-lt"/>
              <a:buAutoNum type="arabicPeriod"/>
              <a:tabLst>
                <a:tab pos="228600" algn="l"/>
              </a:tabLst>
            </a:pPr>
            <a:r>
              <a:rPr lang="en-IN" sz="2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They must not begin with a digit.</a:t>
            </a: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  <a:tabLst>
                <a:tab pos="228600" algn="l"/>
              </a:tabLst>
            </a:pPr>
            <a:r>
              <a:rPr lang="en-IN" sz="2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Uppercase and lowercase letters are distinct.</a:t>
            </a:r>
          </a:p>
          <a:p>
            <a:pPr marL="342900" lvl="0" indent="-342900">
              <a:lnSpc>
                <a:spcPct val="98000"/>
              </a:lnSpc>
              <a:spcAft>
                <a:spcPts val="1000"/>
              </a:spcAft>
              <a:buFont typeface="+mj-lt"/>
              <a:buAutoNum type="arabicPeriod"/>
              <a:tabLst>
                <a:tab pos="228600" algn="l"/>
              </a:tabLst>
            </a:pPr>
            <a:r>
              <a:rPr lang="en-IN" sz="2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They can be of any length.</a:t>
            </a:r>
          </a:p>
          <a:p>
            <a:pPr marL="0" lvl="0" indent="0">
              <a:lnSpc>
                <a:spcPct val="98000"/>
              </a:lnSpc>
              <a:spcAft>
                <a:spcPts val="1000"/>
              </a:spcAft>
              <a:buNone/>
              <a:tabLst>
                <a:tab pos="228600" algn="l"/>
              </a:tabLst>
            </a:pPr>
            <a:endParaRPr lang="en-IN" sz="21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98000"/>
              </a:lnSpc>
              <a:spcAft>
                <a:spcPts val="1000"/>
              </a:spcAft>
              <a:buNone/>
              <a:tabLst>
                <a:tab pos="228600" algn="l"/>
              </a:tabLst>
            </a:pPr>
            <a:endParaRPr lang="en-IN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92189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6ABDB9-EF03-4921-A956-32C8A5380D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245806"/>
            <a:ext cx="10131425" cy="6410633"/>
          </a:xfrm>
        </p:spPr>
        <p:txBody>
          <a:bodyPr>
            <a:normAutofit lnSpcReduction="10000"/>
          </a:bodyPr>
          <a:lstStyle/>
          <a:p>
            <a:pPr marL="0" lvl="0" indent="0">
              <a:lnSpc>
                <a:spcPct val="98000"/>
              </a:lnSpc>
              <a:spcAft>
                <a:spcPts val="1000"/>
              </a:spcAft>
              <a:buNone/>
              <a:tabLst>
                <a:tab pos="228600" algn="l"/>
              </a:tabLst>
            </a:pPr>
            <a:r>
              <a:rPr lang="en-IN" sz="18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Java developers have followed some naming conventions.</a:t>
            </a:r>
            <a:endParaRPr lang="en-IN" sz="1800" b="1" u="sng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495300" lvl="0" indent="-342900">
              <a:lnSpc>
                <a:spcPct val="106000"/>
              </a:lnSpc>
              <a:spcAft>
                <a:spcPts val="1000"/>
              </a:spcAft>
              <a:buFont typeface="+mj-lt"/>
              <a:buAutoNum type="arabicPeriod"/>
              <a:tabLst>
                <a:tab pos="231775" algn="l"/>
              </a:tabLst>
            </a:pP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Names of all public methods and instance variables start with a leading lowercase letter. Examples: average, sum</a:t>
            </a:r>
          </a:p>
          <a:p>
            <a:pPr marL="342900" marR="762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  <a:tabLst>
                <a:tab pos="240665" algn="l"/>
              </a:tabLst>
            </a:pP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When more than one word are used in a name, the second and subsequent words are marked with a leading uppercase letters. Examples: </a:t>
            </a:r>
            <a:r>
              <a:rPr lang="en-IN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dayTemperature</a:t>
            </a: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N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firstDayOfMonth</a:t>
            </a: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N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totalMarks</a:t>
            </a:r>
            <a:endParaRPr lang="en-IN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6731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  <a:tabLst>
                <a:tab pos="231775" algn="l"/>
              </a:tabLst>
            </a:pP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All private and local variables use only lowercase letters combined with underscores. Examples: length, </a:t>
            </a:r>
            <a:r>
              <a:rPr lang="en-IN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batch_strength</a:t>
            </a:r>
            <a:endParaRPr lang="en-IN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762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  <a:tabLst>
                <a:tab pos="231775" algn="l"/>
              </a:tabLst>
            </a:pP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All classes and interfaces start with a leading uppercase letter (and each subsequent word with a leading uppercase letter). Examples: Student, </a:t>
            </a:r>
            <a:r>
              <a:rPr lang="en-IN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HelloJava</a:t>
            </a: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Vehicle, </a:t>
            </a:r>
            <a:r>
              <a:rPr lang="en-IN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MotorCycle</a:t>
            </a:r>
            <a:endParaRPr lang="en-IN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762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  <a:tabLst>
                <a:tab pos="255905" algn="l"/>
              </a:tabLst>
            </a:pP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Variables that represent constant values use all uppercase letters and underscores between words. Examples: TOTAL F _MAX, PRINCIPAL_AMOUNT</a:t>
            </a:r>
          </a:p>
          <a:p>
            <a:pPr marL="0" indent="0">
              <a:lnSpc>
                <a:spcPts val="1200"/>
              </a:lnSpc>
              <a:spcAft>
                <a:spcPts val="1000"/>
              </a:spcAft>
              <a:buNone/>
            </a:pPr>
            <a:endParaRPr lang="en-IN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It should be remembered that all these are conventions and not rules</a:t>
            </a:r>
            <a:endParaRPr lang="en-IN" sz="1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IN" sz="18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Java Class Libraries</a:t>
            </a:r>
          </a:p>
          <a:p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 </a:t>
            </a:r>
            <a:r>
              <a:rPr lang="en-IN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println</a:t>
            </a: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 ) and print( ) methods are members of the System class, which is a class predefined by Java that is automatically included in your programs.</a:t>
            </a:r>
          </a:p>
          <a:p>
            <a:r>
              <a:rPr lang="en-IN" dirty="0"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he Java environment relies on several built-in class libraries that contain many built-in methods that provide support for such things as I/O, string handling, networking, and graphics.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092673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8A22AA-1680-4710-8618-A01B32DF95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442453"/>
            <a:ext cx="10131425" cy="584036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IN" sz="7200" dirty="0">
                <a:solidFill>
                  <a:schemeClr val="accent6">
                    <a:lumMod val="60000"/>
                    <a:lumOff val="40000"/>
                  </a:schemeClr>
                </a:solidFill>
                <a:latin typeface="Algerian" panose="04020705040A02060702" pitchFamily="82" charset="0"/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3881757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502877-A6DC-43CF-B466-008D4B1D2D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285751"/>
            <a:ext cx="10131425" cy="923924"/>
          </a:xfrm>
        </p:spPr>
        <p:txBody>
          <a:bodyPr>
            <a:normAutofit/>
          </a:bodyPr>
          <a:lstStyle/>
          <a:p>
            <a:r>
              <a:rPr lang="en-IN" sz="2400" b="1" dirty="0">
                <a:effectLst/>
                <a:latin typeface="Times New Roman Bold" panose="02020803070505020304" pitchFamily="18" charset="0"/>
                <a:ea typeface="Times New Roman Bold" panose="02020803070505020304" pitchFamily="18" charset="0"/>
              </a:rPr>
              <a:t>Object Oriented Programming(</a:t>
            </a:r>
            <a:r>
              <a:rPr lang="en-IN" sz="2400" b="1" dirty="0" err="1">
                <a:effectLst/>
                <a:latin typeface="Times New Roman Bold" panose="02020803070505020304" pitchFamily="18" charset="0"/>
                <a:ea typeface="Times New Roman Bold" panose="02020803070505020304" pitchFamily="18" charset="0"/>
              </a:rPr>
              <a:t>oop</a:t>
            </a:r>
            <a:r>
              <a:rPr lang="en-IN" sz="2400" b="1" dirty="0">
                <a:effectLst/>
                <a:latin typeface="Times New Roman Bold" panose="02020803070505020304" pitchFamily="18" charset="0"/>
                <a:ea typeface="Times New Roman Bold" panose="02020803070505020304" pitchFamily="18" charset="0"/>
              </a:rPr>
              <a:t>)</a:t>
            </a:r>
            <a:endParaRPr lang="en-IN" sz="2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3433DE-8CCD-41B1-9A7D-4D76732396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1209676"/>
            <a:ext cx="10429874" cy="5438774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endParaRPr lang="en-IN" sz="3600" b="0" i="0" dirty="0">
              <a:effectLst/>
              <a:latin typeface="Segoe UI" panose="020B0502040204020203" pitchFamily="34" charset="0"/>
            </a:endParaRPr>
          </a:p>
          <a:p>
            <a:pPr marL="0" indent="0" algn="just">
              <a:buNone/>
            </a:pPr>
            <a:endParaRPr lang="en-US" sz="36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29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Object-Oriented Programming is a paradigm that provides many concepts, such as </a:t>
            </a:r>
            <a:r>
              <a:rPr lang="en-US" sz="29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class</a:t>
            </a:r>
            <a:r>
              <a:rPr lang="en-US" sz="29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9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object</a:t>
            </a:r>
            <a:r>
              <a:rPr lang="en-US" sz="29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en-US" sz="29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abstraction</a:t>
            </a:r>
            <a:r>
              <a:rPr lang="en-US" sz="29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9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Encapsulation</a:t>
            </a:r>
            <a:r>
              <a:rPr lang="en-US" sz="29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9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polymorphism ,inheritance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etc.</a:t>
            </a:r>
          </a:p>
          <a:p>
            <a:pPr marL="0" indent="0" algn="just">
              <a:buNone/>
            </a:pPr>
            <a:endParaRPr lang="en-US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IN" sz="2900" b="1" i="0" u="sng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Java Classes/Objects</a:t>
            </a:r>
          </a:p>
          <a:p>
            <a:pPr marL="0" indent="0" algn="just">
              <a:buNone/>
            </a:pPr>
            <a:r>
              <a:rPr lang="en-IN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Class is a blueprint  or template from which objects are created.</a:t>
            </a:r>
          </a:p>
          <a:p>
            <a:pPr marL="0" indent="0" algn="just">
              <a:buNone/>
            </a:pPr>
            <a:r>
              <a:rPr lang="en-IN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Object is an instance of a class. Object is a real world entity such as pen, laptop, chair etc.</a:t>
            </a:r>
          </a:p>
          <a:p>
            <a:pPr marL="0" indent="0" algn="just">
              <a:buNone/>
            </a:pPr>
            <a:r>
              <a:rPr lang="en-IN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Class is a group of similar objects.</a:t>
            </a:r>
          </a:p>
          <a:p>
            <a:pPr marL="0" indent="0" algn="just">
              <a:buNone/>
            </a:pPr>
            <a:endParaRPr lang="en-IN" sz="2900" b="0" i="0" dirty="0">
              <a:effectLst/>
              <a:latin typeface="Segoe UI" panose="020B0502040204020203" pitchFamily="34" charset="0"/>
            </a:endParaRPr>
          </a:p>
          <a:p>
            <a:pPr marL="0" indent="0" algn="just">
              <a:buNone/>
            </a:pPr>
            <a:r>
              <a:rPr lang="en-IN" sz="2900" b="1" i="0" u="sng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Create a Class</a:t>
            </a:r>
          </a:p>
          <a:p>
            <a:pPr marL="0" indent="0" algn="just">
              <a:buNone/>
            </a:pPr>
            <a:r>
              <a:rPr lang="en-IN" sz="29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Create a class named “</a:t>
            </a:r>
            <a:r>
              <a:rPr lang="en-IN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IN" sz="290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yClass</a:t>
            </a:r>
            <a:r>
              <a:rPr lang="en-IN" sz="29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” with variable x</a:t>
            </a:r>
          </a:p>
          <a:p>
            <a:pPr marL="0" indent="0" algn="just">
              <a:buNone/>
            </a:pPr>
            <a:r>
              <a:rPr lang="en-IN" sz="29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public class </a:t>
            </a:r>
            <a:r>
              <a:rPr lang="en-IN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IN" sz="290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yClass</a:t>
            </a:r>
            <a:r>
              <a:rPr lang="en-IN" sz="29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indent="0" algn="just">
              <a:buNone/>
            </a:pPr>
            <a:r>
              <a:rPr lang="en-IN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int x = 10;</a:t>
            </a:r>
          </a:p>
          <a:p>
            <a:pPr marL="0" indent="0" algn="just">
              <a:buNone/>
            </a:pPr>
            <a:r>
              <a:rPr lang="en-IN" sz="29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pPr marL="0" indent="0">
              <a:buNone/>
            </a:pPr>
            <a:endParaRPr lang="en-IN" sz="1800" b="0" i="0" dirty="0">
              <a:effectLst/>
              <a:latin typeface="Segoe UI" panose="020B0502040204020203" pitchFamily="34" charset="0"/>
            </a:endParaRP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1130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729761-351D-4BD9-89B5-E91027DC2A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381000"/>
            <a:ext cx="10658474" cy="6095999"/>
          </a:xfrm>
        </p:spPr>
        <p:txBody>
          <a:bodyPr/>
          <a:lstStyle/>
          <a:p>
            <a:pPr marL="0" indent="0">
              <a:buNone/>
            </a:pPr>
            <a:r>
              <a:rPr lang="en-IN" b="1" i="0" u="sng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Create an Object</a:t>
            </a:r>
          </a:p>
          <a:p>
            <a:pPr marL="0" indent="0">
              <a:buNone/>
            </a:pP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 Java, an object is created from a class.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create an object of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MyClass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specify the class name, followed by the object name, and use the keyword new:</a:t>
            </a:r>
          </a:p>
          <a:p>
            <a:pPr marL="0" indent="0">
              <a:buNone/>
            </a:pP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Example: Create an object call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ed “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myObj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and print the value x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public class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MyClass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indent="0">
              <a:buNone/>
            </a:pP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	int x = 10;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	public static void main(String[]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args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){</a:t>
            </a:r>
          </a:p>
          <a:p>
            <a:pPr marL="0" indent="0">
              <a:buNone/>
            </a:pP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MyClass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myObj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= new 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MyClass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System.out.println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myObj.x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0" indent="0">
              <a:buNone/>
            </a:pP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}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endParaRPr lang="en-US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IN" b="1" i="0" u="sng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25879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FBD8F0-6918-4489-A2A4-7AB0F735D3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300" y="542926"/>
            <a:ext cx="10953749" cy="622935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IN" sz="1800" b="1" dirty="0">
                <a:effectLst/>
                <a:latin typeface="Times New Roman Bold" panose="02020803070505020304" pitchFamily="18" charset="0"/>
                <a:ea typeface="Times New Roman Bold" panose="02020803070505020304" pitchFamily="18" charset="0"/>
                <a:cs typeface="Times New Roman" panose="02020603050405020304" pitchFamily="18" charset="0"/>
              </a:rPr>
              <a:t>Abstraction: </a:t>
            </a: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Abstraction refers to the act of representing essential features without including the</a:t>
            </a:r>
            <a:r>
              <a:rPr lang="en-IN" sz="1800" b="1" dirty="0">
                <a:effectLst/>
                <a:latin typeface="Times New Roman Bold" panose="02020803070505020304" pitchFamily="18" charset="0"/>
                <a:ea typeface="Times New Roman Bold" panose="02020803070505020304" pitchFamily="18" charset="0"/>
                <a:cs typeface="Times New Roman" panose="02020603050405020304" pitchFamily="18" charset="0"/>
              </a:rPr>
              <a:t> </a:t>
            </a: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background details or explanations. Classes use the concept of abstraction and are defined as a list of abstract attributes such as size, weight and cost, and methods to operate on these attributes.</a:t>
            </a:r>
          </a:p>
          <a:p>
            <a:pPr marL="0" indent="0" algn="just">
              <a:buNone/>
            </a:pPr>
            <a:endParaRPr lang="en-IN" sz="1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IN" sz="1800" b="1" dirty="0">
                <a:effectLst/>
                <a:latin typeface="Times New Roman Bold" panose="02020803070505020304" pitchFamily="18" charset="0"/>
                <a:ea typeface="Times New Roman Bold" panose="02020803070505020304" pitchFamily="18" charset="0"/>
              </a:rPr>
              <a:t>Encapsulation: </a:t>
            </a: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Encapsulation is a programming mechanism that binds together code and the</a:t>
            </a:r>
            <a:r>
              <a:rPr lang="en-IN" sz="1800" b="1" dirty="0">
                <a:effectLst/>
                <a:latin typeface="Times New Roman Bold" panose="02020803070505020304" pitchFamily="18" charset="0"/>
                <a:ea typeface="Times New Roman Bold" panose="02020803070505020304" pitchFamily="18" charset="0"/>
              </a:rPr>
              <a:t> </a:t>
            </a: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data it manipulates, and that keeps both safe from outside interference and misuse.</a:t>
            </a:r>
          </a:p>
          <a:p>
            <a:pPr marL="0" indent="0" algn="just">
              <a:buNone/>
            </a:pPr>
            <a:r>
              <a:rPr lang="en-IN" dirty="0">
                <a:latin typeface="Times New Roman" panose="02020603050405020304" pitchFamily="18" charset="0"/>
                <a:ea typeface="Times New Roman" panose="02020603050405020304" pitchFamily="18" charset="0"/>
              </a:rPr>
              <a:t>Ex: Student</a:t>
            </a:r>
          </a:p>
          <a:p>
            <a:pPr marL="0" indent="0" algn="just">
              <a:buNone/>
            </a:pP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name, regno, DOJ, read(), write()</a:t>
            </a:r>
            <a:endParaRPr lang="en-IN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IN" sz="1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IN" sz="1800" b="1" dirty="0">
                <a:effectLst/>
                <a:latin typeface="Times New Roman Bold" panose="02020803070505020304" pitchFamily="18" charset="0"/>
                <a:ea typeface="Times New Roman Bold" panose="02020803070505020304" pitchFamily="18" charset="0"/>
              </a:rPr>
              <a:t>Polymorphism: </a:t>
            </a: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Polymorphism (from Greek, meaning “many forms”) is the quality that allows</a:t>
            </a:r>
            <a:r>
              <a:rPr lang="en-IN" sz="1800" b="1" dirty="0">
                <a:effectLst/>
                <a:latin typeface="Times New Roman Bold" panose="02020803070505020304" pitchFamily="18" charset="0"/>
                <a:ea typeface="Times New Roman Bold" panose="02020803070505020304" pitchFamily="18" charset="0"/>
              </a:rPr>
              <a:t> </a:t>
            </a: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one interface to access a general class of actions. The specific action is determined by the exact nature of the situation.</a:t>
            </a:r>
          </a:p>
          <a:p>
            <a:pPr marL="0" indent="0" algn="just">
              <a:buNone/>
            </a:pP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Add()</a:t>
            </a:r>
          </a:p>
          <a:p>
            <a:pPr marL="0" indent="0" algn="just">
              <a:buNone/>
            </a:pP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Add(int a.int b)</a:t>
            </a:r>
          </a:p>
          <a:p>
            <a:pPr marL="0" indent="0" algn="just">
              <a:buNone/>
            </a:pPr>
            <a:endParaRPr lang="en-IN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en-US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281972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8CA65A-0AC3-4896-90F4-63D2FD513C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8151" y="85726"/>
            <a:ext cx="10379076" cy="6772274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en-IN" sz="1800" b="1" dirty="0">
                <a:effectLst/>
                <a:latin typeface="Times New Roman Bold" panose="02020803070505020304" pitchFamily="18" charset="0"/>
                <a:ea typeface="Times New Roman Bold" panose="02020803070505020304" pitchFamily="18" charset="0"/>
              </a:rPr>
              <a:t>Inheritance: </a:t>
            </a: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Inheritance is the process by which one object can acquire the properties of another</a:t>
            </a:r>
            <a:r>
              <a:rPr lang="en-IN" sz="1800" b="1" dirty="0">
                <a:effectLst/>
                <a:latin typeface="Times New Roman Bold" panose="02020803070505020304" pitchFamily="18" charset="0"/>
                <a:ea typeface="Times New Roman Bold" panose="02020803070505020304" pitchFamily="18" charset="0"/>
              </a:rPr>
              <a:t> </a:t>
            </a: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object. This is important because it supports the concept of hierarchical classification.</a:t>
            </a:r>
          </a:p>
          <a:p>
            <a:pPr marL="0" indent="0" algn="just">
              <a:buNone/>
            </a:pPr>
            <a:r>
              <a:rPr lang="en-IN" dirty="0">
                <a:latin typeface="Times New Roman" panose="02020603050405020304" pitchFamily="18" charset="0"/>
                <a:ea typeface="Times New Roman" panose="02020603050405020304" pitchFamily="18" charset="0"/>
              </a:rPr>
              <a:t>Ex: class Animal{</a:t>
            </a:r>
          </a:p>
          <a:p>
            <a:pPr marL="0" indent="0" algn="just">
              <a:buNone/>
            </a:pP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	void eat(){</a:t>
            </a:r>
          </a:p>
          <a:p>
            <a:pPr marL="0" indent="0" algn="just">
              <a:buNone/>
            </a:pPr>
            <a:r>
              <a:rPr lang="en-IN" dirty="0">
                <a:latin typeface="Times New Roman" panose="02020603050405020304" pitchFamily="18" charset="0"/>
                <a:ea typeface="Times New Roman" panose="02020603050405020304" pitchFamily="18" charset="0"/>
              </a:rPr>
              <a:t>			</a:t>
            </a:r>
            <a:r>
              <a:rPr lang="en-IN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System.out.println</a:t>
            </a:r>
            <a:r>
              <a:rPr lang="en-IN" dirty="0">
                <a:latin typeface="Times New Roman" panose="02020603050405020304" pitchFamily="18" charset="0"/>
                <a:ea typeface="Times New Roman" panose="02020603050405020304" pitchFamily="18" charset="0"/>
              </a:rPr>
              <a:t>(“eating”);</a:t>
            </a:r>
          </a:p>
          <a:p>
            <a:pPr marL="0" indent="0" algn="just">
              <a:buNone/>
            </a:pP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	}</a:t>
            </a:r>
          </a:p>
          <a:p>
            <a:pPr marL="0" indent="0" algn="just">
              <a:buNone/>
            </a:pPr>
            <a:r>
              <a:rPr lang="en-IN" dirty="0">
                <a:latin typeface="Times New Roman" panose="02020603050405020304" pitchFamily="18" charset="0"/>
                <a:ea typeface="Times New Roman" panose="02020603050405020304" pitchFamily="18" charset="0"/>
              </a:rPr>
              <a:t>	}</a:t>
            </a:r>
          </a:p>
          <a:p>
            <a:pPr marL="0" indent="0" algn="just">
              <a:buNone/>
            </a:pP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class Dog extends Animal{</a:t>
            </a:r>
          </a:p>
          <a:p>
            <a:pPr marL="0" indent="0" algn="just">
              <a:buNone/>
            </a:pPr>
            <a:r>
              <a:rPr lang="en-IN" dirty="0">
                <a:latin typeface="Times New Roman" panose="02020603050405020304" pitchFamily="18" charset="0"/>
                <a:ea typeface="Times New Roman" panose="02020603050405020304" pitchFamily="18" charset="0"/>
              </a:rPr>
              <a:t>		void bark(){</a:t>
            </a:r>
          </a:p>
          <a:p>
            <a:pPr marL="0" indent="0" algn="just">
              <a:buNone/>
            </a:pP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		</a:t>
            </a:r>
            <a:r>
              <a:rPr lang="en-IN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System.out.println</a:t>
            </a: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(“barking”);</a:t>
            </a:r>
          </a:p>
          <a:p>
            <a:pPr marL="0" indent="0" algn="just">
              <a:buNone/>
            </a:pPr>
            <a:r>
              <a:rPr lang="en-IN" dirty="0">
                <a:latin typeface="Times New Roman" panose="02020603050405020304" pitchFamily="18" charset="0"/>
                <a:ea typeface="Times New Roman" panose="02020603050405020304" pitchFamily="18" charset="0"/>
              </a:rPr>
              <a:t>		}</a:t>
            </a:r>
          </a:p>
          <a:p>
            <a:pPr marL="0" indent="0" algn="just">
              <a:buNone/>
            </a:pP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}</a:t>
            </a:r>
          </a:p>
          <a:p>
            <a:pPr marL="0" indent="0" algn="just">
              <a:buNone/>
            </a:pP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class </a:t>
            </a:r>
            <a:r>
              <a:rPr lang="en-IN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TestInheritance</a:t>
            </a: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{</a:t>
            </a:r>
          </a:p>
          <a:p>
            <a:pPr marL="0" indent="0" algn="just">
              <a:buNone/>
            </a:pP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	public static void main(String </a:t>
            </a:r>
            <a:r>
              <a:rPr lang="en-IN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args</a:t>
            </a: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[]){</a:t>
            </a:r>
          </a:p>
          <a:p>
            <a:pPr marL="0" indent="0" algn="just">
              <a:buNone/>
            </a:pPr>
            <a:r>
              <a:rPr lang="en-IN" dirty="0">
                <a:latin typeface="Times New Roman" panose="02020603050405020304" pitchFamily="18" charset="0"/>
                <a:ea typeface="Times New Roman" panose="02020603050405020304" pitchFamily="18" charset="0"/>
              </a:rPr>
              <a:t>			Dog d = new Dog();</a:t>
            </a:r>
          </a:p>
          <a:p>
            <a:pPr marL="0" indent="0" algn="just">
              <a:buNone/>
            </a:pP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		</a:t>
            </a:r>
            <a:r>
              <a:rPr lang="en-IN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d.bark</a:t>
            </a: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();</a:t>
            </a:r>
          </a:p>
          <a:p>
            <a:pPr marL="0" indent="0" algn="just">
              <a:buNone/>
            </a:pP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		</a:t>
            </a:r>
            <a:r>
              <a:rPr lang="en-IN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d.eat</a:t>
            </a: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();</a:t>
            </a:r>
          </a:p>
          <a:p>
            <a:pPr marL="0" indent="0" algn="just">
              <a:buNone/>
            </a:pP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	}</a:t>
            </a:r>
          </a:p>
          <a:p>
            <a:pPr marL="0" indent="0" algn="just">
              <a:buNone/>
            </a:pP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}</a:t>
            </a:r>
          </a:p>
          <a:p>
            <a:pPr marL="0" indent="0" algn="just">
              <a:buNone/>
            </a:pPr>
            <a:r>
              <a:rPr lang="en-IN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Types: 1)Single level</a:t>
            </a:r>
          </a:p>
          <a:p>
            <a:pPr marL="0" indent="0" algn="just">
              <a:buNone/>
            </a:pP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    2)</a:t>
            </a:r>
            <a:r>
              <a:rPr lang="en-IN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multi level</a:t>
            </a:r>
          </a:p>
          <a:p>
            <a:pPr marL="0" indent="0" algn="just">
              <a:buNone/>
            </a:pP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IN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3) hierarchical</a:t>
            </a:r>
            <a:endParaRPr lang="en-IN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056523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5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6" dur="50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9" dur="500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09496A-D78C-4955-8175-F4840E53B4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228600"/>
            <a:ext cx="10131425" cy="981075"/>
          </a:xfrm>
        </p:spPr>
        <p:txBody>
          <a:bodyPr>
            <a:normAutofit/>
          </a:bodyPr>
          <a:lstStyle/>
          <a:p>
            <a:r>
              <a:rPr lang="en-IN" sz="2400" b="1" dirty="0">
                <a:effectLst/>
                <a:latin typeface="Times New Roman Bold" panose="02020803070505020304" pitchFamily="18" charset="0"/>
                <a:ea typeface="Times New Roman Bold" panose="02020803070505020304" pitchFamily="18" charset="0"/>
              </a:rPr>
              <a:t>Structure of a simple program</a:t>
            </a:r>
            <a:endParaRPr lang="en-IN" sz="2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749B04-10C2-431F-A196-7BB98E22F6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1476375"/>
            <a:ext cx="10131425" cy="5153025"/>
          </a:xfrm>
        </p:spPr>
        <p:txBody>
          <a:bodyPr>
            <a:normAutofit fontScale="32500" lnSpcReduction="20000"/>
          </a:bodyPr>
          <a:lstStyle/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en-IN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/* This is a simple java program.</a:t>
            </a: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en-IN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Call this a SampleOne.java */</a:t>
            </a: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en-IN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class </a:t>
            </a:r>
            <a:r>
              <a:rPr lang="en-IN" sz="5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SampleOne</a:t>
            </a:r>
            <a:endParaRPr lang="en-IN" sz="5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en-IN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en-IN" sz="5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//your program begins with call to main method</a:t>
            </a:r>
            <a:endParaRPr lang="en-IN" sz="5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en-IN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public static void main (String </a:t>
            </a:r>
            <a:r>
              <a:rPr lang="en-IN" sz="5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args</a:t>
            </a:r>
            <a:r>
              <a:rPr lang="en-IN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[ ])</a:t>
            </a: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en-IN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{</a:t>
            </a: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en-IN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en-IN" sz="5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System.out.println</a:t>
            </a:r>
            <a:r>
              <a:rPr lang="en-IN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(“Hello World”);</a:t>
            </a: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en-IN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}</a:t>
            </a: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en-IN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en-IN" sz="5200" b="1" u="sng" dirty="0">
                <a:effectLst/>
                <a:latin typeface="Times New Roman" panose="02020603050405020304" pitchFamily="18" charset="0"/>
                <a:ea typeface="Times New Roman Bold" panose="02020803070505020304" pitchFamily="18" charset="0"/>
                <a:cs typeface="Times New Roman" panose="02020603050405020304" pitchFamily="18" charset="0"/>
              </a:rPr>
              <a:t>Class Declaration</a:t>
            </a:r>
            <a:endParaRPr lang="en-IN" sz="5200" b="1" u="sng" dirty="0">
              <a:latin typeface="Times New Roman" panose="02020603050405020304" pitchFamily="18" charset="0"/>
              <a:ea typeface="Times New Roman Bold" panose="020208030705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en-IN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first line “</a:t>
            </a:r>
            <a:r>
              <a:rPr lang="en-IN" sz="5200" b="1" dirty="0">
                <a:effectLst/>
                <a:latin typeface="Times New Roman" panose="02020603050405020304" pitchFamily="18" charset="0"/>
                <a:ea typeface="Times New Roman Bold" panose="02020803070505020304" pitchFamily="18" charset="0"/>
                <a:cs typeface="Times New Roman" panose="02020603050405020304" pitchFamily="18" charset="0"/>
              </a:rPr>
              <a:t>class </a:t>
            </a:r>
            <a:r>
              <a:rPr lang="en-IN" sz="5200" b="1" dirty="0" err="1">
                <a:effectLst/>
                <a:latin typeface="Times New Roman" panose="02020603050405020304" pitchFamily="18" charset="0"/>
                <a:ea typeface="Times New Roman Bold" panose="02020803070505020304" pitchFamily="18" charset="0"/>
                <a:cs typeface="Times New Roman" panose="02020603050405020304" pitchFamily="18" charset="0"/>
              </a:rPr>
              <a:t>SampleOne</a:t>
            </a:r>
            <a:r>
              <a:rPr lang="en-IN" sz="5200" b="1" dirty="0">
                <a:effectLst/>
                <a:latin typeface="Times New Roman" panose="02020603050405020304" pitchFamily="18" charset="0"/>
                <a:ea typeface="Times New Roman Bold" panose="02020803070505020304" pitchFamily="18" charset="0"/>
                <a:cs typeface="Times New Roman" panose="02020603050405020304" pitchFamily="18" charset="0"/>
              </a:rPr>
              <a:t>”</a:t>
            </a:r>
            <a:r>
              <a:rPr lang="en-IN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declares a class, which is an object-oriented construct. Java is a true object-oriented language and therefore, </a:t>
            </a:r>
            <a:r>
              <a:rPr lang="en-IN" sz="5200" i="1" dirty="0">
                <a:effectLst/>
                <a:latin typeface="Times New Roman" panose="02020603050405020304" pitchFamily="18" charset="0"/>
                <a:ea typeface="Times New Roman Italic" panose="02020503050405090304" pitchFamily="18" charset="0"/>
                <a:cs typeface="Times New Roman" panose="02020603050405020304" pitchFamily="18" charset="0"/>
              </a:rPr>
              <a:t>everything</a:t>
            </a:r>
            <a:r>
              <a:rPr lang="en-IN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must be placed inside a class. </a:t>
            </a:r>
            <a:r>
              <a:rPr lang="en-IN" sz="5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SampleOne</a:t>
            </a:r>
            <a:r>
              <a:rPr lang="en-IN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is a Java </a:t>
            </a:r>
            <a:r>
              <a:rPr lang="en-IN" sz="5200" b="1" i="1" dirty="0">
                <a:effectLst/>
                <a:latin typeface="Times New Roman" panose="02020603050405020304" pitchFamily="18" charset="0"/>
                <a:ea typeface="Times New Roman Italic" panose="02020503050405090304" pitchFamily="18" charset="0"/>
                <a:cs typeface="Times New Roman" panose="02020603050405020304" pitchFamily="18" charset="0"/>
              </a:rPr>
              <a:t>identifier</a:t>
            </a:r>
            <a:r>
              <a:rPr lang="en-IN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that specifies the name of the class to be defined.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en-IN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endParaRPr lang="en-IN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8142274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C0803C-03A1-41A1-9F4D-516CF9BE7C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438150"/>
            <a:ext cx="10131425" cy="6105525"/>
          </a:xfrm>
        </p:spPr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IN" sz="1800" b="1" dirty="0">
                <a:effectLst/>
                <a:latin typeface="Times New Roman" panose="02020603050405020304" pitchFamily="18" charset="0"/>
                <a:ea typeface="Times New Roman Bold" panose="02020803070505020304" pitchFamily="18" charset="0"/>
                <a:cs typeface="Times New Roman" panose="02020603050405020304" pitchFamily="18" charset="0"/>
              </a:rPr>
              <a:t>The main Line, </a:t>
            </a: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third line,</a:t>
            </a:r>
            <a:r>
              <a:rPr lang="en-IN" sz="1800" b="1" dirty="0">
                <a:effectLst/>
                <a:latin typeface="Times New Roman" panose="02020603050405020304" pitchFamily="18" charset="0"/>
                <a:ea typeface="Times New Roman Bold" panose="02020803070505020304" pitchFamily="18" charset="0"/>
                <a:cs typeface="Times New Roman" panose="02020603050405020304" pitchFamily="18" charset="0"/>
              </a:rPr>
              <a:t> public static void main (String </a:t>
            </a:r>
            <a:r>
              <a:rPr lang="en-IN" sz="1800" b="1" dirty="0" err="1">
                <a:effectLst/>
                <a:latin typeface="Times New Roman" panose="02020603050405020304" pitchFamily="18" charset="0"/>
                <a:ea typeface="Times New Roman Bold" panose="02020803070505020304" pitchFamily="18" charset="0"/>
                <a:cs typeface="Times New Roman" panose="02020603050405020304" pitchFamily="18" charset="0"/>
              </a:rPr>
              <a:t>args</a:t>
            </a:r>
            <a:r>
              <a:rPr lang="en-IN" sz="1800" b="1" dirty="0">
                <a:effectLst/>
                <a:latin typeface="Times New Roman" panose="02020603050405020304" pitchFamily="18" charset="0"/>
                <a:ea typeface="Times New Roman Bold" panose="02020803070505020304" pitchFamily="18" charset="0"/>
                <a:cs typeface="Times New Roman" panose="02020603050405020304" pitchFamily="18" charset="0"/>
              </a:rPr>
              <a:t>[ ])</a:t>
            </a:r>
            <a:endParaRPr lang="en-IN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Defines a method named main. Every Java application program must include the main( ) method.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This is the starting point for the interpreter to begin the execution of the program.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 Java</a:t>
            </a:r>
            <a:r>
              <a:rPr lang="en-IN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application can have any number of classes but </a:t>
            </a:r>
            <a:r>
              <a:rPr lang="en-IN" sz="1800" i="1" dirty="0">
                <a:effectLst/>
                <a:latin typeface="Times New Roman" panose="02020603050405020304" pitchFamily="18" charset="0"/>
                <a:ea typeface="Times New Roman Italic" panose="02020503050405090304" pitchFamily="18" charset="0"/>
                <a:cs typeface="Times New Roman" panose="02020603050405020304" pitchFamily="18" charset="0"/>
              </a:rPr>
              <a:t>only</a:t>
            </a: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one of them must include a main method to</a:t>
            </a:r>
          </a:p>
          <a:p>
            <a:pPr marL="0" indent="0">
              <a:buNone/>
            </a:pP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initiate the execution.</a:t>
            </a:r>
          </a:p>
          <a:p>
            <a:pPr marL="0" indent="0">
              <a:buNone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IN" sz="1800" b="1" dirty="0">
                <a:effectLst/>
                <a:latin typeface="Times New Roman" panose="02020603050405020304" pitchFamily="18" charset="0"/>
                <a:ea typeface="Times New Roman Bold" panose="02020803070505020304" pitchFamily="18" charset="0"/>
                <a:cs typeface="Times New Roman" panose="02020603050405020304" pitchFamily="18" charset="0"/>
              </a:rPr>
              <a:t>public: </a:t>
            </a: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keyword public is an access specifier that declares the main method as unprotected</a:t>
            </a: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en-IN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and therefore making it accessible to all other classes.</a:t>
            </a:r>
          </a:p>
          <a:p>
            <a:pPr>
              <a:lnSpc>
                <a:spcPct val="115000"/>
              </a:lnSpc>
            </a:pPr>
            <a:r>
              <a:rPr lang="en-IN" sz="1800" b="1" dirty="0">
                <a:effectLst/>
                <a:latin typeface="Times New Roman" panose="02020603050405020304" pitchFamily="18" charset="0"/>
                <a:ea typeface="Times New Roman Bold" panose="02020803070505020304" pitchFamily="18" charset="0"/>
                <a:cs typeface="Times New Roman" panose="02020603050405020304" pitchFamily="18" charset="0"/>
              </a:rPr>
              <a:t>static</a:t>
            </a: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which declares this method as one that belongs to the entire class and not a part of any</a:t>
            </a:r>
            <a:r>
              <a:rPr lang="en-IN" sz="1800" b="1" dirty="0">
                <a:effectLst/>
                <a:latin typeface="Times New Roman" panose="02020603050405020304" pitchFamily="18" charset="0"/>
                <a:ea typeface="Times New Roman Bold" panose="02020803070505020304" pitchFamily="18" charset="0"/>
                <a:cs typeface="Times New Roman" panose="02020603050405020304" pitchFamily="18" charset="0"/>
              </a:rPr>
              <a:t> </a:t>
            </a: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objects of the class.</a:t>
            </a:r>
          </a:p>
          <a:p>
            <a:pPr>
              <a:lnSpc>
                <a:spcPct val="115000"/>
              </a:lnSpc>
            </a:pPr>
            <a:r>
              <a:rPr lang="en-IN" sz="1800" b="1" dirty="0">
                <a:effectLst/>
                <a:latin typeface="Times New Roman" panose="02020603050405020304" pitchFamily="18" charset="0"/>
                <a:ea typeface="Times New Roman Bold" panose="02020803070505020304" pitchFamily="18" charset="0"/>
                <a:cs typeface="Times New Roman" panose="02020603050405020304" pitchFamily="18" charset="0"/>
              </a:rPr>
              <a:t>void</a:t>
            </a: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The type modifier void states that the main method does not return any value (but simply</a:t>
            </a:r>
            <a:r>
              <a:rPr lang="en-IN" sz="1800" b="1" dirty="0">
                <a:effectLst/>
                <a:latin typeface="Times New Roman" panose="02020603050405020304" pitchFamily="18" charset="0"/>
                <a:ea typeface="Times New Roman Bold" panose="02020803070505020304" pitchFamily="18" charset="0"/>
                <a:cs typeface="Times New Roman" panose="02020603050405020304" pitchFamily="18" charset="0"/>
              </a:rPr>
              <a:t> </a:t>
            </a: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prints some text to the screen).</a:t>
            </a:r>
          </a:p>
          <a:p>
            <a:pPr marL="0" indent="0">
              <a:buNone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4210130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140FD5-6895-427E-9846-08625657CC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361951"/>
            <a:ext cx="10131425" cy="6181724"/>
          </a:xfrm>
        </p:spPr>
        <p:txBody>
          <a:bodyPr/>
          <a:lstStyle/>
          <a:p>
            <a:r>
              <a:rPr lang="en-IN" sz="1800" b="1" dirty="0">
                <a:effectLst/>
                <a:latin typeface="Times New Roman" panose="02020603050405020304" pitchFamily="18" charset="0"/>
                <a:ea typeface="Times New Roman Bold" panose="02020803070505020304" pitchFamily="18" charset="0"/>
                <a:cs typeface="Times New Roman" panose="02020603050405020304" pitchFamily="18" charset="0"/>
              </a:rPr>
              <a:t>Documentation Section: </a:t>
            </a: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documentation section comprises a set of comment lines giving</a:t>
            </a:r>
            <a:r>
              <a:rPr lang="en-IN" sz="1800" b="1" dirty="0">
                <a:effectLst/>
                <a:latin typeface="Times New Roman" panose="02020603050405020304" pitchFamily="18" charset="0"/>
                <a:ea typeface="Times New Roman Bold" panose="02020803070505020304" pitchFamily="18" charset="0"/>
                <a:cs typeface="Times New Roman" panose="02020603050405020304" pitchFamily="18" charset="0"/>
              </a:rPr>
              <a:t> </a:t>
            </a: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name of the program, the author and other details, which the programmer would like to refer to at a later stage. Comments must explain </a:t>
            </a:r>
            <a:r>
              <a:rPr lang="en-IN" sz="1800" i="1" dirty="0">
                <a:effectLst/>
                <a:latin typeface="Times New Roman" panose="02020603050405020304" pitchFamily="18" charset="0"/>
                <a:ea typeface="Times New Roman Italic" panose="02020503050405090304" pitchFamily="18" charset="0"/>
                <a:cs typeface="Times New Roman" panose="02020603050405020304" pitchFamily="18" charset="0"/>
              </a:rPr>
              <a:t>why</a:t>
            </a: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IN" sz="1800" i="1" dirty="0">
                <a:effectLst/>
                <a:latin typeface="Times New Roman" panose="02020603050405020304" pitchFamily="18" charset="0"/>
                <a:ea typeface="Times New Roman Italic" panose="02020503050405090304" pitchFamily="18" charset="0"/>
                <a:cs typeface="Times New Roman" panose="02020603050405020304" pitchFamily="18" charset="0"/>
              </a:rPr>
              <a:t>what</a:t>
            </a: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of classes and how of algorithms. Java permits both the single-line comments and multi-line comments. The single-line comments begin with // and end at the end of the line. For longer comments, we can create long multi-line comments by starting with a /* and ending with */. Java also uses a third style of comment /**…………*/ known as </a:t>
            </a:r>
            <a:r>
              <a:rPr lang="en-IN" sz="1800" i="1" dirty="0">
                <a:effectLst/>
                <a:latin typeface="Times New Roman" panose="02020603050405020304" pitchFamily="18" charset="0"/>
                <a:ea typeface="Times New Roman Italic" panose="02020503050405090304" pitchFamily="18" charset="0"/>
                <a:cs typeface="Times New Roman" panose="02020603050405020304" pitchFamily="18" charset="0"/>
              </a:rPr>
              <a:t>documentation comment.</a:t>
            </a: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This form of comment is used for generating documentation automatically.</a:t>
            </a:r>
          </a:p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1800" b="1" dirty="0">
                <a:effectLst/>
                <a:latin typeface="Times New Roman" panose="02020603050405020304" pitchFamily="18" charset="0"/>
                <a:ea typeface="Times New Roman Bold" panose="02020803070505020304" pitchFamily="18" charset="0"/>
                <a:cs typeface="Times New Roman" panose="02020603050405020304" pitchFamily="18" charset="0"/>
              </a:rPr>
              <a:t>Class Definitions: </a:t>
            </a: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Java program may contain multiple class definitions. Classes are the</a:t>
            </a:r>
            <a:r>
              <a:rPr lang="en-IN" sz="1800" b="1" dirty="0">
                <a:effectLst/>
                <a:latin typeface="Times New Roman" panose="02020603050405020304" pitchFamily="18" charset="0"/>
                <a:ea typeface="Times New Roman Bold" panose="02020803070505020304" pitchFamily="18" charset="0"/>
                <a:cs typeface="Times New Roman" panose="02020603050405020304" pitchFamily="18" charset="0"/>
              </a:rPr>
              <a:t> </a:t>
            </a: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primary and essential elements of a Java program. These classes are used to map the objects of real-world problems. The number of classes used depends on the complexity of the problem.</a:t>
            </a:r>
          </a:p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1800" b="1" dirty="0">
                <a:effectLst/>
                <a:latin typeface="Times New Roman" panose="02020603050405020304" pitchFamily="18" charset="0"/>
                <a:ea typeface="Times New Roman Bold" panose="02020803070505020304" pitchFamily="18" charset="0"/>
                <a:cs typeface="Times New Roman" panose="02020603050405020304" pitchFamily="18" charset="0"/>
              </a:rPr>
              <a:t>Main Method Class: </a:t>
            </a: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Since every Java stand-alone program requires a main method as its</a:t>
            </a:r>
            <a:r>
              <a:rPr lang="en-IN" sz="1800" b="1" dirty="0">
                <a:effectLst/>
                <a:latin typeface="Times New Roman" panose="02020603050405020304" pitchFamily="18" charset="0"/>
                <a:ea typeface="Times New Roman Bold" panose="02020803070505020304" pitchFamily="18" charset="0"/>
                <a:cs typeface="Times New Roman" panose="02020603050405020304" pitchFamily="18" charset="0"/>
              </a:rPr>
              <a:t> </a:t>
            </a: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starting point, this class is the essential part of a Java program.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1047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019C98-28CF-46B6-AEE0-086DB1BDD0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247650"/>
            <a:ext cx="10131425" cy="1019175"/>
          </a:xfrm>
        </p:spPr>
        <p:txBody>
          <a:bodyPr>
            <a:normAutofit/>
          </a:bodyPr>
          <a:lstStyle/>
          <a:p>
            <a:r>
              <a:rPr lang="en-IN" sz="2400" b="1" dirty="0">
                <a:effectLst/>
                <a:latin typeface="Times New Roman Bold" panose="02020803070505020304" pitchFamily="18" charset="0"/>
                <a:ea typeface="Times New Roman Bold" panose="02020803070505020304" pitchFamily="18" charset="0"/>
              </a:rPr>
              <a:t>The Java Keywords</a:t>
            </a:r>
            <a:endParaRPr lang="en-IN" sz="2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05793A-CE75-498D-B468-08CF5FA451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1428750"/>
            <a:ext cx="10131425" cy="5029199"/>
          </a:xfrm>
        </p:spPr>
        <p:txBody>
          <a:bodyPr/>
          <a:lstStyle/>
          <a:p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Keywords are an essential part of a language definition. They implement specific features of the language. Java language has reserved 60 words as keywords.</a:t>
            </a:r>
          </a:p>
          <a:p>
            <a:endParaRPr lang="en-IN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en-IN" dirty="0"/>
          </a:p>
          <a:p>
            <a:pPr marL="0" indent="0">
              <a:buNone/>
            </a:pPr>
            <a:endParaRPr lang="en-IN" dirty="0"/>
          </a:p>
          <a:p>
            <a:pPr marL="0" indent="0">
              <a:buNone/>
            </a:pPr>
            <a:endParaRPr lang="en-IN" dirty="0"/>
          </a:p>
          <a:p>
            <a:pPr marL="0" indent="0">
              <a:buNone/>
            </a:pPr>
            <a:endParaRPr lang="en-IN" dirty="0"/>
          </a:p>
          <a:p>
            <a:pPr marL="0" indent="0">
              <a:buNone/>
            </a:pPr>
            <a:endParaRPr lang="en-IN" dirty="0"/>
          </a:p>
          <a:p>
            <a:pPr marL="0" indent="0">
              <a:buNone/>
            </a:pPr>
            <a:endParaRPr lang="en-IN" dirty="0"/>
          </a:p>
          <a:p>
            <a:pPr marL="0" indent="0">
              <a:buNone/>
            </a:pPr>
            <a:endParaRPr lang="en-IN" dirty="0"/>
          </a:p>
          <a:p>
            <a:pPr marL="0" indent="0">
              <a:buNone/>
            </a:pPr>
            <a:endParaRPr lang="en-IN" dirty="0"/>
          </a:p>
          <a:p>
            <a:pPr marL="0" indent="0">
              <a:buNone/>
            </a:pPr>
            <a:endParaRPr lang="en-IN" dirty="0"/>
          </a:p>
          <a:p>
            <a:pPr marL="0" indent="0">
              <a:buNone/>
            </a:pPr>
            <a:endParaRPr lang="en-IN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D16BE4F4-034C-43D5-A690-F2C37A9800E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8045407"/>
              </p:ext>
            </p:extLst>
          </p:nvPr>
        </p:nvGraphicFramePr>
        <p:xfrm>
          <a:off x="1688209" y="2171698"/>
          <a:ext cx="7111048" cy="428625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88436">
                  <a:extLst>
                    <a:ext uri="{9D8B030D-6E8A-4147-A177-3AD203B41FA5}">
                      <a16:colId xmlns:a16="http://schemas.microsoft.com/office/drawing/2014/main" val="2081341058"/>
                    </a:ext>
                  </a:extLst>
                </a:gridCol>
                <a:gridCol w="2326004">
                  <a:extLst>
                    <a:ext uri="{9D8B030D-6E8A-4147-A177-3AD203B41FA5}">
                      <a16:colId xmlns:a16="http://schemas.microsoft.com/office/drawing/2014/main" val="1222854444"/>
                    </a:ext>
                  </a:extLst>
                </a:gridCol>
                <a:gridCol w="2496608">
                  <a:extLst>
                    <a:ext uri="{9D8B030D-6E8A-4147-A177-3AD203B41FA5}">
                      <a16:colId xmlns:a16="http://schemas.microsoft.com/office/drawing/2014/main" val="2405382347"/>
                    </a:ext>
                  </a:extLst>
                </a:gridCol>
              </a:tblGrid>
              <a:tr h="470618">
                <a:tc>
                  <a:txBody>
                    <a:bodyPr/>
                    <a:lstStyle/>
                    <a:p>
                      <a:pPr marL="50800">
                        <a:lnSpc>
                          <a:spcPts val="1335"/>
                        </a:lnSpc>
                        <a:spcAft>
                          <a:spcPts val="1000"/>
                        </a:spcAft>
                      </a:pPr>
                      <a:r>
                        <a:rPr lang="en-IN" sz="1800" dirty="0">
                          <a:solidFill>
                            <a:schemeClr val="bg1"/>
                          </a:solidFill>
                          <a:effectLst/>
                        </a:rPr>
                        <a:t>abstract</a:t>
                      </a:r>
                      <a:endParaRPr lang="en-IN" sz="1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50800">
                        <a:lnSpc>
                          <a:spcPts val="1335"/>
                        </a:lnSpc>
                        <a:spcAft>
                          <a:spcPts val="1000"/>
                        </a:spcAft>
                      </a:pPr>
                      <a:r>
                        <a:rPr lang="en-IN" sz="1800" dirty="0" err="1">
                          <a:solidFill>
                            <a:schemeClr val="bg1"/>
                          </a:solidFill>
                          <a:effectLst/>
                        </a:rPr>
                        <a:t>boolean</a:t>
                      </a:r>
                      <a:endParaRPr lang="en-IN" sz="1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1335"/>
                        </a:lnSpc>
                        <a:spcAft>
                          <a:spcPts val="1000"/>
                        </a:spcAft>
                      </a:pPr>
                      <a:r>
                        <a:rPr lang="en-IN" sz="1800" dirty="0">
                          <a:solidFill>
                            <a:schemeClr val="bg1"/>
                          </a:solidFill>
                          <a:effectLst/>
                        </a:rPr>
                        <a:t>break</a:t>
                      </a:r>
                      <a:endParaRPr lang="en-IN" sz="1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1051347"/>
                  </a:ext>
                </a:extLst>
              </a:tr>
              <a:tr h="472382">
                <a:tc>
                  <a:txBody>
                    <a:bodyPr/>
                    <a:lstStyle/>
                    <a:p>
                      <a:pPr marL="50800">
                        <a:lnSpc>
                          <a:spcPts val="1340"/>
                        </a:lnSpc>
                        <a:spcAft>
                          <a:spcPts val="1000"/>
                        </a:spcAft>
                      </a:pPr>
                      <a:r>
                        <a:rPr lang="en-IN" sz="1800" dirty="0">
                          <a:solidFill>
                            <a:schemeClr val="bg1"/>
                          </a:solidFill>
                          <a:effectLst/>
                        </a:rPr>
                        <a:t>case</a:t>
                      </a:r>
                      <a:endParaRPr lang="en-IN" sz="1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50800">
                        <a:lnSpc>
                          <a:spcPts val="1340"/>
                        </a:lnSpc>
                        <a:spcAft>
                          <a:spcPts val="1000"/>
                        </a:spcAft>
                      </a:pPr>
                      <a:r>
                        <a:rPr lang="en-IN" sz="1800" dirty="0">
                          <a:effectLst/>
                        </a:rPr>
                        <a:t>cast*</a:t>
                      </a:r>
                      <a:endParaRPr lang="en-IN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1340"/>
                        </a:lnSpc>
                        <a:spcAft>
                          <a:spcPts val="1000"/>
                        </a:spcAft>
                      </a:pPr>
                      <a:r>
                        <a:rPr lang="en-IN" sz="1800" dirty="0">
                          <a:effectLst/>
                        </a:rPr>
                        <a:t>catch</a:t>
                      </a:r>
                      <a:endParaRPr lang="en-IN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123066857"/>
                  </a:ext>
                </a:extLst>
              </a:tr>
              <a:tr h="463570">
                <a:tc>
                  <a:txBody>
                    <a:bodyPr/>
                    <a:lstStyle/>
                    <a:p>
                      <a:pPr marL="50800">
                        <a:lnSpc>
                          <a:spcPts val="1315"/>
                        </a:lnSpc>
                        <a:spcAft>
                          <a:spcPts val="1000"/>
                        </a:spcAft>
                      </a:pPr>
                      <a:r>
                        <a:rPr lang="en-IN" sz="1800" dirty="0" err="1">
                          <a:solidFill>
                            <a:schemeClr val="bg1"/>
                          </a:solidFill>
                          <a:effectLst/>
                        </a:rPr>
                        <a:t>const</a:t>
                      </a:r>
                      <a:r>
                        <a:rPr lang="en-IN" sz="1800" dirty="0">
                          <a:solidFill>
                            <a:schemeClr val="bg1"/>
                          </a:solidFill>
                          <a:effectLst/>
                        </a:rPr>
                        <a:t>*</a:t>
                      </a:r>
                      <a:endParaRPr lang="en-IN" sz="1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50800">
                        <a:lnSpc>
                          <a:spcPts val="1315"/>
                        </a:lnSpc>
                        <a:spcAft>
                          <a:spcPts val="1000"/>
                        </a:spcAft>
                      </a:pPr>
                      <a:r>
                        <a:rPr lang="en-IN" sz="1800" dirty="0">
                          <a:effectLst/>
                        </a:rPr>
                        <a:t>continue</a:t>
                      </a:r>
                      <a:endParaRPr lang="en-IN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1315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</a:rPr>
                        <a:t>default</a:t>
                      </a:r>
                      <a:endParaRPr lang="en-IN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99466936"/>
                  </a:ext>
                </a:extLst>
              </a:tr>
              <a:tr h="535395">
                <a:tc>
                  <a:txBody>
                    <a:bodyPr/>
                    <a:lstStyle/>
                    <a:p>
                      <a:pPr marL="50800">
                        <a:lnSpc>
                          <a:spcPts val="1340"/>
                        </a:lnSpc>
                        <a:spcAft>
                          <a:spcPts val="1000"/>
                        </a:spcAft>
                      </a:pPr>
                      <a:r>
                        <a:rPr lang="en-IN" sz="1800" dirty="0">
                          <a:solidFill>
                            <a:schemeClr val="bg1"/>
                          </a:solidFill>
                          <a:effectLst/>
                        </a:rPr>
                        <a:t>else</a:t>
                      </a:r>
                      <a:endParaRPr lang="en-IN" sz="1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50800">
                        <a:lnSpc>
                          <a:spcPts val="1340"/>
                        </a:lnSpc>
                        <a:spcAft>
                          <a:spcPts val="1000"/>
                        </a:spcAft>
                      </a:pPr>
                      <a:r>
                        <a:rPr lang="en-IN" sz="1800" dirty="0">
                          <a:effectLst/>
                        </a:rPr>
                        <a:t>extends</a:t>
                      </a:r>
                      <a:endParaRPr lang="en-IN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1340"/>
                        </a:lnSpc>
                        <a:spcAft>
                          <a:spcPts val="1000"/>
                        </a:spcAft>
                      </a:pPr>
                      <a:r>
                        <a:rPr lang="en-IN" sz="1800" dirty="0">
                          <a:effectLst/>
                        </a:rPr>
                        <a:t>false**</a:t>
                      </a:r>
                      <a:endParaRPr lang="en-IN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856502284"/>
                  </a:ext>
                </a:extLst>
              </a:tr>
              <a:tr h="463570">
                <a:tc>
                  <a:txBody>
                    <a:bodyPr/>
                    <a:lstStyle/>
                    <a:p>
                      <a:pPr marL="50800">
                        <a:lnSpc>
                          <a:spcPts val="1315"/>
                        </a:lnSpc>
                        <a:spcAft>
                          <a:spcPts val="1000"/>
                        </a:spcAft>
                      </a:pPr>
                      <a:r>
                        <a:rPr lang="en-IN" sz="1800" dirty="0">
                          <a:solidFill>
                            <a:schemeClr val="bg1"/>
                          </a:solidFill>
                          <a:effectLst/>
                        </a:rPr>
                        <a:t>float</a:t>
                      </a:r>
                      <a:endParaRPr lang="en-IN" sz="1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50800">
                        <a:lnSpc>
                          <a:spcPts val="1315"/>
                        </a:lnSpc>
                        <a:spcAft>
                          <a:spcPts val="1000"/>
                        </a:spcAft>
                      </a:pPr>
                      <a:r>
                        <a:rPr lang="en-IN" sz="1800" dirty="0">
                          <a:effectLst/>
                        </a:rPr>
                        <a:t>For</a:t>
                      </a:r>
                      <a:endParaRPr lang="en-IN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1315"/>
                        </a:lnSpc>
                        <a:spcAft>
                          <a:spcPts val="1000"/>
                        </a:spcAft>
                      </a:pPr>
                      <a:r>
                        <a:rPr lang="en-IN" sz="1800" dirty="0">
                          <a:effectLst/>
                        </a:rPr>
                        <a:t>future*</a:t>
                      </a:r>
                      <a:endParaRPr lang="en-IN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40402428"/>
                  </a:ext>
                </a:extLst>
              </a:tr>
              <a:tr h="472382">
                <a:tc>
                  <a:txBody>
                    <a:bodyPr/>
                    <a:lstStyle/>
                    <a:p>
                      <a:pPr marL="50800">
                        <a:lnSpc>
                          <a:spcPts val="1340"/>
                        </a:lnSpc>
                        <a:spcAft>
                          <a:spcPts val="1000"/>
                        </a:spcAft>
                      </a:pPr>
                      <a:r>
                        <a:rPr lang="en-IN" sz="1800" dirty="0">
                          <a:solidFill>
                            <a:schemeClr val="bg1"/>
                          </a:solidFill>
                          <a:effectLst/>
                        </a:rPr>
                        <a:t>if</a:t>
                      </a:r>
                      <a:endParaRPr lang="en-IN" sz="1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50800">
                        <a:lnSpc>
                          <a:spcPts val="134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</a:rPr>
                        <a:t>implements</a:t>
                      </a:r>
                      <a:endParaRPr lang="en-IN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1340"/>
                        </a:lnSpc>
                        <a:spcAft>
                          <a:spcPts val="1000"/>
                        </a:spcAft>
                      </a:pPr>
                      <a:r>
                        <a:rPr lang="en-IN" sz="1800" dirty="0">
                          <a:effectLst/>
                        </a:rPr>
                        <a:t>import</a:t>
                      </a:r>
                      <a:endParaRPr lang="en-IN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272746229"/>
                  </a:ext>
                </a:extLst>
              </a:tr>
              <a:tr h="463570">
                <a:tc>
                  <a:txBody>
                    <a:bodyPr/>
                    <a:lstStyle/>
                    <a:p>
                      <a:pPr marL="50800">
                        <a:lnSpc>
                          <a:spcPts val="1315"/>
                        </a:lnSpc>
                        <a:spcAft>
                          <a:spcPts val="1000"/>
                        </a:spcAft>
                      </a:pPr>
                      <a:r>
                        <a:rPr lang="en-IN" sz="1800" dirty="0">
                          <a:solidFill>
                            <a:schemeClr val="bg1"/>
                          </a:solidFill>
                          <a:effectLst/>
                        </a:rPr>
                        <a:t>int</a:t>
                      </a:r>
                      <a:endParaRPr lang="en-IN" sz="1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50800">
                        <a:lnSpc>
                          <a:spcPts val="1315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</a:rPr>
                        <a:t>interface</a:t>
                      </a:r>
                      <a:endParaRPr lang="en-IN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1315"/>
                        </a:lnSpc>
                        <a:spcAft>
                          <a:spcPts val="1000"/>
                        </a:spcAft>
                      </a:pPr>
                      <a:r>
                        <a:rPr lang="en-IN" sz="1800" dirty="0">
                          <a:effectLst/>
                        </a:rPr>
                        <a:t>Long</a:t>
                      </a:r>
                      <a:endParaRPr lang="en-IN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059647624"/>
                  </a:ext>
                </a:extLst>
              </a:tr>
              <a:tr h="472382">
                <a:tc>
                  <a:txBody>
                    <a:bodyPr/>
                    <a:lstStyle/>
                    <a:p>
                      <a:pPr marL="50800">
                        <a:lnSpc>
                          <a:spcPts val="1340"/>
                        </a:lnSpc>
                        <a:spcAft>
                          <a:spcPts val="1000"/>
                        </a:spcAft>
                      </a:pPr>
                      <a:r>
                        <a:rPr lang="en-IN" sz="1800" dirty="0">
                          <a:solidFill>
                            <a:schemeClr val="bg1"/>
                          </a:solidFill>
                          <a:effectLst/>
                        </a:rPr>
                        <a:t>null**</a:t>
                      </a:r>
                      <a:endParaRPr lang="en-IN" sz="1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50800">
                        <a:lnSpc>
                          <a:spcPts val="134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</a:rPr>
                        <a:t>operator*</a:t>
                      </a:r>
                      <a:endParaRPr lang="en-IN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1340"/>
                        </a:lnSpc>
                        <a:spcAft>
                          <a:spcPts val="1000"/>
                        </a:spcAft>
                      </a:pPr>
                      <a:r>
                        <a:rPr lang="en-IN" sz="1800" dirty="0">
                          <a:effectLst/>
                        </a:rPr>
                        <a:t>outer*</a:t>
                      </a:r>
                      <a:endParaRPr lang="en-IN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2439367"/>
                  </a:ext>
                </a:extLst>
              </a:tr>
              <a:tr h="472382">
                <a:tc>
                  <a:txBody>
                    <a:bodyPr/>
                    <a:lstStyle/>
                    <a:p>
                      <a:pPr marL="50800">
                        <a:lnSpc>
                          <a:spcPts val="1340"/>
                        </a:lnSpc>
                        <a:spcAft>
                          <a:spcPts val="1000"/>
                        </a:spcAft>
                      </a:pPr>
                      <a:r>
                        <a:rPr lang="en-IN" sz="1800" dirty="0">
                          <a:solidFill>
                            <a:schemeClr val="bg1"/>
                          </a:solidFill>
                          <a:effectLst/>
                        </a:rPr>
                        <a:t>protected</a:t>
                      </a:r>
                      <a:endParaRPr lang="en-IN" sz="1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50800">
                        <a:lnSpc>
                          <a:spcPts val="134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</a:rPr>
                        <a:t>public</a:t>
                      </a:r>
                      <a:endParaRPr lang="en-IN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1340"/>
                        </a:lnSpc>
                        <a:spcAft>
                          <a:spcPts val="1000"/>
                        </a:spcAft>
                      </a:pPr>
                      <a:r>
                        <a:rPr lang="en-IN" sz="1800" dirty="0">
                          <a:effectLst/>
                        </a:rPr>
                        <a:t>rest*</a:t>
                      </a:r>
                      <a:endParaRPr lang="en-IN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1171008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383620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lestial">
  <a:themeElements>
    <a:clrScheme name="Celestial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42E5908D-19A2-46FD-89FA-638B126129E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{C417B69F-203C-44CE-9954-5C48ADBB8E9A}tf03457452</Template>
  <TotalTime>416</TotalTime>
  <Words>1535</Words>
  <Application>Microsoft Office PowerPoint</Application>
  <PresentationFormat>Widescreen</PresentationFormat>
  <Paragraphs>167</Paragraphs>
  <Slides>12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1" baseType="lpstr">
      <vt:lpstr>Algerian</vt:lpstr>
      <vt:lpstr>Arial</vt:lpstr>
      <vt:lpstr>Calibri</vt:lpstr>
      <vt:lpstr>Calibri Light</vt:lpstr>
      <vt:lpstr>Segoe UI</vt:lpstr>
      <vt:lpstr>Times New Roman</vt:lpstr>
      <vt:lpstr>Times New Roman Bold</vt:lpstr>
      <vt:lpstr>Verdana</vt:lpstr>
      <vt:lpstr>Celestial</vt:lpstr>
      <vt:lpstr>BCA-504 JAVA PROGramming</vt:lpstr>
      <vt:lpstr>Object Oriented Programming(oop)</vt:lpstr>
      <vt:lpstr>PowerPoint Presentation</vt:lpstr>
      <vt:lpstr>PowerPoint Presentation</vt:lpstr>
      <vt:lpstr>PowerPoint Presentation</vt:lpstr>
      <vt:lpstr>Structure of a simple program</vt:lpstr>
      <vt:lpstr>PowerPoint Presentation</vt:lpstr>
      <vt:lpstr>PowerPoint Presentation</vt:lpstr>
      <vt:lpstr>The Java Keywords</vt:lpstr>
      <vt:lpstr>Identifiers in Java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BCA-504 JAVA PROGramming</dc:title>
  <dc:creator>SHK</dc:creator>
  <cp:lastModifiedBy>SHK</cp:lastModifiedBy>
  <cp:revision>28</cp:revision>
  <dcterms:created xsi:type="dcterms:W3CDTF">2020-08-24T06:09:39Z</dcterms:created>
  <dcterms:modified xsi:type="dcterms:W3CDTF">2020-09-04T17:37:45Z</dcterms:modified>
</cp:coreProperties>
</file>