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26330-7808-456F-BFF2-08ED0864702F}" type="datetimeFigureOut">
              <a:rPr lang="en-US" smtClean="0"/>
              <a:pPr/>
              <a:t>29-May-21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CDD06-8767-4D41-B26E-C3BF319EAB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26330-7808-456F-BFF2-08ED0864702F}" type="datetimeFigureOut">
              <a:rPr lang="en-US" smtClean="0"/>
              <a:pPr/>
              <a:t>29-May-21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CDD06-8767-4D41-B26E-C3BF319EAB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26330-7808-456F-BFF2-08ED0864702F}" type="datetimeFigureOut">
              <a:rPr lang="en-US" smtClean="0"/>
              <a:pPr/>
              <a:t>29-May-21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CDD06-8767-4D41-B26E-C3BF319EAB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26330-7808-456F-BFF2-08ED0864702F}" type="datetimeFigureOut">
              <a:rPr lang="en-US" smtClean="0"/>
              <a:pPr/>
              <a:t>29-May-21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CDD06-8767-4D41-B26E-C3BF319EAB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26330-7808-456F-BFF2-08ED0864702F}" type="datetimeFigureOut">
              <a:rPr lang="en-US" smtClean="0"/>
              <a:pPr/>
              <a:t>29-May-21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CDD06-8767-4D41-B26E-C3BF319EAB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26330-7808-456F-BFF2-08ED0864702F}" type="datetimeFigureOut">
              <a:rPr lang="en-US" smtClean="0"/>
              <a:pPr/>
              <a:t>29-May-21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CDD06-8767-4D41-B26E-C3BF319EAB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26330-7808-456F-BFF2-08ED0864702F}" type="datetimeFigureOut">
              <a:rPr lang="en-US" smtClean="0"/>
              <a:pPr/>
              <a:t>29-May-21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CDD06-8767-4D41-B26E-C3BF319EAB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26330-7808-456F-BFF2-08ED0864702F}" type="datetimeFigureOut">
              <a:rPr lang="en-US" smtClean="0"/>
              <a:pPr/>
              <a:t>29-May-21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CDD06-8767-4D41-B26E-C3BF319EAB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26330-7808-456F-BFF2-08ED0864702F}" type="datetimeFigureOut">
              <a:rPr lang="en-US" smtClean="0"/>
              <a:pPr/>
              <a:t>29-May-21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CDD06-8767-4D41-B26E-C3BF319EAB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26330-7808-456F-BFF2-08ED0864702F}" type="datetimeFigureOut">
              <a:rPr lang="en-US" smtClean="0"/>
              <a:pPr/>
              <a:t>29-May-21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CDD06-8767-4D41-B26E-C3BF319EAB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26330-7808-456F-BFF2-08ED0864702F}" type="datetimeFigureOut">
              <a:rPr lang="en-US" smtClean="0"/>
              <a:pPr/>
              <a:t>29-May-21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D0CDD06-8767-4D41-B26E-C3BF319EAB3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0126330-7808-456F-BFF2-08ED0864702F}" type="datetimeFigureOut">
              <a:rPr lang="en-US" smtClean="0"/>
              <a:pPr/>
              <a:t>29-May-21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0CDD06-8767-4D41-B26E-C3BF319EAB35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438400"/>
            <a:ext cx="8077200" cy="1600200"/>
          </a:xfrm>
        </p:spPr>
        <p:txBody>
          <a:bodyPr>
            <a:noAutofit/>
          </a:bodyPr>
          <a:lstStyle/>
          <a:p>
            <a:pPr algn="ctr"/>
            <a:r>
              <a:rPr lang="en-US" sz="6000" dirty="0" smtClean="0">
                <a:latin typeface="Times New Roman" pitchFamily="18" charset="0"/>
                <a:cs typeface="Times New Roman" pitchFamily="18" charset="0"/>
              </a:rPr>
              <a:t>Incorporation or Registration Stage</a:t>
            </a:r>
            <a:endParaRPr lang="en-US" sz="6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Steps or Procedure for the Registration and Incorporation: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Application to the registrar for availability of name</a:t>
            </a:r>
          </a:p>
          <a:p>
            <a:r>
              <a:rPr lang="en-US" dirty="0" smtClean="0"/>
              <a:t>Filling of documents and information with Registrar(section- 7)</a:t>
            </a:r>
          </a:p>
          <a:p>
            <a:pPr marL="690372" indent="-571500">
              <a:buFont typeface="+mj-lt"/>
              <a:buAutoNum type="romanLcPeriod"/>
            </a:pPr>
            <a:r>
              <a:rPr lang="en-US" dirty="0" smtClean="0"/>
              <a:t>The memorandum of association</a:t>
            </a:r>
          </a:p>
          <a:p>
            <a:pPr marL="690372" indent="-571500">
              <a:buFont typeface="+mj-lt"/>
              <a:buAutoNum type="romanLcPeriod"/>
            </a:pPr>
            <a:r>
              <a:rPr lang="en-US" dirty="0" smtClean="0"/>
              <a:t>The ‘articles of association’</a:t>
            </a:r>
          </a:p>
          <a:p>
            <a:pPr marL="690372" indent="-571500">
              <a:buFont typeface="+mj-lt"/>
              <a:buAutoNum type="romanLcPeriod"/>
            </a:pPr>
            <a:r>
              <a:rPr lang="en-US" dirty="0" smtClean="0"/>
              <a:t>Prescribed declaration</a:t>
            </a:r>
          </a:p>
          <a:p>
            <a:pPr marL="690372" indent="-571500">
              <a:buFont typeface="+mj-lt"/>
              <a:buAutoNum type="romanLcPeriod"/>
            </a:pPr>
            <a:r>
              <a:rPr lang="en-US" dirty="0" smtClean="0"/>
              <a:t>Affidavit of subscribers and first directors</a:t>
            </a:r>
          </a:p>
          <a:p>
            <a:pPr marL="690372" indent="-571500">
              <a:buFont typeface="+mj-lt"/>
              <a:buAutoNum type="romanLcPeriod"/>
            </a:pPr>
            <a:r>
              <a:rPr lang="en-US" dirty="0" smtClean="0"/>
              <a:t>Correspondence address 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410200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Particulars of subscribers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Particulars of first directors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Consent to act s directors and particulars of interest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3. Registration by the Registrar</a:t>
            </a:r>
          </a:p>
          <a:p>
            <a:pPr>
              <a:buNone/>
            </a:pPr>
            <a:r>
              <a:rPr lang="en-US" dirty="0" smtClean="0"/>
              <a:t>4. Issue of certificate of incorporation</a:t>
            </a:r>
          </a:p>
          <a:p>
            <a:pPr>
              <a:buNone/>
            </a:pPr>
            <a:r>
              <a:rPr lang="en-US" dirty="0" smtClean="0"/>
              <a:t>  a. Corporate Identity Number(CIN)</a:t>
            </a:r>
          </a:p>
          <a:p>
            <a:pPr>
              <a:buNone/>
            </a:pPr>
            <a:r>
              <a:rPr lang="en-US" dirty="0" smtClean="0"/>
              <a:t>  b. Maintenance and preservation of documents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Legal Effects of the Certificate of Incorporation: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35480"/>
            <a:ext cx="9144000" cy="4922520"/>
          </a:xfrm>
        </p:spPr>
        <p:txBody>
          <a:bodyPr/>
          <a:lstStyle/>
          <a:p>
            <a:pPr>
              <a:buNone/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The legal effects of the certificate of incorporation may be stated as under as per section 9 of Companies Act,2013: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company comes into existence and it becomes a legal entity independent form its members.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The subscribers to the memorandum become members of the company.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company’s life starts from the date of the certificate of incorporation.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534400" cy="5410200"/>
          </a:xfrm>
        </p:spPr>
        <p:txBody>
          <a:bodyPr/>
          <a:lstStyle/>
          <a:p>
            <a:r>
              <a:rPr lang="en-US" sz="3200" dirty="0" smtClean="0"/>
              <a:t>The memorandum and articles of association become binding upon the company and all its members</a:t>
            </a:r>
          </a:p>
          <a:p>
            <a:r>
              <a:rPr lang="en-US" sz="3200" dirty="0" smtClean="0"/>
              <a:t>The liability of the members of the limited company becomes limited.</a:t>
            </a:r>
          </a:p>
          <a:p>
            <a:r>
              <a:rPr lang="en-US" sz="3200" dirty="0" smtClean="0"/>
              <a:t>The company acquires a perpetual succession</a:t>
            </a:r>
          </a:p>
          <a:p>
            <a:r>
              <a:rPr lang="en-US" sz="3200" dirty="0" smtClean="0"/>
              <a:t>The company can dispose movable, immovable, tangible and intangible </a:t>
            </a:r>
            <a:r>
              <a:rPr lang="en-US" sz="3200" dirty="0" smtClean="0"/>
              <a:t>property</a:t>
            </a:r>
            <a:r>
              <a:rPr lang="en-US" sz="3200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704088"/>
            <a:ext cx="8915400" cy="97231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III. Commencement of Business Stage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Both a public and a private company can commence its business only after complying with following legal requirements which are provided in section 11 of the companies Act 2013:</a:t>
            </a: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Filling of prescribed  declaration </a:t>
            </a: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Filling of verification of registered office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117</TotalTime>
  <Words>256</Words>
  <Application>Microsoft Office PowerPoint</Application>
  <PresentationFormat>On-screen Show (4:3)</PresentationFormat>
  <Paragraphs>30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Flow</vt:lpstr>
      <vt:lpstr>Incorporation or Registration Stage</vt:lpstr>
      <vt:lpstr>Steps or Procedure for the Registration and Incorporation:</vt:lpstr>
      <vt:lpstr>Slide 3</vt:lpstr>
      <vt:lpstr>Legal Effects of the Certificate of Incorporation: </vt:lpstr>
      <vt:lpstr>Slide 5</vt:lpstr>
      <vt:lpstr>III. Commencement of Business Stage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Incorporation or Registration Stage</dc:title>
  <dc:creator>one2one</dc:creator>
  <cp:lastModifiedBy>one2one</cp:lastModifiedBy>
  <cp:revision>10</cp:revision>
  <dcterms:created xsi:type="dcterms:W3CDTF">2021-05-28T04:20:47Z</dcterms:created>
  <dcterms:modified xsi:type="dcterms:W3CDTF">2021-05-29T05:18:21Z</dcterms:modified>
</cp:coreProperties>
</file>