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9" r:id="rId4"/>
    <p:sldId id="261" r:id="rId5"/>
    <p:sldId id="263" r:id="rId6"/>
    <p:sldId id="264" r:id="rId7"/>
    <p:sldId id="275" r:id="rId8"/>
    <p:sldId id="265" r:id="rId9"/>
    <p:sldId id="266" r:id="rId10"/>
    <p:sldId id="267" r:id="rId11"/>
    <p:sldId id="271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-672" y="-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pPr/>
              <a:t>8/9/2020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pPr/>
              <a:t>8/9/2020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8/9/2020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8/9/2020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8E64636-ADEF-A34E-920A-BCFA226CF8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597604" cy="1646302"/>
          </a:xfrm>
        </p:spPr>
        <p:txBody>
          <a:bodyPr/>
          <a:lstStyle/>
          <a:p>
            <a:r>
              <a:rPr lang="en-US" altLang="zh-CN" sz="6000" b="1" dirty="0" smtClean="0">
                <a:solidFill>
                  <a:schemeClr val="accent2">
                    <a:lumMod val="75000"/>
                  </a:schemeClr>
                </a:solidFill>
              </a:rPr>
              <a:t>INTRODUCTION TO </a:t>
            </a:r>
            <a:r>
              <a:rPr lang="en-US" altLang="zh-CN" sz="6000" b="1" dirty="0" smtClean="0">
                <a:solidFill>
                  <a:schemeClr val="accent2">
                    <a:lumMod val="75000"/>
                  </a:schemeClr>
                </a:solidFill>
              </a:rPr>
              <a:t>ORGANISATIONAL </a:t>
            </a:r>
            <a:r>
              <a:rPr lang="en-US" altLang="zh-CN" sz="6000" b="1" dirty="0">
                <a:solidFill>
                  <a:schemeClr val="accent2">
                    <a:lumMod val="75000"/>
                  </a:schemeClr>
                </a:solidFill>
              </a:rPr>
              <a:t>BEHAVIOUR </a:t>
            </a:r>
            <a:endParaRPr lang="en-US" sz="6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598918E7-5014-6C4F-91F0-DF2D167646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-1465006"/>
            <a:ext cx="7766936" cy="521109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2873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F49E10B-1952-6846-920B-49A4DD98A4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55" y="117987"/>
            <a:ext cx="9165847" cy="1812413"/>
          </a:xfrm>
        </p:spPr>
        <p:txBody>
          <a:bodyPr/>
          <a:lstStyle/>
          <a:p>
            <a:r>
              <a:rPr lang="en-US" altLang="zh-CN" b="1" u="sng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Hawthorne</a:t>
            </a:r>
            <a:r>
              <a:rPr lang="en-US" altLang="zh-CN" b="1" u="sng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 </a:t>
            </a:r>
            <a:r>
              <a:rPr lang="zh-CN" altLang="en-US" b="1" u="sng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 </a:t>
            </a:r>
            <a:r>
              <a:rPr lang="en-US" altLang="zh-CN" b="1" u="sng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Experiments/Effect:</a:t>
            </a:r>
            <a:endParaRPr lang="en-US" b="1" u="sng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074D531-B454-6F48-8933-15620CB96B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55" y="953729"/>
            <a:ext cx="9812593" cy="5786284"/>
          </a:xfrm>
        </p:spPr>
        <p:txBody>
          <a:bodyPr>
            <a:noAutofit/>
          </a:bodyPr>
          <a:lstStyle/>
          <a:p>
            <a:pPr algn="just"/>
            <a:r>
              <a:rPr lang="en-US" altLang="zh-CN" sz="3100" b="1" dirty="0"/>
              <a:t>Series of experiments that came to be known as the Hawthorne studies were conducted on western </a:t>
            </a:r>
            <a:r>
              <a:rPr lang="en-US" altLang="zh-CN" sz="3200" b="1" dirty="0">
                <a:latin typeface="Times New Roman" pitchFamily="18" charset="0"/>
                <a:cs typeface="Times New Roman" pitchFamily="18" charset="0"/>
              </a:rPr>
              <a:t>electric</a:t>
            </a:r>
            <a:r>
              <a:rPr lang="en-US" altLang="zh-CN" sz="3100" b="1" dirty="0"/>
              <a:t> plant workers in Hawthorne. </a:t>
            </a:r>
          </a:p>
          <a:p>
            <a:pPr marL="0" indent="0" algn="just">
              <a:buNone/>
            </a:pPr>
            <a:endParaRPr lang="en-US" altLang="zh-CN" sz="3100" b="1" dirty="0"/>
          </a:p>
          <a:p>
            <a:pPr algn="just"/>
            <a:r>
              <a:rPr lang="en-US" altLang="zh-CN" sz="3100" b="1" dirty="0"/>
              <a:t>This effect occurs when people improve same aspect of their </a:t>
            </a:r>
            <a:r>
              <a:rPr lang="en-US" altLang="zh-CN" sz="3100" b="1" dirty="0" err="1"/>
              <a:t>behaviour</a:t>
            </a:r>
            <a:r>
              <a:rPr lang="en-US" altLang="zh-CN" sz="3100" b="1" dirty="0"/>
              <a:t> or performance simply because they know that they are being assessed. </a:t>
            </a:r>
          </a:p>
          <a:p>
            <a:pPr marL="0" indent="0" algn="just">
              <a:buNone/>
            </a:pPr>
            <a:r>
              <a:rPr lang="en-US" altLang="zh-CN" sz="3100" b="1" dirty="0"/>
              <a:t> </a:t>
            </a:r>
            <a:endParaRPr lang="en-US" sz="3100" b="1" dirty="0"/>
          </a:p>
        </p:txBody>
      </p:sp>
    </p:spTree>
    <p:extLst>
      <p:ext uri="{BB962C8B-B14F-4D97-AF65-F5344CB8AC3E}">
        <p14:creationId xmlns:p14="http://schemas.microsoft.com/office/powerpoint/2010/main" val="1526110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67FD4F5-9ADE-483A-B8CB-C80188E856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323" y="108155"/>
            <a:ext cx="9175679" cy="1822245"/>
          </a:xfrm>
        </p:spPr>
        <p:txBody>
          <a:bodyPr/>
          <a:lstStyle/>
          <a:p>
            <a:r>
              <a:rPr lang="en-US" altLang="zh-CN" b="1" u="sng" dirty="0">
                <a:solidFill>
                  <a:schemeClr val="accent2"/>
                </a:solidFill>
              </a:rPr>
              <a:t>Hawthorne </a:t>
            </a:r>
            <a:r>
              <a:rPr lang="zh-CN" altLang="en-US" b="1" u="sng" dirty="0">
                <a:solidFill>
                  <a:schemeClr val="accent2"/>
                </a:solidFill>
              </a:rPr>
              <a:t> </a:t>
            </a:r>
            <a:r>
              <a:rPr lang="en-US" altLang="zh-CN" b="1" u="sng" dirty="0">
                <a:solidFill>
                  <a:schemeClr val="accent2"/>
                </a:solidFill>
              </a:rPr>
              <a:t>Experiments/Effect </a:t>
            </a:r>
            <a:r>
              <a:rPr lang="en-US" altLang="zh-CN" sz="3000" b="1" u="sng" dirty="0">
                <a:solidFill>
                  <a:schemeClr val="accent2"/>
                </a:solidFill>
                <a:sym typeface="Wingdings" panose="05000000000000000000" pitchFamily="2" charset="2"/>
              </a:rPr>
              <a:t>(</a:t>
            </a:r>
            <a:r>
              <a:rPr lang="en-US" altLang="zh-CN" sz="3000" b="1" u="sng" dirty="0" err="1">
                <a:solidFill>
                  <a:schemeClr val="accent2"/>
                </a:solidFill>
                <a:sym typeface="Wingdings" panose="05000000000000000000" pitchFamily="2" charset="2"/>
              </a:rPr>
              <a:t>cont</a:t>
            </a:r>
            <a:r>
              <a:rPr lang="en-US" altLang="zh-CN" sz="3000" b="1" u="sng" dirty="0">
                <a:solidFill>
                  <a:schemeClr val="accent2"/>
                </a:solidFill>
                <a:sym typeface="Wingdings" panose="05000000000000000000" pitchFamily="2" charset="2"/>
              </a:rPr>
              <a:t>…)</a:t>
            </a:r>
            <a:endParaRPr lang="en-IN" sz="3000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4C037DE-CED0-4E80-AFAF-0A4086D45D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645" y="963560"/>
            <a:ext cx="9175679" cy="5894439"/>
          </a:xfrm>
        </p:spPr>
        <p:txBody>
          <a:bodyPr>
            <a:normAutofit/>
          </a:bodyPr>
          <a:lstStyle/>
          <a:p>
            <a:pPr algn="just"/>
            <a:r>
              <a:rPr lang="en-US" altLang="zh-CN" sz="3200" b="1" dirty="0"/>
              <a:t>Research involved the following study</a:t>
            </a:r>
          </a:p>
          <a:p>
            <a:pPr marL="0" indent="0">
              <a:buNone/>
            </a:pPr>
            <a:endParaRPr lang="en-US" sz="1900" b="1" dirty="0"/>
          </a:p>
          <a:p>
            <a:pPr marL="0" indent="0">
              <a:buNone/>
            </a:pPr>
            <a:r>
              <a:rPr lang="en-US" altLang="zh-CN" sz="3200" b="1" dirty="0"/>
              <a:t> </a:t>
            </a:r>
            <a:r>
              <a:rPr lang="en-US" altLang="zh-CN" sz="3200" b="1" u="sng" dirty="0">
                <a:solidFill>
                  <a:schemeClr val="accent2"/>
                </a:solidFill>
              </a:rPr>
              <a:t>Illumination Experiments (1924-27)</a:t>
            </a:r>
          </a:p>
          <a:p>
            <a:r>
              <a:rPr lang="en-US" altLang="zh-CN" sz="3200" b="1" dirty="0"/>
              <a:t>Light decreased for</a:t>
            </a:r>
            <a:r>
              <a:rPr lang="zh-CN" altLang="en-US" sz="3200" b="1" dirty="0"/>
              <a:t> </a:t>
            </a:r>
            <a:r>
              <a:rPr lang="en-US" altLang="zh-CN" sz="3200" b="1" dirty="0"/>
              <a:t>experimental group and kept constant for other.</a:t>
            </a:r>
          </a:p>
          <a:p>
            <a:r>
              <a:rPr lang="en-US" altLang="zh-CN" sz="3200" b="1" dirty="0"/>
              <a:t>Productivity increased in same rate. </a:t>
            </a:r>
          </a:p>
          <a:p>
            <a:r>
              <a:rPr lang="en-US" altLang="zh-CN" sz="3200" b="1" dirty="0"/>
              <a:t>Workers work</a:t>
            </a:r>
            <a:r>
              <a:rPr lang="zh-CN" altLang="en-US" sz="3200" b="1" dirty="0"/>
              <a:t> </a:t>
            </a:r>
            <a:r>
              <a:rPr lang="en-US" altLang="zh-CN" sz="3200" b="1" dirty="0"/>
              <a:t>harder when watched.</a:t>
            </a: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2966289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527BE9A-1702-B54F-B0F9-E07E7E095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923639" cy="1965897"/>
          </a:xfrm>
        </p:spPr>
        <p:txBody>
          <a:bodyPr>
            <a:normAutofit/>
          </a:bodyPr>
          <a:lstStyle/>
          <a:p>
            <a:r>
              <a:rPr lang="en-US" altLang="zh-CN" b="1" u="sng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Relay Assembly Test Room Experiments </a:t>
            </a:r>
            <a:br>
              <a:rPr lang="en-US" altLang="zh-CN" b="1" u="sng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altLang="zh-CN" b="1" u="sng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(1927-28):</a:t>
            </a:r>
            <a:endParaRPr lang="en-US" b="1" u="sng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7028363-EF4B-1D4E-A49C-DF1EDCA11E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827" y="1130710"/>
            <a:ext cx="10068232" cy="5840361"/>
          </a:xfrm>
        </p:spPr>
        <p:txBody>
          <a:bodyPr>
            <a:noAutofit/>
          </a:bodyPr>
          <a:lstStyle/>
          <a:p>
            <a:pPr algn="just"/>
            <a:r>
              <a:rPr lang="en-US" altLang="zh-CN" sz="3200" b="1" dirty="0">
                <a:latin typeface="Times New Roman" pitchFamily="18" charset="0"/>
                <a:cs typeface="Times New Roman" pitchFamily="18" charset="0"/>
              </a:rPr>
              <a:t>Workers segregated on the basis of a definite range of working condition variables such as work room temperature, </a:t>
            </a:r>
            <a:r>
              <a:rPr lang="zh-CN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b="1" dirty="0">
                <a:latin typeface="Times New Roman" pitchFamily="18" charset="0"/>
                <a:cs typeface="Times New Roman" pitchFamily="18" charset="0"/>
              </a:rPr>
              <a:t>work schedule, </a:t>
            </a:r>
            <a:r>
              <a:rPr lang="zh-CN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b="1" dirty="0">
                <a:latin typeface="Times New Roman" pitchFamily="18" charset="0"/>
                <a:cs typeface="Times New Roman" pitchFamily="18" charset="0"/>
              </a:rPr>
              <a:t>work break etc. </a:t>
            </a:r>
          </a:p>
          <a:p>
            <a:pPr algn="just">
              <a:buNone/>
            </a:pPr>
            <a:endParaRPr lang="en-US" altLang="zh-CN" sz="32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altLang="zh-CN" sz="3200" b="1" dirty="0">
                <a:latin typeface="Times New Roman" pitchFamily="18" charset="0"/>
                <a:cs typeface="Times New Roman" pitchFamily="18" charset="0"/>
              </a:rPr>
              <a:t>Recorded the time taken by employees to collect telephone relay. </a:t>
            </a:r>
            <a:r>
              <a:rPr lang="zh-CN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zh-CN" sz="32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altLang="zh-CN" sz="32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altLang="zh-CN" sz="3200" b="1" dirty="0">
                <a:latin typeface="Times New Roman" pitchFamily="18" charset="0"/>
                <a:cs typeface="Times New Roman" pitchFamily="18" charset="0"/>
              </a:rPr>
              <a:t>Productivity increased Irrespective of how factors manipulated.</a:t>
            </a:r>
          </a:p>
          <a:p>
            <a:pPr algn="just"/>
            <a:endParaRPr lang="en-US" altLang="zh-CN" sz="32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altLang="zh-CN" sz="3200" b="1" dirty="0">
                <a:latin typeface="Times New Roman" pitchFamily="18" charset="0"/>
                <a:cs typeface="Times New Roman" pitchFamily="18" charset="0"/>
              </a:rPr>
              <a:t>Employees attitude and Sentiments such as</a:t>
            </a:r>
            <a:r>
              <a:rPr lang="zh-CN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b="1" dirty="0">
                <a:latin typeface="Times New Roman" pitchFamily="18" charset="0"/>
                <a:cs typeface="Times New Roman" pitchFamily="18" charset="0"/>
              </a:rPr>
              <a:t>psychological attachment with organisation were critically important variables .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6116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AD1F149-02FB-1042-B299-3EE102FAE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87" y="127818"/>
            <a:ext cx="9596284" cy="1802581"/>
          </a:xfrm>
        </p:spPr>
        <p:txBody>
          <a:bodyPr/>
          <a:lstStyle/>
          <a:p>
            <a:r>
              <a:rPr lang="en-US" altLang="zh-CN" b="1" u="sng" dirty="0">
                <a:solidFill>
                  <a:schemeClr val="accent2"/>
                </a:solidFill>
              </a:rPr>
              <a:t>Experiments in Interviewing Workers </a:t>
            </a:r>
            <a:r>
              <a:rPr lang="en-US" altLang="zh-CN" sz="3400" b="1" u="sng" dirty="0">
                <a:solidFill>
                  <a:schemeClr val="accent2"/>
                </a:solidFill>
              </a:rPr>
              <a:t>1928:</a:t>
            </a:r>
            <a:endParaRPr lang="en-US" sz="3400" b="1" u="sng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14004AE-7084-F448-B1AA-0177D29A22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87" y="845574"/>
            <a:ext cx="9596284" cy="6253315"/>
          </a:xfrm>
        </p:spPr>
        <p:txBody>
          <a:bodyPr>
            <a:normAutofit/>
          </a:bodyPr>
          <a:lstStyle/>
          <a:p>
            <a:pPr algn="just"/>
            <a:r>
              <a:rPr lang="en-US" altLang="zh-CN" sz="3200" b="1" dirty="0"/>
              <a:t>Directly</a:t>
            </a:r>
            <a:r>
              <a:rPr lang="en-US" altLang="zh-CN" sz="3200" dirty="0"/>
              <a:t> </a:t>
            </a:r>
            <a:r>
              <a:rPr lang="en-US" altLang="zh-CN" sz="3200" b="1" dirty="0"/>
              <a:t>interviewed</a:t>
            </a:r>
            <a:r>
              <a:rPr lang="en-US" altLang="zh-CN" sz="3200" dirty="0"/>
              <a:t> workers to find out </a:t>
            </a:r>
            <a:r>
              <a:rPr lang="en-US" altLang="zh-CN" sz="3200" b="1" dirty="0"/>
              <a:t>what</a:t>
            </a:r>
            <a:r>
              <a:rPr lang="en-US" altLang="zh-CN" sz="3200" dirty="0"/>
              <a:t> </a:t>
            </a:r>
            <a:r>
              <a:rPr lang="en-US" altLang="zh-CN" sz="3200" b="1" dirty="0"/>
              <a:t>is</a:t>
            </a:r>
            <a:r>
              <a:rPr lang="en-US" altLang="zh-CN" sz="3200" dirty="0"/>
              <a:t> </a:t>
            </a:r>
            <a:r>
              <a:rPr lang="en-US" altLang="zh-CN" sz="3200" b="1" dirty="0"/>
              <a:t>important</a:t>
            </a:r>
            <a:r>
              <a:rPr lang="en-US" altLang="zh-CN" sz="3200" dirty="0"/>
              <a:t> to them in their opinion. </a:t>
            </a:r>
          </a:p>
          <a:p>
            <a:pPr algn="just"/>
            <a:endParaRPr lang="en-US" altLang="zh-CN" sz="1200" dirty="0"/>
          </a:p>
          <a:p>
            <a:pPr algn="just"/>
            <a:r>
              <a:rPr lang="en-US" altLang="zh-CN" sz="3200" dirty="0"/>
              <a:t>Workers were allowed to </a:t>
            </a:r>
            <a:r>
              <a:rPr lang="en-US" altLang="zh-CN" sz="3200" b="1" dirty="0"/>
              <a:t>open up</a:t>
            </a:r>
            <a:r>
              <a:rPr lang="en-US" altLang="zh-CN" sz="3200" dirty="0"/>
              <a:t> and </a:t>
            </a:r>
            <a:r>
              <a:rPr lang="en-US" altLang="zh-CN" sz="3200" b="1" dirty="0"/>
              <a:t>talk</a:t>
            </a:r>
            <a:r>
              <a:rPr lang="en-US" altLang="zh-CN" sz="3200" dirty="0"/>
              <a:t> </a:t>
            </a:r>
            <a:r>
              <a:rPr lang="en-US" altLang="zh-CN" sz="3200" b="1" dirty="0"/>
              <a:t>freely</a:t>
            </a:r>
            <a:r>
              <a:rPr lang="en-US" altLang="zh-CN" sz="3200" dirty="0"/>
              <a:t> about what is most </a:t>
            </a:r>
            <a:r>
              <a:rPr lang="en-US" altLang="zh-CN" sz="3200" b="1" dirty="0"/>
              <a:t>important</a:t>
            </a:r>
            <a:r>
              <a:rPr lang="zh-CN" altLang="en-US" sz="3200" dirty="0"/>
              <a:t> </a:t>
            </a:r>
            <a:r>
              <a:rPr lang="en-US" altLang="zh-CN" sz="3200" dirty="0"/>
              <a:t>and what are at time </a:t>
            </a:r>
            <a:r>
              <a:rPr lang="en-US" altLang="zh-CN" sz="3200" b="1" dirty="0"/>
              <a:t>problematic</a:t>
            </a:r>
            <a:r>
              <a:rPr lang="en-US" altLang="zh-CN" sz="3200" dirty="0"/>
              <a:t> </a:t>
            </a:r>
            <a:r>
              <a:rPr lang="en-US" altLang="zh-CN" sz="3200" b="1" dirty="0"/>
              <a:t>issues</a:t>
            </a:r>
            <a:r>
              <a:rPr lang="zh-CN" altLang="en-US" sz="3200" dirty="0"/>
              <a:t> </a:t>
            </a:r>
            <a:r>
              <a:rPr lang="en-US" altLang="zh-CN" sz="3200" dirty="0"/>
              <a:t>in their minds. </a:t>
            </a:r>
            <a:r>
              <a:rPr lang="zh-CN" altLang="en-US" sz="3200" dirty="0"/>
              <a:t> </a:t>
            </a:r>
            <a:endParaRPr lang="en-US" altLang="zh-CN" sz="3200" dirty="0"/>
          </a:p>
          <a:p>
            <a:pPr algn="just"/>
            <a:endParaRPr lang="en-US" altLang="zh-CN" sz="1200" dirty="0"/>
          </a:p>
          <a:p>
            <a:pPr algn="just"/>
            <a:r>
              <a:rPr lang="en-US" altLang="zh-CN" sz="3200" dirty="0"/>
              <a:t>Led to the </a:t>
            </a:r>
            <a:r>
              <a:rPr lang="en-US" altLang="zh-CN" sz="3200" b="1" dirty="0"/>
              <a:t>informal</a:t>
            </a:r>
            <a:r>
              <a:rPr lang="en-US" altLang="zh-CN" sz="3200" dirty="0"/>
              <a:t> organisation and its </a:t>
            </a:r>
            <a:r>
              <a:rPr lang="en-US" altLang="zh-CN" sz="3200" b="1" dirty="0"/>
              <a:t>relationship</a:t>
            </a:r>
            <a:r>
              <a:rPr lang="en-US" altLang="zh-CN" sz="3200" dirty="0"/>
              <a:t> to the </a:t>
            </a:r>
            <a:r>
              <a:rPr lang="en-US" altLang="zh-CN" sz="3200" b="1" dirty="0"/>
              <a:t>formal</a:t>
            </a:r>
            <a:r>
              <a:rPr lang="en-US" altLang="zh-CN" sz="3200" dirty="0"/>
              <a:t> organisation. </a:t>
            </a:r>
          </a:p>
          <a:p>
            <a:pPr algn="just"/>
            <a:endParaRPr lang="en-US" altLang="zh-CN" sz="1200" dirty="0"/>
          </a:p>
          <a:p>
            <a:pPr algn="just"/>
            <a:r>
              <a:rPr lang="en-US" altLang="zh-CN" sz="3200" dirty="0"/>
              <a:t>Led to</a:t>
            </a:r>
            <a:r>
              <a:rPr lang="zh-CN" altLang="en-US" sz="3200" dirty="0"/>
              <a:t> </a:t>
            </a:r>
            <a:r>
              <a:rPr lang="en-US" altLang="zh-CN" sz="3200" dirty="0"/>
              <a:t>a rich understanding of the </a:t>
            </a:r>
            <a:r>
              <a:rPr lang="en-US" altLang="zh-CN" sz="3200" b="1" dirty="0"/>
              <a:t>social</a:t>
            </a:r>
            <a:r>
              <a:rPr lang="en-US" altLang="zh-CN" sz="3200" dirty="0"/>
              <a:t>, </a:t>
            </a:r>
            <a:r>
              <a:rPr lang="zh-CN" altLang="en-US" sz="3200" dirty="0"/>
              <a:t> </a:t>
            </a:r>
            <a:r>
              <a:rPr lang="en-US" altLang="zh-CN" sz="3200" b="1" dirty="0"/>
              <a:t>interpersonal</a:t>
            </a:r>
            <a:r>
              <a:rPr lang="en-US" altLang="zh-CN" sz="3200" dirty="0"/>
              <a:t> </a:t>
            </a:r>
            <a:r>
              <a:rPr lang="en-US" altLang="zh-CN" sz="3200" b="1" dirty="0"/>
              <a:t>dynamics</a:t>
            </a:r>
            <a:r>
              <a:rPr lang="en-US" altLang="zh-CN" sz="3200" dirty="0"/>
              <a:t> of people at work.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184555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63EC9DB-4A39-7F45-B00A-CA14CF06A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819" y="108155"/>
            <a:ext cx="9146183" cy="1822245"/>
          </a:xfrm>
        </p:spPr>
        <p:txBody>
          <a:bodyPr/>
          <a:lstStyle/>
          <a:p>
            <a:r>
              <a:rPr lang="en-US" altLang="zh-CN" b="1" u="sng" dirty="0">
                <a:solidFill>
                  <a:schemeClr val="accent2"/>
                </a:solidFill>
              </a:rPr>
              <a:t>Back</a:t>
            </a:r>
            <a:r>
              <a:rPr lang="en-US" altLang="zh-CN" u="sng" dirty="0">
                <a:solidFill>
                  <a:schemeClr val="accent2"/>
                </a:solidFill>
              </a:rPr>
              <a:t> </a:t>
            </a:r>
            <a:r>
              <a:rPr lang="en-US" altLang="zh-CN" b="1" u="sng" dirty="0">
                <a:solidFill>
                  <a:schemeClr val="accent2"/>
                </a:solidFill>
              </a:rPr>
              <a:t>Wiring</a:t>
            </a:r>
            <a:r>
              <a:rPr lang="en-US" altLang="zh-CN" u="sng" dirty="0">
                <a:solidFill>
                  <a:schemeClr val="accent2"/>
                </a:solidFill>
              </a:rPr>
              <a:t> </a:t>
            </a:r>
            <a:r>
              <a:rPr lang="en-US" altLang="zh-CN" b="1" u="sng" dirty="0">
                <a:solidFill>
                  <a:schemeClr val="accent2"/>
                </a:solidFill>
              </a:rPr>
              <a:t>Room</a:t>
            </a:r>
            <a:r>
              <a:rPr lang="en-US" altLang="zh-CN" u="sng" dirty="0">
                <a:solidFill>
                  <a:schemeClr val="accent2"/>
                </a:solidFill>
              </a:rPr>
              <a:t> </a:t>
            </a:r>
            <a:r>
              <a:rPr lang="en-US" altLang="zh-CN" b="1" u="sng" dirty="0">
                <a:solidFill>
                  <a:schemeClr val="accent2"/>
                </a:solidFill>
              </a:rPr>
              <a:t>Experiments:</a:t>
            </a:r>
            <a:r>
              <a:rPr lang="en-US" altLang="zh-CN" u="sng" dirty="0">
                <a:solidFill>
                  <a:schemeClr val="accent2"/>
                </a:solidFill>
              </a:rPr>
              <a:t> </a:t>
            </a:r>
            <a:endParaRPr lang="en-US" u="sng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8431B4C-E133-A24E-9977-9AF19C2D2B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819" y="855406"/>
            <a:ext cx="9851923" cy="6213988"/>
          </a:xfrm>
        </p:spPr>
        <p:txBody>
          <a:bodyPr>
            <a:noAutofit/>
          </a:bodyPr>
          <a:lstStyle/>
          <a:p>
            <a:pPr algn="just"/>
            <a:r>
              <a:rPr lang="en-US" altLang="zh-CN" sz="3100" b="1" dirty="0"/>
              <a:t>This experiment confirmed the</a:t>
            </a:r>
            <a:r>
              <a:rPr lang="zh-CN" altLang="en-US" sz="3100" b="1" dirty="0"/>
              <a:t> </a:t>
            </a:r>
            <a:r>
              <a:rPr lang="en-US" altLang="zh-CN" sz="3100" b="1" dirty="0"/>
              <a:t>effect of the power of the peer group and importance of group influence on workers </a:t>
            </a:r>
            <a:r>
              <a:rPr lang="en-US" altLang="zh-CN" sz="3100" b="1" dirty="0" err="1"/>
              <a:t>behaviour</a:t>
            </a:r>
            <a:r>
              <a:rPr lang="en-US" altLang="zh-CN" sz="3100" b="1" dirty="0"/>
              <a:t> and productivity. </a:t>
            </a:r>
          </a:p>
          <a:p>
            <a:pPr algn="just"/>
            <a:endParaRPr lang="en-US" altLang="zh-CN" sz="1000" b="1" dirty="0"/>
          </a:p>
          <a:p>
            <a:pPr algn="just"/>
            <a:r>
              <a:rPr lang="en-US" altLang="zh-CN" sz="3100" b="1" dirty="0"/>
              <a:t>The higher the norms, </a:t>
            </a:r>
            <a:r>
              <a:rPr lang="zh-CN" altLang="en-US" sz="3100" b="1" dirty="0"/>
              <a:t> </a:t>
            </a:r>
            <a:r>
              <a:rPr lang="en-US" altLang="zh-CN" sz="3100" b="1" dirty="0"/>
              <a:t>the greater the productivity and vice versa. </a:t>
            </a:r>
          </a:p>
          <a:p>
            <a:pPr algn="just"/>
            <a:endParaRPr lang="en-US" sz="1200" b="1" dirty="0"/>
          </a:p>
          <a:p>
            <a:pPr marL="0" indent="0" algn="just">
              <a:buNone/>
            </a:pPr>
            <a:r>
              <a:rPr lang="en-US" altLang="zh-CN" sz="3200" b="1" u="sng" dirty="0">
                <a:solidFill>
                  <a:schemeClr val="accent2"/>
                </a:solidFill>
              </a:rPr>
              <a:t>Conclusion</a:t>
            </a:r>
            <a:r>
              <a:rPr lang="en-US" altLang="zh-CN" sz="3200" b="1" dirty="0">
                <a:solidFill>
                  <a:schemeClr val="accent2"/>
                </a:solidFill>
              </a:rPr>
              <a:t>:</a:t>
            </a:r>
          </a:p>
          <a:p>
            <a:pPr marL="0" indent="0" algn="just">
              <a:buNone/>
            </a:pPr>
            <a:r>
              <a:rPr lang="en-US" altLang="zh-CN" sz="3100" b="1" dirty="0"/>
              <a:t>The history of organisation</a:t>
            </a:r>
            <a:r>
              <a:rPr lang="zh-CN" altLang="en-US" sz="3100" b="1" dirty="0"/>
              <a:t> </a:t>
            </a:r>
            <a:r>
              <a:rPr lang="en-US" altLang="zh-CN" sz="3100" b="1" dirty="0"/>
              <a:t>behavior begins with the work of F. W Taylor when</a:t>
            </a:r>
            <a:r>
              <a:rPr lang="zh-CN" altLang="en-US" sz="3100" b="1" dirty="0"/>
              <a:t> </a:t>
            </a:r>
            <a:r>
              <a:rPr lang="en-US" altLang="zh-CN" sz="3100" b="1" dirty="0"/>
              <a:t>he developed scientific</a:t>
            </a:r>
            <a:r>
              <a:rPr lang="zh-CN" altLang="en-US" sz="3100" b="1" dirty="0"/>
              <a:t> </a:t>
            </a:r>
            <a:r>
              <a:rPr lang="en-US" altLang="zh-CN" sz="3100" b="1" dirty="0"/>
              <a:t>management and encompasses the studies</a:t>
            </a:r>
            <a:r>
              <a:rPr lang="zh-CN" altLang="en-US" sz="3100" b="1" dirty="0"/>
              <a:t> </a:t>
            </a:r>
            <a:r>
              <a:rPr lang="en-US" altLang="zh-CN" sz="3100" b="1" dirty="0"/>
              <a:t>with Hawthorne studies. </a:t>
            </a:r>
            <a:r>
              <a:rPr lang="zh-CN" altLang="en-US" sz="3100" b="1" dirty="0"/>
              <a:t> </a:t>
            </a:r>
            <a:endParaRPr lang="en-US" sz="3100" b="1" dirty="0"/>
          </a:p>
        </p:txBody>
      </p:sp>
    </p:spTree>
    <p:extLst>
      <p:ext uri="{BB962C8B-B14F-4D97-AF65-F5344CB8AC3E}">
        <p14:creationId xmlns:p14="http://schemas.microsoft.com/office/powerpoint/2010/main" val="118590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1141DFF-4C9C-8946-B094-1ABA0F444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323" y="1"/>
            <a:ext cx="10530348" cy="1930400"/>
          </a:xfrm>
        </p:spPr>
        <p:txBody>
          <a:bodyPr/>
          <a:lstStyle/>
          <a:p>
            <a:r>
              <a:rPr lang="en-US" altLang="zh-CN" b="1" u="sng" dirty="0">
                <a:solidFill>
                  <a:schemeClr val="accent2">
                    <a:lumMod val="75000"/>
                  </a:schemeClr>
                </a:solidFill>
              </a:rPr>
              <a:t>Meaning And Definition of </a:t>
            </a:r>
            <a:r>
              <a:rPr lang="en-US" altLang="zh-CN" b="1" u="sng" dirty="0" err="1" smtClean="0">
                <a:solidFill>
                  <a:schemeClr val="accent2">
                    <a:lumMod val="75000"/>
                  </a:schemeClr>
                </a:solidFill>
              </a:rPr>
              <a:t>Organisational</a:t>
            </a:r>
            <a:r>
              <a:rPr lang="en-US" altLang="zh-CN" b="1" u="sng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altLang="zh-CN" b="1" u="sng" dirty="0" err="1" smtClean="0">
                <a:solidFill>
                  <a:schemeClr val="accent2">
                    <a:lumMod val="75000"/>
                  </a:schemeClr>
                </a:solidFill>
              </a:rPr>
              <a:t>behaviour</a:t>
            </a:r>
            <a:r>
              <a:rPr lang="en-US" altLang="zh-CN" b="1" u="sng" dirty="0">
                <a:solidFill>
                  <a:schemeClr val="accent2">
                    <a:lumMod val="75000"/>
                  </a:schemeClr>
                </a:solidFill>
              </a:rPr>
              <a:t>: </a:t>
            </a:r>
            <a:endParaRPr lang="en-US" b="1" u="sng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D4E5B62-4B2E-6140-897D-A02F59A52D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323" y="1327354"/>
            <a:ext cx="10146890" cy="5530645"/>
          </a:xfrm>
        </p:spPr>
        <p:txBody>
          <a:bodyPr>
            <a:normAutofit/>
          </a:bodyPr>
          <a:lstStyle/>
          <a:p>
            <a:pPr algn="just"/>
            <a:r>
              <a:rPr lang="en-US" altLang="zh-CN" sz="3200" b="1" dirty="0" err="1" smtClean="0">
                <a:latin typeface="Times New Roman" pitchFamily="18" charset="0"/>
                <a:cs typeface="Times New Roman" pitchFamily="18" charset="0"/>
              </a:rPr>
              <a:t>Organisational</a:t>
            </a:r>
            <a:r>
              <a:rPr lang="en-US" altLang="zh-CN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b="1" dirty="0" err="1" smtClean="0">
                <a:latin typeface="Times New Roman" pitchFamily="18" charset="0"/>
                <a:cs typeface="Times New Roman" pitchFamily="18" charset="0"/>
              </a:rPr>
              <a:t>behaviour</a:t>
            </a:r>
            <a:r>
              <a:rPr lang="en-US" altLang="zh-CN" sz="3200" b="1" dirty="0" smtClean="0">
                <a:latin typeface="Times New Roman" pitchFamily="18" charset="0"/>
                <a:cs typeface="Times New Roman" pitchFamily="18" charset="0"/>
              </a:rPr>
              <a:t> is concerned with the study of human </a:t>
            </a:r>
            <a:r>
              <a:rPr lang="en-US" altLang="zh-CN" sz="3200" b="1" dirty="0" err="1" smtClean="0">
                <a:latin typeface="Times New Roman" pitchFamily="18" charset="0"/>
                <a:cs typeface="Times New Roman" pitchFamily="18" charset="0"/>
              </a:rPr>
              <a:t>behaviour</a:t>
            </a:r>
            <a:r>
              <a:rPr lang="en-US" altLang="zh-CN" sz="3200" b="1" dirty="0" smtClean="0">
                <a:latin typeface="Times New Roman" pitchFamily="18" charset="0"/>
                <a:cs typeface="Times New Roman" pitchFamily="18" charset="0"/>
              </a:rPr>
              <a:t> at work. </a:t>
            </a:r>
          </a:p>
          <a:p>
            <a:pPr algn="just"/>
            <a:endParaRPr lang="en-US" altLang="zh-CN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altLang="zh-CN" sz="3200" b="1" dirty="0" smtClean="0">
                <a:latin typeface="Times New Roman" pitchFamily="18" charset="0"/>
                <a:cs typeface="Times New Roman" pitchFamily="18" charset="0"/>
              </a:rPr>
              <a:t>It is a study of how people as individuals and as group</a:t>
            </a:r>
            <a:r>
              <a:rPr lang="zh-CN" alt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b="1" dirty="0" smtClean="0">
                <a:latin typeface="Times New Roman" pitchFamily="18" charset="0"/>
                <a:cs typeface="Times New Roman" pitchFamily="18" charset="0"/>
              </a:rPr>
              <a:t>behave or act in an organization. </a:t>
            </a:r>
          </a:p>
          <a:p>
            <a:pPr marL="0" indent="0" algn="just">
              <a:buNone/>
            </a:pPr>
            <a:endParaRPr lang="en-US" altLang="zh-CN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altLang="zh-CN" sz="3200" b="1" dirty="0" smtClean="0">
                <a:latin typeface="Times New Roman" pitchFamily="18" charset="0"/>
                <a:cs typeface="Times New Roman" pitchFamily="18" charset="0"/>
              </a:rPr>
              <a:t>According to Stephen</a:t>
            </a:r>
            <a:r>
              <a:rPr lang="zh-CN" alt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b="1" dirty="0" smtClean="0">
                <a:latin typeface="Times New Roman" pitchFamily="18" charset="0"/>
                <a:cs typeface="Times New Roman" pitchFamily="18" charset="0"/>
              </a:rPr>
              <a:t>P Robins</a:t>
            </a:r>
            <a:r>
              <a:rPr lang="zh-CN" alt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b="1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altLang="zh-CN" sz="3200" b="1" dirty="0" err="1" smtClean="0">
                <a:latin typeface="Times New Roman" pitchFamily="18" charset="0"/>
                <a:cs typeface="Times New Roman" pitchFamily="18" charset="0"/>
              </a:rPr>
              <a:t>Organisational</a:t>
            </a:r>
            <a:r>
              <a:rPr lang="en-US" altLang="zh-CN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b="1" dirty="0" err="1" smtClean="0">
                <a:latin typeface="Times New Roman" pitchFamily="18" charset="0"/>
                <a:cs typeface="Times New Roman" pitchFamily="18" charset="0"/>
              </a:rPr>
              <a:t>behaviour</a:t>
            </a:r>
            <a:r>
              <a:rPr lang="en-US" altLang="zh-CN" sz="3200" b="1" dirty="0" smtClean="0">
                <a:latin typeface="Times New Roman" pitchFamily="18" charset="0"/>
                <a:cs typeface="Times New Roman" pitchFamily="18" charset="0"/>
              </a:rPr>
              <a:t> is a systematic study of the actions and attitudes that people exhibits within </a:t>
            </a:r>
            <a:r>
              <a:rPr lang="en-US" altLang="zh-CN" sz="3200" b="1" dirty="0" err="1" smtClean="0">
                <a:latin typeface="Times New Roman" pitchFamily="18" charset="0"/>
                <a:cs typeface="Times New Roman" pitchFamily="18" charset="0"/>
              </a:rPr>
              <a:t>organisation</a:t>
            </a:r>
            <a:r>
              <a:rPr lang="en-US" altLang="zh-CN" sz="3200" b="1" dirty="0" smtClean="0">
                <a:latin typeface="Times New Roman" pitchFamily="18" charset="0"/>
                <a:cs typeface="Times New Roman" pitchFamily="18" charset="0"/>
              </a:rPr>
              <a:t> ”.</a:t>
            </a:r>
          </a:p>
          <a:p>
            <a:pPr marL="0" indent="0" algn="just">
              <a:buNone/>
            </a:pPr>
            <a:endParaRPr lang="en-US" altLang="zh-CN" sz="3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3133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249B7D7-0D81-1E42-8018-698F1605E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143" y="167149"/>
            <a:ext cx="9047860" cy="1763252"/>
          </a:xfrm>
        </p:spPr>
        <p:txBody>
          <a:bodyPr/>
          <a:lstStyle/>
          <a:p>
            <a:r>
              <a:rPr lang="en-US" altLang="zh-CN" b="1" u="sng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Elements of </a:t>
            </a:r>
            <a:r>
              <a:rPr lang="en-US" altLang="zh-CN" b="1" u="sng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Organisational</a:t>
            </a:r>
            <a:r>
              <a:rPr lang="en-US" altLang="zh-CN" b="1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b="1" u="sng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Behaviour: </a:t>
            </a:r>
            <a:endParaRPr lang="en-US" b="1" u="sng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A3FC47B-41E9-6D4D-BA65-E91CDF0B11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6142" y="1295561"/>
            <a:ext cx="9527458" cy="5562439"/>
          </a:xfrm>
        </p:spPr>
        <p:txBody>
          <a:bodyPr>
            <a:normAutofit/>
          </a:bodyPr>
          <a:lstStyle/>
          <a:p>
            <a:pPr algn="just"/>
            <a:r>
              <a:rPr lang="en-US" altLang="zh-CN" sz="3200" b="1" dirty="0">
                <a:latin typeface="Times New Roman" pitchFamily="18" charset="0"/>
                <a:cs typeface="Times New Roman" pitchFamily="18" charset="0"/>
              </a:rPr>
              <a:t>It is an investigative study of individuals and group.</a:t>
            </a:r>
          </a:p>
          <a:p>
            <a:pPr algn="just"/>
            <a:endParaRPr lang="en-US" altLang="zh-CN" sz="32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altLang="zh-CN" sz="3200" b="1" dirty="0">
                <a:latin typeface="Times New Roman" pitchFamily="18" charset="0"/>
                <a:cs typeface="Times New Roman" pitchFamily="18" charset="0"/>
              </a:rPr>
              <a:t>Impact of organisational structure on human </a:t>
            </a:r>
            <a:r>
              <a:rPr lang="en-US" altLang="zh-CN" sz="3200" b="1" dirty="0" err="1">
                <a:latin typeface="Times New Roman" pitchFamily="18" charset="0"/>
                <a:cs typeface="Times New Roman" pitchFamily="18" charset="0"/>
              </a:rPr>
              <a:t>behaviour</a:t>
            </a:r>
            <a:r>
              <a:rPr lang="en-US" altLang="zh-CN" sz="32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en-US" altLang="zh-CN" sz="32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altLang="zh-CN" sz="3200" b="1" dirty="0">
                <a:latin typeface="Times New Roman" pitchFamily="18" charset="0"/>
                <a:cs typeface="Times New Roman" pitchFamily="18" charset="0"/>
              </a:rPr>
              <a:t>Application of</a:t>
            </a:r>
            <a:r>
              <a:rPr lang="zh-CN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b="1" dirty="0">
                <a:latin typeface="Times New Roman" pitchFamily="18" charset="0"/>
                <a:cs typeface="Times New Roman" pitchFamily="18" charset="0"/>
              </a:rPr>
              <a:t>knowledge to achieve organisation effectiveness. 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8824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DEE418B-47F7-3A40-988E-98ACB53DB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597" y="88490"/>
            <a:ext cx="9089841" cy="1841910"/>
          </a:xfrm>
        </p:spPr>
        <p:txBody>
          <a:bodyPr/>
          <a:lstStyle/>
          <a:p>
            <a:r>
              <a:rPr lang="en-US" altLang="zh-CN" b="1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Historical </a:t>
            </a:r>
            <a:r>
              <a:rPr lang="en-US" altLang="zh-CN" b="1" u="sng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Evaluation of </a:t>
            </a:r>
            <a:r>
              <a:rPr lang="en-US" altLang="zh-CN" b="1" u="sng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organisational</a:t>
            </a:r>
            <a:r>
              <a:rPr lang="en-US" altLang="zh-CN" b="1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b="1" u="sng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Behaviour: </a:t>
            </a:r>
            <a:endParaRPr lang="en-US" b="1" u="sng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9FA0870-2701-A846-ABCD-C5567D81ED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4591" y="869430"/>
            <a:ext cx="10097728" cy="517193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CN" altLang="en-US" sz="3200" dirty="0">
                <a:latin typeface="Times New Roman" pitchFamily="18" charset="0"/>
                <a:cs typeface="Times New Roman" pitchFamily="18" charset="0"/>
              </a:rPr>
              <a:t>     </a:t>
            </a:r>
            <a:endParaRPr lang="en-US" altLang="zh-CN" sz="32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altLang="zh-CN" sz="3200" b="1" dirty="0">
                <a:latin typeface="Times New Roman" pitchFamily="18" charset="0"/>
                <a:cs typeface="Times New Roman" pitchFamily="18" charset="0"/>
              </a:rPr>
              <a:t>Formal study of organisation </a:t>
            </a:r>
            <a:r>
              <a:rPr lang="en-US" altLang="zh-CN" sz="3200" b="1" dirty="0" err="1">
                <a:latin typeface="Times New Roman" pitchFamily="18" charset="0"/>
                <a:cs typeface="Times New Roman" pitchFamily="18" charset="0"/>
              </a:rPr>
              <a:t>behaviour</a:t>
            </a:r>
            <a:r>
              <a:rPr lang="en-US" altLang="zh-CN" sz="3200" b="1" dirty="0">
                <a:latin typeface="Times New Roman" pitchFamily="18" charset="0"/>
                <a:cs typeface="Times New Roman" pitchFamily="18" charset="0"/>
              </a:rPr>
              <a:t> began in 1890’s following industrial revolution movement. </a:t>
            </a:r>
          </a:p>
          <a:p>
            <a:pPr marL="0" indent="0" algn="just">
              <a:buNone/>
            </a:pPr>
            <a:endParaRPr lang="en-US" altLang="zh-CN" sz="3200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altLang="zh-CN" sz="3200" b="1" dirty="0">
                <a:latin typeface="Times New Roman" pitchFamily="18" charset="0"/>
                <a:cs typeface="Times New Roman" pitchFamily="18" charset="0"/>
              </a:rPr>
              <a:t>In 1890’s F. W. Taylor identified the positive effect of precise instructions, goal setting</a:t>
            </a:r>
            <a:r>
              <a:rPr lang="zh-CN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b="1" dirty="0">
                <a:latin typeface="Times New Roman" pitchFamily="18" charset="0"/>
                <a:cs typeface="Times New Roman" pitchFamily="18" charset="0"/>
              </a:rPr>
              <a:t>and reward or motivation. These ideas became scientific management,</a:t>
            </a:r>
            <a:r>
              <a:rPr lang="zh-CN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b="1" dirty="0">
                <a:latin typeface="Times New Roman" pitchFamily="18" charset="0"/>
                <a:cs typeface="Times New Roman" pitchFamily="18" charset="0"/>
              </a:rPr>
              <a:t>considered as the beginning</a:t>
            </a:r>
            <a:r>
              <a:rPr lang="zh-CN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b="1" dirty="0">
                <a:latin typeface="Times New Roman" pitchFamily="18" charset="0"/>
                <a:cs typeface="Times New Roman" pitchFamily="18" charset="0"/>
              </a:rPr>
              <a:t>of the formal study of organisation </a:t>
            </a:r>
            <a:r>
              <a:rPr lang="en-US" altLang="zh-CN" sz="3200" b="1" dirty="0" err="1">
                <a:latin typeface="Times New Roman" pitchFamily="18" charset="0"/>
                <a:cs typeface="Times New Roman" pitchFamily="18" charset="0"/>
              </a:rPr>
              <a:t>behaviour</a:t>
            </a:r>
            <a:r>
              <a:rPr lang="en-US" altLang="zh-CN" sz="3200" b="1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 algn="just">
              <a:buNone/>
            </a:pPr>
            <a:endParaRPr lang="en-US" altLang="zh-CN" sz="3200" b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9106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75E471F-9B43-3346-8C54-8F1BDC495A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483" y="0"/>
            <a:ext cx="9126519" cy="1930400"/>
          </a:xfrm>
        </p:spPr>
        <p:txBody>
          <a:bodyPr/>
          <a:lstStyle/>
          <a:p>
            <a:r>
              <a:rPr lang="en-US" altLang="zh-CN" b="1" u="sng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Scientific Management: </a:t>
            </a:r>
            <a:endParaRPr lang="en-US" b="1" u="sng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4083128-5BDA-BB44-BC97-C1134172EB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483" y="796413"/>
            <a:ext cx="9576619" cy="6164826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altLang="zh-CN" sz="3100" b="1" dirty="0">
                <a:latin typeface="Times New Roman" pitchFamily="18" charset="0"/>
                <a:cs typeface="Times New Roman" pitchFamily="18" charset="0"/>
              </a:rPr>
              <a:t>Scientific</a:t>
            </a:r>
            <a:r>
              <a:rPr lang="zh-CN" altLang="en-US" sz="3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100" b="1" dirty="0">
                <a:latin typeface="Times New Roman" pitchFamily="18" charset="0"/>
                <a:cs typeface="Times New Roman" pitchFamily="18" charset="0"/>
              </a:rPr>
              <a:t>Management is based on the belief that productivity is maximized when organisations are rationalised with precise sets of instructions based on time and motion. </a:t>
            </a:r>
          </a:p>
          <a:p>
            <a:pPr algn="just"/>
            <a:r>
              <a:rPr lang="en-US" altLang="zh-CN" sz="3100" b="1" dirty="0">
                <a:latin typeface="Times New Roman" pitchFamily="18" charset="0"/>
                <a:cs typeface="Times New Roman" pitchFamily="18" charset="0"/>
              </a:rPr>
              <a:t>F. W. Taylor is often called as “</a:t>
            </a:r>
            <a:r>
              <a:rPr lang="en-US" altLang="zh-CN" sz="3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Father of Scientific Management ”.</a:t>
            </a:r>
          </a:p>
          <a:p>
            <a:pPr marL="0" indent="0" algn="just">
              <a:buNone/>
            </a:pPr>
            <a:endParaRPr lang="en-US" altLang="zh-CN" sz="1200" b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zh-CN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300" b="1" u="sng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Four principles of Scientific Management: </a:t>
            </a:r>
          </a:p>
          <a:p>
            <a:pPr algn="just">
              <a:buFont typeface="+mj-lt"/>
              <a:buAutoNum type="arabicPeriod"/>
            </a:pPr>
            <a:r>
              <a:rPr lang="en-US" altLang="zh-CN" sz="3100" b="1" dirty="0">
                <a:latin typeface="Times New Roman" pitchFamily="18" charset="0"/>
                <a:cs typeface="Times New Roman" pitchFamily="18" charset="0"/>
              </a:rPr>
              <a:t>Studying task using time and motion study. </a:t>
            </a:r>
          </a:p>
          <a:p>
            <a:pPr algn="just">
              <a:buFont typeface="+mj-lt"/>
              <a:buAutoNum type="arabicPeriod"/>
            </a:pPr>
            <a:r>
              <a:rPr lang="en-US" altLang="zh-CN" sz="3100" b="1" dirty="0">
                <a:latin typeface="Times New Roman" pitchFamily="18" charset="0"/>
                <a:cs typeface="Times New Roman" pitchFamily="18" charset="0"/>
              </a:rPr>
              <a:t>Scientifically</a:t>
            </a:r>
            <a:r>
              <a:rPr lang="zh-CN" altLang="en-US" sz="3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100" b="1" dirty="0">
                <a:latin typeface="Times New Roman" pitchFamily="18" charset="0"/>
                <a:cs typeface="Times New Roman" pitchFamily="18" charset="0"/>
              </a:rPr>
              <a:t>select, </a:t>
            </a:r>
            <a:r>
              <a:rPr lang="zh-CN" altLang="en-US" sz="3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100" b="1" dirty="0">
                <a:latin typeface="Times New Roman" pitchFamily="18" charset="0"/>
                <a:cs typeface="Times New Roman" pitchFamily="18" charset="0"/>
              </a:rPr>
              <a:t>train and develop workers. </a:t>
            </a:r>
          </a:p>
          <a:p>
            <a:pPr algn="just">
              <a:buFont typeface="+mj-lt"/>
              <a:buAutoNum type="arabicPeriod"/>
            </a:pPr>
            <a:r>
              <a:rPr lang="en-US" altLang="zh-CN" sz="3100" b="1" dirty="0">
                <a:latin typeface="Times New Roman" pitchFamily="18" charset="0"/>
                <a:cs typeface="Times New Roman" pitchFamily="18" charset="0"/>
              </a:rPr>
              <a:t>Managers provide detailed instructions. </a:t>
            </a:r>
          </a:p>
          <a:p>
            <a:pPr algn="just">
              <a:buFont typeface="+mj-lt"/>
              <a:buAutoNum type="arabicPeriod"/>
            </a:pPr>
            <a:r>
              <a:rPr lang="en-US" altLang="zh-CN" sz="3100" b="1" dirty="0">
                <a:latin typeface="Times New Roman" pitchFamily="18" charset="0"/>
                <a:cs typeface="Times New Roman" pitchFamily="18" charset="0"/>
              </a:rPr>
              <a:t>Divide work between workers and managers. </a:t>
            </a:r>
          </a:p>
          <a:p>
            <a:pPr marL="0" indent="0">
              <a:buNone/>
            </a:pPr>
            <a:endParaRPr lang="en-US" altLang="zh-CN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1335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A6EEDC4-4D54-C540-9706-C8AF86A5B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55" y="1"/>
            <a:ext cx="9165847" cy="1930400"/>
          </a:xfrm>
        </p:spPr>
        <p:txBody>
          <a:bodyPr/>
          <a:lstStyle/>
          <a:p>
            <a:r>
              <a:rPr lang="en-US" altLang="zh-CN" b="1" u="sng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Human Resources Movement:  </a:t>
            </a:r>
            <a:endParaRPr lang="en-US" b="1" u="sng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2E5BBE9-661F-E64B-8B23-04E2CE9085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55" y="698090"/>
            <a:ext cx="10028903" cy="6159909"/>
          </a:xfrm>
        </p:spPr>
        <p:txBody>
          <a:bodyPr>
            <a:noAutofit/>
          </a:bodyPr>
          <a:lstStyle/>
          <a:p>
            <a:pPr algn="just"/>
            <a:r>
              <a:rPr lang="en-US" altLang="zh-CN" sz="3200" b="1" dirty="0">
                <a:latin typeface="Times New Roman" pitchFamily="18" charset="0"/>
                <a:cs typeface="Times New Roman" pitchFamily="18" charset="0"/>
              </a:rPr>
              <a:t>Failure</a:t>
            </a:r>
            <a:r>
              <a:rPr lang="en-US" altLang="zh-CN" sz="3200" dirty="0">
                <a:latin typeface="Times New Roman" pitchFamily="18" charset="0"/>
                <a:cs typeface="Times New Roman" pitchFamily="18" charset="0"/>
              </a:rPr>
              <a:t> of Scientific Management gave birth to HR</a:t>
            </a:r>
            <a:r>
              <a:rPr lang="zh-CN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>
                <a:latin typeface="Times New Roman" pitchFamily="18" charset="0"/>
                <a:cs typeface="Times New Roman" pitchFamily="18" charset="0"/>
              </a:rPr>
              <a:t>Movement. </a:t>
            </a:r>
          </a:p>
          <a:p>
            <a:pPr algn="just"/>
            <a:r>
              <a:rPr lang="en-US" altLang="zh-CN" sz="3200" dirty="0">
                <a:latin typeface="Times New Roman" pitchFamily="18" charset="0"/>
                <a:cs typeface="Times New Roman" pitchFamily="18" charset="0"/>
              </a:rPr>
              <a:t>Characterised by heavy </a:t>
            </a:r>
            <a:r>
              <a:rPr lang="en-US" altLang="zh-CN" sz="3200" b="1" dirty="0">
                <a:latin typeface="Times New Roman" pitchFamily="18" charset="0"/>
                <a:cs typeface="Times New Roman" pitchFamily="18" charset="0"/>
              </a:rPr>
              <a:t>emphasis</a:t>
            </a:r>
            <a:r>
              <a:rPr lang="en-US" altLang="zh-CN" sz="3200" dirty="0">
                <a:latin typeface="Times New Roman" pitchFamily="18" charset="0"/>
                <a:cs typeface="Times New Roman" pitchFamily="18" charset="0"/>
              </a:rPr>
              <a:t> on </a:t>
            </a:r>
            <a:r>
              <a:rPr lang="en-US" altLang="zh-CN" sz="3200" b="1" dirty="0">
                <a:latin typeface="Times New Roman" pitchFamily="18" charset="0"/>
                <a:cs typeface="Times New Roman" pitchFamily="18" charset="0"/>
              </a:rPr>
              <a:t>workers</a:t>
            </a:r>
            <a:r>
              <a:rPr lang="en-US" altLang="zh-CN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b="1" dirty="0">
                <a:latin typeface="Times New Roman" pitchFamily="18" charset="0"/>
                <a:cs typeface="Times New Roman" pitchFamily="18" charset="0"/>
              </a:rPr>
              <a:t>co-operation</a:t>
            </a:r>
            <a:r>
              <a:rPr lang="en-US" altLang="zh-CN" sz="3200" dirty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altLang="zh-CN" sz="3200" b="1" dirty="0">
                <a:latin typeface="Times New Roman" pitchFamily="18" charset="0"/>
                <a:cs typeface="Times New Roman" pitchFamily="18" charset="0"/>
              </a:rPr>
              <a:t>morale.</a:t>
            </a:r>
          </a:p>
          <a:p>
            <a:pPr algn="just"/>
            <a:r>
              <a:rPr lang="en-US" altLang="zh-CN" sz="3200" dirty="0">
                <a:latin typeface="Times New Roman" pitchFamily="18" charset="0"/>
                <a:cs typeface="Times New Roman" pitchFamily="18" charset="0"/>
              </a:rPr>
              <a:t>People are treated as human beings and not machines, </a:t>
            </a:r>
            <a:r>
              <a:rPr lang="zh-CN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>
                <a:latin typeface="Times New Roman" pitchFamily="18" charset="0"/>
                <a:cs typeface="Times New Roman" pitchFamily="18" charset="0"/>
              </a:rPr>
              <a:t>giving more importance</a:t>
            </a:r>
            <a:r>
              <a:rPr lang="zh-CN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zh-CN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>
                <a:latin typeface="Times New Roman" pitchFamily="18" charset="0"/>
                <a:cs typeface="Times New Roman" pitchFamily="18" charset="0"/>
              </a:rPr>
              <a:t>their </a:t>
            </a:r>
            <a:r>
              <a:rPr lang="en-US" altLang="zh-CN" sz="3200" b="1" dirty="0">
                <a:latin typeface="Times New Roman" pitchFamily="18" charset="0"/>
                <a:cs typeface="Times New Roman" pitchFamily="18" charset="0"/>
              </a:rPr>
              <a:t>needs</a:t>
            </a:r>
            <a:r>
              <a:rPr lang="en-US" altLang="zh-CN" sz="3200" dirty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altLang="zh-CN" sz="3200" b="1" dirty="0">
                <a:latin typeface="Times New Roman" pitchFamily="18" charset="0"/>
                <a:cs typeface="Times New Roman" pitchFamily="18" charset="0"/>
              </a:rPr>
              <a:t>problems</a:t>
            </a:r>
            <a:r>
              <a:rPr lang="en-US" altLang="zh-CN" sz="32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buFont typeface="+mj-lt"/>
              <a:buAutoNum type="arabicPeriod"/>
            </a:pPr>
            <a:endParaRPr lang="en-US" altLang="zh-CN" sz="3200" dirty="0">
              <a:latin typeface="Times New Roman" pitchFamily="18" charset="0"/>
              <a:cs typeface="Times New Roman" pitchFamily="18" charset="0"/>
            </a:endParaRPr>
          </a:p>
          <a:p>
            <a:endParaRPr lang="en-US" altLang="zh-CN" sz="3200" dirty="0">
              <a:latin typeface="Times New Roman" pitchFamily="18" charset="0"/>
              <a:cs typeface="Times New Roman" pitchFamily="18" charset="0"/>
            </a:endParaRPr>
          </a:p>
          <a:p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9123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Three reasons contributed to the recognition of Human Factor in an organization are:</a:t>
            </a:r>
            <a:br>
              <a:rPr lang="en-US" altLang="zh-CN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altLang="zh-CN" sz="32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Great Depression of 1929</a:t>
            </a:r>
            <a:r>
              <a:rPr lang="en-US" altLang="zh-CN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altLang="zh-CN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Hawthorne Experiments</a:t>
            </a:r>
            <a:r>
              <a:rPr lang="en-US" altLang="zh-CN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altLang="zh-CN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b="1" u="sng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Labour</a:t>
            </a:r>
            <a:r>
              <a:rPr lang="en-US" altLang="zh-CN" sz="32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Movements</a:t>
            </a:r>
            <a:r>
              <a:rPr lang="en-US" altLang="zh-CN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DC6EC5E-46E2-6E44-B99F-0EAE613DA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323" y="98323"/>
            <a:ext cx="9175679" cy="1832077"/>
          </a:xfrm>
        </p:spPr>
        <p:txBody>
          <a:bodyPr/>
          <a:lstStyle/>
          <a:p>
            <a:r>
              <a:rPr lang="en-US" altLang="zh-CN" b="1" u="sng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Great</a:t>
            </a:r>
            <a:r>
              <a:rPr lang="en-US" altLang="zh-CN" b="1" u="sng" dirty="0">
                <a:solidFill>
                  <a:schemeClr val="accent2">
                    <a:lumMod val="75000"/>
                  </a:schemeClr>
                </a:solidFill>
              </a:rPr>
              <a:t> Depression:</a:t>
            </a:r>
            <a:endParaRPr lang="en-US" b="1" u="sng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2262071-4154-CB4B-A98C-425348E34D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323" y="924232"/>
            <a:ext cx="9674943" cy="6204154"/>
          </a:xfrm>
        </p:spPr>
        <p:txBody>
          <a:bodyPr>
            <a:normAutofit/>
          </a:bodyPr>
          <a:lstStyle/>
          <a:p>
            <a:pPr algn="just"/>
            <a:r>
              <a:rPr lang="en-US" altLang="zh-CN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Crash of American Market lead to world wide depression, </a:t>
            </a:r>
            <a:r>
              <a:rPr lang="zh-CN" alt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unemployment ,</a:t>
            </a:r>
            <a:r>
              <a:rPr lang="zh-CN" alt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collapse of economy. </a:t>
            </a:r>
          </a:p>
          <a:p>
            <a:pPr algn="just"/>
            <a:endParaRPr lang="en-US" altLang="zh-CN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altLang="zh-CN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It was realised that production alone is not management function, but marketing ,finance and human resources are required for survival of business.</a:t>
            </a:r>
          </a:p>
          <a:p>
            <a:pPr algn="just"/>
            <a:endParaRPr lang="en-US" altLang="zh-CN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altLang="zh-CN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Aftermath human problems, role of personal department and human relations got direct/indirect</a:t>
            </a:r>
            <a:r>
              <a:rPr lang="zh-CN" alt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significance. </a:t>
            </a:r>
          </a:p>
          <a:p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9151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EC43A5A-5BB2-FD4F-936F-EACE73BEA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819" y="68826"/>
            <a:ext cx="9146183" cy="1861574"/>
          </a:xfrm>
        </p:spPr>
        <p:txBody>
          <a:bodyPr/>
          <a:lstStyle/>
          <a:p>
            <a:r>
              <a:rPr lang="en-US" altLang="zh-CN" b="1" u="sng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Labour</a:t>
            </a:r>
            <a:r>
              <a:rPr lang="en-US" altLang="zh-CN" u="sng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b="1" u="sng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Movement:</a:t>
            </a:r>
            <a:endParaRPr lang="en-US" b="1" u="sng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3785A58-C4B5-4643-8399-139386689E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819" y="924232"/>
            <a:ext cx="9586452" cy="5933768"/>
          </a:xfrm>
        </p:spPr>
        <p:txBody>
          <a:bodyPr>
            <a:normAutofit/>
          </a:bodyPr>
          <a:lstStyle/>
          <a:p>
            <a:pPr algn="just"/>
            <a:r>
              <a:rPr lang="en-US" altLang="zh-CN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Continuous exploitation made workers to realise their protections lies in their own hands.</a:t>
            </a:r>
          </a:p>
          <a:p>
            <a:pPr algn="just"/>
            <a:endParaRPr lang="en-US" altLang="zh-CN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altLang="zh-CN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Formulated labour union that had desired effect on management. </a:t>
            </a:r>
          </a:p>
          <a:p>
            <a:pPr algn="just"/>
            <a:endParaRPr lang="en-US" altLang="zh-CN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altLang="zh-CN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Working hours, </a:t>
            </a:r>
            <a:r>
              <a:rPr lang="zh-CN" alt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conditions and Wage policies. </a:t>
            </a:r>
            <a:r>
              <a:rPr lang="zh-CN" alt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zh-CN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altLang="zh-CN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altLang="zh-CN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Unions incorporated human relation in organisations</a:t>
            </a:r>
            <a:r>
              <a:rPr lang="en-US" altLang="zh-CN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zh-CN" alt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zh-CN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en-US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864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705</Words>
  <Application>Microsoft Office PowerPoint</Application>
  <PresentationFormat>Custom</PresentationFormat>
  <Paragraphs>85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Facet</vt:lpstr>
      <vt:lpstr>INTRODUCTION TO ORGANISATIONAL BEHAVIOUR </vt:lpstr>
      <vt:lpstr>Meaning And Definition of Organisational behaviour: </vt:lpstr>
      <vt:lpstr>Elements of Organisational Behaviour: </vt:lpstr>
      <vt:lpstr>Historical Evaluation of organisational Behaviour: </vt:lpstr>
      <vt:lpstr>Scientific Management: </vt:lpstr>
      <vt:lpstr>Human Resources Movement:  </vt:lpstr>
      <vt:lpstr>Three reasons contributed to the recognition of Human Factor in an organization are: </vt:lpstr>
      <vt:lpstr>Great Depression:</vt:lpstr>
      <vt:lpstr>Labour Movement:</vt:lpstr>
      <vt:lpstr>Hawthorne  Experiments/Effect:</vt:lpstr>
      <vt:lpstr>Hawthorne  Experiments/Effect (cont…)</vt:lpstr>
      <vt:lpstr>Relay Assembly Test Room Experiments  (1927-28):</vt:lpstr>
      <vt:lpstr>Experiments in Interviewing Workers 1928:</vt:lpstr>
      <vt:lpstr>Back Wiring Room Experiments: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ORGANISATION BEHAVIOR </dc:title>
  <dc:creator>919880506488</dc:creator>
  <cp:lastModifiedBy>LENOVO</cp:lastModifiedBy>
  <cp:revision>60</cp:revision>
  <dcterms:created xsi:type="dcterms:W3CDTF">2020-07-19T16:38:25Z</dcterms:created>
  <dcterms:modified xsi:type="dcterms:W3CDTF">2020-08-09T10:14:47Z</dcterms:modified>
</cp:coreProperties>
</file>