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0" r:id="rId3"/>
    <p:sldId id="257" r:id="rId4"/>
    <p:sldId id="277" r:id="rId5"/>
    <p:sldId id="281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76" r:id="rId15"/>
    <p:sldId id="266" r:id="rId16"/>
    <p:sldId id="282" r:id="rId17"/>
    <p:sldId id="279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44" autoAdjust="0"/>
  </p:normalViewPr>
  <p:slideViewPr>
    <p:cSldViewPr>
      <p:cViewPr varScale="1">
        <p:scale>
          <a:sx n="65" d="100"/>
          <a:sy n="65" d="100"/>
        </p:scale>
        <p:origin x="-1296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895601" y="3244334"/>
            <a:ext cx="47244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dirty="0" smtClean="0"/>
              <a:t>Cost Sheet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01602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715000"/>
          </a:xfrm>
        </p:spPr>
        <p:txBody>
          <a:bodyPr>
            <a:normAutofit/>
          </a:bodyPr>
          <a:lstStyle/>
          <a:p>
            <a:r>
              <a:rPr lang="en-US" b="1" u="sng" dirty="0"/>
              <a:t>Office and Administration Overheads  </a:t>
            </a:r>
            <a:r>
              <a:rPr lang="en-US" dirty="0"/>
              <a:t>These expenses include </a:t>
            </a:r>
          </a:p>
          <a:p>
            <a:r>
              <a:rPr lang="en-US" dirty="0"/>
              <a:t>Office rent , Salary, lighting</a:t>
            </a:r>
          </a:p>
          <a:p>
            <a:r>
              <a:rPr lang="en-US" dirty="0"/>
              <a:t>Telephone and Postage</a:t>
            </a:r>
          </a:p>
          <a:p>
            <a:r>
              <a:rPr lang="en-US" dirty="0"/>
              <a:t>Printing and Stationary</a:t>
            </a:r>
          </a:p>
          <a:p>
            <a:r>
              <a:rPr lang="en-US" dirty="0"/>
              <a:t>Counting House Salary</a:t>
            </a:r>
          </a:p>
          <a:p>
            <a:r>
              <a:rPr lang="en-US" dirty="0"/>
              <a:t>Asset depreciation</a:t>
            </a:r>
          </a:p>
          <a:p>
            <a:r>
              <a:rPr lang="en-US" dirty="0"/>
              <a:t>Legal expenses</a:t>
            </a:r>
          </a:p>
          <a:p>
            <a:r>
              <a:rPr lang="en-US" dirty="0"/>
              <a:t>Audit fees</a:t>
            </a:r>
          </a:p>
          <a:p>
            <a:r>
              <a:rPr lang="en-US" dirty="0"/>
              <a:t>Bank charges</a:t>
            </a:r>
          </a:p>
          <a:p>
            <a:r>
              <a:rPr lang="en-US" dirty="0"/>
              <a:t>Subscription to Periodicals</a:t>
            </a:r>
          </a:p>
          <a:p>
            <a:r>
              <a:rPr lang="en-US" dirty="0"/>
              <a:t>Other miscellaneous office expenses.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49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9239235"/>
              </p:ext>
            </p:extLst>
          </p:nvPr>
        </p:nvGraphicFramePr>
        <p:xfrm>
          <a:off x="381000" y="1828800"/>
          <a:ext cx="8382000" cy="22859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2523"/>
                <a:gridCol w="7029477"/>
              </a:tblGrid>
              <a:tr h="22859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</a:rPr>
                        <a:t>Step III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2875" marR="142875" marT="142875" marB="14287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</a:rPr>
                        <a:t>Cost of Production = Works Cost + Office and Administration overheads 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2875" marR="142875" marT="142875" marB="14287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799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5338856"/>
              </p:ext>
            </p:extLst>
          </p:nvPr>
        </p:nvGraphicFramePr>
        <p:xfrm>
          <a:off x="762000" y="2209800"/>
          <a:ext cx="7261225" cy="25309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1600"/>
                <a:gridCol w="5889625"/>
              </a:tblGrid>
              <a:tr h="253098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</a:rPr>
                        <a:t>Step </a:t>
                      </a:r>
                      <a:r>
                        <a:rPr lang="en-US" sz="2400" dirty="0" smtClean="0">
                          <a:effectLst/>
                        </a:rPr>
                        <a:t>IV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2875" marR="142875" marT="142875" marB="14287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</a:rPr>
                        <a:t>Cost of Production = Works Cost + Office and Administration overheads + Opening finished goods-Closing finished goods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2875" marR="142875" marT="142875" marB="14287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388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867400"/>
          </a:xfrm>
        </p:spPr>
        <p:txBody>
          <a:bodyPr>
            <a:normAutofit/>
          </a:bodyPr>
          <a:lstStyle/>
          <a:p>
            <a:r>
              <a:rPr lang="en-US" b="1" u="sng" dirty="0" smtClean="0"/>
              <a:t>Selling </a:t>
            </a:r>
            <a:r>
              <a:rPr lang="en-US" b="1" u="sng" dirty="0"/>
              <a:t>and Distribution Overheads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Sales Costs are the direct and indirect expenses for selling and distribution of produced goods. </a:t>
            </a:r>
            <a:endParaRPr lang="en-US" dirty="0" smtClean="0"/>
          </a:p>
          <a:p>
            <a:r>
              <a:rPr lang="en-US" dirty="0"/>
              <a:t>These expenses include </a:t>
            </a:r>
          </a:p>
          <a:p>
            <a:r>
              <a:rPr lang="en-US" dirty="0"/>
              <a:t>Commissions, </a:t>
            </a:r>
          </a:p>
          <a:p>
            <a:r>
              <a:rPr lang="en-US" dirty="0"/>
              <a:t>Salaries of sales staff, </a:t>
            </a:r>
          </a:p>
          <a:p>
            <a:r>
              <a:rPr lang="en-US" dirty="0"/>
              <a:t>Traveling expenses, </a:t>
            </a:r>
          </a:p>
          <a:p>
            <a:r>
              <a:rPr lang="en-US" dirty="0"/>
              <a:t>Advertisement, </a:t>
            </a:r>
          </a:p>
          <a:p>
            <a:r>
              <a:rPr lang="en-US" dirty="0"/>
              <a:t>Delivery expenses, </a:t>
            </a:r>
          </a:p>
          <a:p>
            <a:r>
              <a:rPr lang="en-US" dirty="0"/>
              <a:t>Sales tax, </a:t>
            </a:r>
          </a:p>
          <a:p>
            <a:r>
              <a:rPr lang="en-US" dirty="0"/>
              <a:t>Bad debts, etc.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482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3529483"/>
              </p:ext>
            </p:extLst>
          </p:nvPr>
        </p:nvGraphicFramePr>
        <p:xfrm>
          <a:off x="914400" y="2438401"/>
          <a:ext cx="6781800" cy="12953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1600"/>
                <a:gridCol w="5410200"/>
              </a:tblGrid>
              <a:tr h="12953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</a:rPr>
                        <a:t>Step IV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2875" marR="142875" marT="142875" marB="14287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</a:rPr>
                        <a:t>Total Cost = Cost of Production + Selling and Distribution Overheads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2875" marR="142875" marT="142875" marB="142875" anchor="ctr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1454010"/>
              </p:ext>
            </p:extLst>
          </p:nvPr>
        </p:nvGraphicFramePr>
        <p:xfrm>
          <a:off x="990600" y="4267200"/>
          <a:ext cx="6781800" cy="1143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1600"/>
                <a:gridCol w="5410200"/>
              </a:tblGrid>
              <a:tr h="1143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800" dirty="0">
                          <a:effectLst/>
                        </a:rPr>
                        <a:t>Profit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2875" marR="142875" marT="142875" marB="14287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800" dirty="0">
                          <a:effectLst/>
                        </a:rPr>
                        <a:t>Sales – Total Cost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2875" marR="142875" marT="142875" marB="14287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073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Cost Sheet template consists of six major sections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lvl="0"/>
            <a:r>
              <a:rPr lang="en-US" dirty="0"/>
              <a:t>Prime </a:t>
            </a:r>
            <a:r>
              <a:rPr lang="en-US" dirty="0" smtClean="0"/>
              <a:t>Cost</a:t>
            </a:r>
          </a:p>
          <a:p>
            <a:pPr lvl="0"/>
            <a:r>
              <a:rPr lang="en-US" dirty="0"/>
              <a:t>Factory or Works Cost</a:t>
            </a:r>
          </a:p>
          <a:p>
            <a:pPr lvl="0"/>
            <a:r>
              <a:rPr lang="en-US" dirty="0"/>
              <a:t>Production Cost</a:t>
            </a:r>
          </a:p>
          <a:p>
            <a:pPr lvl="0"/>
            <a:r>
              <a:rPr lang="en-US" dirty="0"/>
              <a:t>Cost of Good Sold (COGS)</a:t>
            </a:r>
          </a:p>
          <a:p>
            <a:pPr lvl="0"/>
            <a:r>
              <a:rPr lang="en-US" dirty="0"/>
              <a:t>Cost of Sales and</a:t>
            </a:r>
          </a:p>
          <a:p>
            <a:pPr lvl="0"/>
            <a:r>
              <a:rPr lang="en-US" dirty="0"/>
              <a:t>Total Sales</a:t>
            </a:r>
          </a:p>
          <a:p>
            <a:pPr lvl="0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642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6540220"/>
              </p:ext>
            </p:extLst>
          </p:nvPr>
        </p:nvGraphicFramePr>
        <p:xfrm>
          <a:off x="228600" y="255726"/>
          <a:ext cx="8229600" cy="62558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79652"/>
                <a:gridCol w="1497666"/>
                <a:gridCol w="1452282"/>
              </a:tblGrid>
              <a:tr h="30737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b="1" u="sng" strike="noStrike" dirty="0">
                          <a:effectLst/>
                        </a:rPr>
                        <a:t>Cost </a:t>
                      </a:r>
                      <a:r>
                        <a:rPr lang="en-US" sz="2000" b="1" u="sng" strike="noStrike" dirty="0" smtClean="0">
                          <a:effectLst/>
                        </a:rPr>
                        <a:t>Sheet                   </a:t>
                      </a:r>
                      <a:endParaRPr lang="en-US" sz="2000" b="1" i="0" u="sng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21704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248047">
                <a:tc>
                  <a:txBody>
                    <a:bodyPr/>
                    <a:lstStyle/>
                    <a:p>
                      <a:pPr algn="l" rtl="0" fontAlgn="ctr">
                        <a:buClr>
                          <a:schemeClr val="accent3"/>
                        </a:buClr>
                        <a:buSzPts val="1400"/>
                        <a:buFont typeface="Constantia"/>
                        <a:buNone/>
                      </a:pPr>
                      <a:r>
                        <a:rPr lang="en-US" sz="1400" u="none" strike="noStrike" dirty="0" smtClean="0">
                          <a:effectLst/>
                        </a:rPr>
                        <a:t>Direct</a:t>
                      </a:r>
                      <a:r>
                        <a:rPr lang="en-US" sz="1400" u="none" strike="noStrike" baseline="0" dirty="0" smtClean="0">
                          <a:effectLst/>
                        </a:rPr>
                        <a:t> Materials</a:t>
                      </a:r>
                      <a:r>
                        <a:rPr lang="en-US" sz="1400" u="none" strike="noStrike" dirty="0" smtClean="0">
                          <a:effectLst/>
                        </a:rPr>
                        <a:t>                                                                         XXX</a:t>
                      </a:r>
                      <a:endParaRPr lang="en-US" sz="1400" b="0" i="0" u="none" strike="noStrike" dirty="0">
                        <a:solidFill>
                          <a:srgbClr val="002060"/>
                        </a:solidFill>
                        <a:effectLst/>
                        <a:latin typeface="Constantia"/>
                      </a:endParaRPr>
                    </a:p>
                  </a:txBody>
                  <a:tcPr marL="19050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36067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(+) Opening Raw </a:t>
                      </a:r>
                      <a:r>
                        <a:rPr lang="en-US" sz="1400" u="none" strike="noStrike" dirty="0" smtClean="0">
                          <a:effectLst/>
                        </a:rPr>
                        <a:t>Materials                                                           XXX                          </a:t>
                      </a:r>
                      <a:endParaRPr lang="en-US" sz="14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36067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(-) Closing Raw Materials                                          </a:t>
                      </a:r>
                      <a:r>
                        <a:rPr lang="en-US" sz="1400" u="none" strike="noStrike" dirty="0" smtClean="0">
                          <a:effectLst/>
                        </a:rPr>
                        <a:t>                    </a:t>
                      </a:r>
                      <a:r>
                        <a:rPr lang="en-US" sz="1400" u="sng" strike="noStrike" dirty="0" smtClean="0">
                          <a:effectLst/>
                        </a:rPr>
                        <a:t>XXX     </a:t>
                      </a:r>
                      <a:r>
                        <a:rPr lang="en-US" sz="1400" u="none" strike="noStrike" dirty="0" smtClean="0">
                          <a:effectLst/>
                        </a:rPr>
                        <a:t>                            </a:t>
                      </a:r>
                      <a:r>
                        <a:rPr lang="en-US" sz="1400" u="sng" strike="noStrike" dirty="0" smtClean="0">
                          <a:effectLst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XXX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248047">
                <a:tc>
                  <a:txBody>
                    <a:bodyPr/>
                    <a:lstStyle/>
                    <a:p>
                      <a:pPr algn="l" rtl="0" fontAlgn="ctr">
                        <a:buClr>
                          <a:schemeClr val="accent3"/>
                        </a:buClr>
                        <a:buSzPts val="1400"/>
                        <a:buFont typeface="Constantia"/>
                        <a:buNone/>
                      </a:pPr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Direct</a:t>
                      </a:r>
                      <a:r>
                        <a:rPr lang="en-US" sz="14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Expenses</a:t>
                      </a:r>
                      <a:endParaRPr lang="en-US" sz="1400" b="0" i="0" u="none" strike="noStrike" dirty="0">
                        <a:solidFill>
                          <a:srgbClr val="002060"/>
                        </a:solidFill>
                        <a:effectLst/>
                        <a:latin typeface="Constantia"/>
                      </a:endParaRPr>
                    </a:p>
                  </a:txBody>
                  <a:tcPr marL="19050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XXX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248047">
                <a:tc>
                  <a:txBody>
                    <a:bodyPr/>
                    <a:lstStyle/>
                    <a:p>
                      <a:pPr algn="l" rtl="0" fontAlgn="ctr">
                        <a:buClr>
                          <a:schemeClr val="accent3"/>
                        </a:buClr>
                        <a:buSzPts val="1400"/>
                        <a:buFont typeface="Constantia"/>
                        <a:buNone/>
                      </a:pPr>
                      <a:r>
                        <a:rPr lang="en-US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onstantia"/>
                        </a:rPr>
                        <a:t>Direct Wages/</a:t>
                      </a:r>
                      <a:r>
                        <a:rPr lang="en-US" sz="14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Constantia"/>
                        </a:rPr>
                        <a:t>Labour</a:t>
                      </a:r>
                      <a:endParaRPr lang="en-US" sz="1400" b="0" i="0" u="none" strike="noStrike" dirty="0">
                        <a:solidFill>
                          <a:srgbClr val="002060"/>
                        </a:solidFill>
                        <a:effectLst/>
                        <a:latin typeface="Constantia"/>
                      </a:endParaRPr>
                    </a:p>
                  </a:txBody>
                  <a:tcPr marL="19050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sng" strike="noStrike" dirty="0">
                          <a:effectLst/>
                        </a:rPr>
                        <a:t>XXX</a:t>
                      </a:r>
                      <a:endParaRPr lang="en-US" sz="1400" b="0" i="0" u="sng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248047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u="none" strike="noStrike" dirty="0">
                          <a:effectLst/>
                        </a:rPr>
                        <a:t>Prime Cost</a:t>
                      </a:r>
                      <a:endParaRPr lang="en-US" sz="1400" b="1" i="0" u="none" strike="noStrike" dirty="0">
                        <a:solidFill>
                          <a:srgbClr val="002060"/>
                        </a:solidFill>
                        <a:effectLst/>
                        <a:latin typeface="Constantia"/>
                      </a:endParaRPr>
                    </a:p>
                  </a:txBody>
                  <a:tcPr marL="6350" marR="19050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XXX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21704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24804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sng" strike="noStrike">
                          <a:effectLst/>
                        </a:rPr>
                        <a:t>Factory Overhead/Works Overhead</a:t>
                      </a:r>
                      <a:endParaRPr lang="en-US" sz="1400" b="0" i="0" u="sng" strike="noStrike">
                        <a:solidFill>
                          <a:srgbClr val="002060"/>
                        </a:solidFill>
                        <a:effectLst/>
                        <a:latin typeface="Constantia"/>
                      </a:endParaRPr>
                    </a:p>
                  </a:txBody>
                  <a:tcPr marL="19050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XXX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21704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(+) Opening W-I-P</a:t>
                      </a:r>
                      <a:endParaRPr lang="en-US" sz="14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XXX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21704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(-) Closing W-I-P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sng" strike="noStrike" dirty="0">
                          <a:effectLst/>
                        </a:rPr>
                        <a:t>XXX</a:t>
                      </a:r>
                      <a:endParaRPr lang="en-US" sz="1400" b="0" i="0" u="sng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sng" strike="noStrike" dirty="0">
                          <a:effectLst/>
                        </a:rPr>
                        <a:t>XXX</a:t>
                      </a:r>
                      <a:endParaRPr lang="en-US" sz="1400" b="0" i="0" u="sng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217045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Factory Cost /Works Cost</a:t>
                      </a:r>
                      <a:endParaRPr lang="en-US" sz="1400" b="1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XXX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21704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24804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sng" strike="noStrike">
                          <a:effectLst/>
                        </a:rPr>
                        <a:t>Office and Administration Overhead</a:t>
                      </a:r>
                      <a:r>
                        <a:rPr lang="en-US" sz="1400" u="none" strike="noStrike">
                          <a:effectLst/>
                        </a:rPr>
                        <a:t>         </a:t>
                      </a:r>
                      <a:endParaRPr lang="en-US" sz="1400" b="0" i="0" u="sng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sng" strike="noStrike" dirty="0">
                          <a:effectLst/>
                        </a:rPr>
                        <a:t>XXX</a:t>
                      </a:r>
                      <a:endParaRPr lang="en-US" sz="1400" b="0" i="0" u="sng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XXX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217045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Cost Of Production</a:t>
                      </a:r>
                      <a:endParaRPr lang="en-US" sz="1400" b="1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XXX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21704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(+) Opening Finished Stock                                               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XXX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21704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(-) Closing Finished Stock                                                 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XXX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XXX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21704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217045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Cost Of Goods Sold</a:t>
                      </a:r>
                      <a:endParaRPr lang="en-US" sz="1400" b="1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XXX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21704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sng" strike="noStrike">
                          <a:effectLst/>
                        </a:rPr>
                        <a:t>Selling and Distribution Overhead</a:t>
                      </a:r>
                      <a:endParaRPr lang="en-US" sz="1400" b="0" i="0" u="sng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XXX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21704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217045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Total Cost</a:t>
                      </a:r>
                      <a:endParaRPr lang="en-US" sz="1400" b="1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XXX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217045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(+) Profit</a:t>
                      </a:r>
                      <a:endParaRPr lang="en-US" sz="1400" b="1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XXX</a:t>
                      </a:r>
                      <a:endParaRPr lang="en-US" sz="14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217045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Sales</a:t>
                      </a:r>
                      <a:endParaRPr lang="en-US" sz="1400" b="1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sng" strike="noStrike">
                          <a:effectLst/>
                        </a:rPr>
                        <a:t> </a:t>
                      </a:r>
                      <a:endParaRPr lang="en-US" sz="1400" b="0" i="0" u="sng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sng" strike="noStrike" dirty="0">
                          <a:effectLst/>
                        </a:rPr>
                        <a:t>XXX</a:t>
                      </a:r>
                      <a:endParaRPr lang="en-US" sz="1400" b="0" i="0" u="sng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21704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  <p:cxnSp>
        <p:nvCxnSpPr>
          <p:cNvPr id="8" name="Straight Connector 7"/>
          <p:cNvCxnSpPr/>
          <p:nvPr/>
        </p:nvCxnSpPr>
        <p:spPr>
          <a:xfrm flipH="1">
            <a:off x="4876800" y="1689370"/>
            <a:ext cx="68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638800" y="2209800"/>
            <a:ext cx="1447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6" idx="3"/>
          </p:cNvCxnSpPr>
          <p:nvPr/>
        </p:nvCxnSpPr>
        <p:spPr>
          <a:xfrm>
            <a:off x="5562600" y="3352800"/>
            <a:ext cx="2895600" cy="308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638800" y="4038600"/>
            <a:ext cx="2819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562600" y="4724400"/>
            <a:ext cx="274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7048500" y="5410200"/>
            <a:ext cx="12573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7048500" y="6019800"/>
            <a:ext cx="14097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7086600" y="6324600"/>
            <a:ext cx="1371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7010400" y="228600"/>
            <a:ext cx="76200" cy="6248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5562600" y="228600"/>
            <a:ext cx="76200" cy="6248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73937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486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 smtClean="0"/>
              <a:t>1. First Head ( Direct Materials </a:t>
            </a:r>
            <a:r>
              <a:rPr lang="en-US" b="1" u="sng" dirty="0" err="1" smtClean="0"/>
              <a:t>Comsumed</a:t>
            </a:r>
            <a:r>
              <a:rPr lang="en-US" b="1" u="sng" dirty="0" smtClean="0"/>
              <a:t>)</a:t>
            </a:r>
          </a:p>
          <a:p>
            <a:r>
              <a:rPr lang="en-US" b="1" dirty="0" smtClean="0"/>
              <a:t>(+)</a:t>
            </a:r>
            <a:r>
              <a:rPr lang="en-US" dirty="0" smtClean="0"/>
              <a:t>Opening </a:t>
            </a:r>
            <a:r>
              <a:rPr lang="en-US" dirty="0"/>
              <a:t>Stock of Raw </a:t>
            </a:r>
            <a:r>
              <a:rPr lang="en-US" dirty="0" smtClean="0"/>
              <a:t>Materials</a:t>
            </a:r>
          </a:p>
          <a:p>
            <a:r>
              <a:rPr lang="en-US" b="1" dirty="0" smtClean="0"/>
              <a:t>(-) </a:t>
            </a:r>
            <a:r>
              <a:rPr lang="en-US" dirty="0" smtClean="0"/>
              <a:t>Closing</a:t>
            </a:r>
            <a:r>
              <a:rPr lang="en-US" dirty="0"/>
              <a:t> Stock of Raw Materials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b="1" u="sng" dirty="0" smtClean="0"/>
              <a:t>2.Works/ Factory Overheads</a:t>
            </a:r>
          </a:p>
          <a:p>
            <a:r>
              <a:rPr lang="en-US" b="1" dirty="0"/>
              <a:t>(+)</a:t>
            </a:r>
            <a:r>
              <a:rPr lang="en-US" dirty="0"/>
              <a:t>Opening </a:t>
            </a:r>
            <a:r>
              <a:rPr lang="en-US" dirty="0" smtClean="0"/>
              <a:t> </a:t>
            </a:r>
            <a:r>
              <a:rPr lang="en-US" dirty="0"/>
              <a:t>Stock of  </a:t>
            </a:r>
            <a:r>
              <a:rPr lang="en-US" dirty="0" smtClean="0"/>
              <a:t>Work- In-Materials</a:t>
            </a:r>
            <a:endParaRPr lang="en-US" dirty="0"/>
          </a:p>
          <a:p>
            <a:r>
              <a:rPr lang="en-US" b="1" dirty="0"/>
              <a:t>(-) </a:t>
            </a:r>
            <a:r>
              <a:rPr lang="en-US" dirty="0"/>
              <a:t>Closing Stock of Work- </a:t>
            </a:r>
            <a:r>
              <a:rPr lang="en-US" dirty="0" smtClean="0"/>
              <a:t>In-Materials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u="sng" dirty="0" smtClean="0"/>
              <a:t>3. Office and Administration </a:t>
            </a:r>
            <a:r>
              <a:rPr lang="en-US" b="1" u="sng" dirty="0"/>
              <a:t>Overheads</a:t>
            </a:r>
          </a:p>
          <a:p>
            <a:r>
              <a:rPr lang="en-US" b="1" dirty="0"/>
              <a:t>(+)</a:t>
            </a:r>
            <a:r>
              <a:rPr lang="en-US" dirty="0"/>
              <a:t>Opening  Stock of </a:t>
            </a:r>
            <a:r>
              <a:rPr lang="en-US" dirty="0" smtClean="0"/>
              <a:t>Finished Goods</a:t>
            </a:r>
          </a:p>
          <a:p>
            <a:r>
              <a:rPr lang="en-US" b="1" dirty="0" smtClean="0"/>
              <a:t>(-) </a:t>
            </a:r>
            <a:r>
              <a:rPr lang="en-US" dirty="0"/>
              <a:t>Closing Stock of Finished Goods</a:t>
            </a:r>
          </a:p>
          <a:p>
            <a:endParaRPr lang="en-US" dirty="0" smtClean="0"/>
          </a:p>
          <a:p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372344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371600"/>
          </a:xfrm>
        </p:spPr>
        <p:txBody>
          <a:bodyPr>
            <a:noAutofit/>
          </a:bodyPr>
          <a:lstStyle/>
          <a:p>
            <a:r>
              <a:rPr lang="en-US" sz="2400" b="1" dirty="0"/>
              <a:t>Prime Cost = </a:t>
            </a:r>
            <a:r>
              <a:rPr lang="en-US" sz="2400" dirty="0"/>
              <a:t>Direct material + Direct Wages + Direct expenses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n-US" sz="2400" b="1" dirty="0"/>
              <a:t>Direct material = </a:t>
            </a:r>
            <a:r>
              <a:rPr lang="en-US" sz="2400" dirty="0"/>
              <a:t>Material purchased + Opening stock of material – Closing stock of material.</a:t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133600"/>
            <a:ext cx="79248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284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b="1" u="sng" dirty="0"/>
              <a:t>Factory Cost or Works Cost</a:t>
            </a:r>
            <a:br>
              <a:rPr lang="en-US" sz="2600" b="1" u="sng" dirty="0"/>
            </a:br>
            <a:r>
              <a:rPr lang="en-US" sz="2600" dirty="0"/>
              <a:t>The factory overheads consist of the cost of indirect material, indirect wages (Factory), and </a:t>
            </a:r>
            <a:r>
              <a:rPr lang="en-US" sz="2600" dirty="0" smtClean="0"/>
              <a:t>indirect Expenses(Factory</a:t>
            </a:r>
            <a:r>
              <a:rPr lang="en-US" sz="2600" dirty="0"/>
              <a:t>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73510"/>
            <a:ext cx="8458200" cy="4655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459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305800" cy="434340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dirty="0" smtClean="0"/>
              <a:t>Total Cost 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marL="0" indent="0" algn="ctr">
              <a:buNone/>
            </a:pPr>
            <a:r>
              <a:rPr lang="en-US" dirty="0"/>
              <a:t>Direct Cost      </a:t>
            </a:r>
            <a:r>
              <a:rPr lang="en-US" dirty="0" smtClean="0"/>
              <a:t>          Indirect Cost</a:t>
            </a:r>
          </a:p>
          <a:p>
            <a:pPr marL="0" indent="0">
              <a:buNone/>
            </a:pPr>
            <a:r>
              <a:rPr lang="en-US" dirty="0" smtClean="0"/>
              <a:t>		         </a:t>
            </a:r>
          </a:p>
          <a:p>
            <a:pPr marL="0" indent="0">
              <a:buNone/>
            </a:pPr>
            <a:r>
              <a:rPr lang="en-US" sz="1800" dirty="0"/>
              <a:t> </a:t>
            </a:r>
            <a:r>
              <a:rPr lang="en-US" sz="1800" dirty="0" smtClean="0"/>
              <a:t>                            Direct </a:t>
            </a:r>
            <a:r>
              <a:rPr lang="en-US" sz="1800" dirty="0"/>
              <a:t>Materials </a:t>
            </a:r>
            <a:r>
              <a:rPr lang="en-US" sz="1800" dirty="0" smtClean="0"/>
              <a:t>                        Indirect Materials </a:t>
            </a:r>
          </a:p>
          <a:p>
            <a:pPr marL="0" indent="0">
              <a:buNone/>
            </a:pPr>
            <a:r>
              <a:rPr lang="en-US" sz="1800" dirty="0"/>
              <a:t> </a:t>
            </a:r>
            <a:r>
              <a:rPr lang="en-US" sz="1800" dirty="0" smtClean="0"/>
              <a:t>                            Direct </a:t>
            </a:r>
            <a:r>
              <a:rPr lang="en-US" sz="1800" dirty="0"/>
              <a:t>Expenses </a:t>
            </a:r>
            <a:r>
              <a:rPr lang="en-US" sz="1800" dirty="0" smtClean="0"/>
              <a:t>                        Indirect </a:t>
            </a:r>
            <a:r>
              <a:rPr lang="en-US" sz="1800" dirty="0"/>
              <a:t>Expenses </a:t>
            </a:r>
            <a:r>
              <a:rPr lang="en-US" sz="1800" dirty="0" smtClean="0"/>
              <a:t>     </a:t>
            </a:r>
          </a:p>
          <a:p>
            <a:pPr marL="0" indent="0">
              <a:buNone/>
            </a:pPr>
            <a:r>
              <a:rPr lang="en-US" sz="1800" dirty="0"/>
              <a:t> </a:t>
            </a:r>
            <a:r>
              <a:rPr lang="en-US" sz="1800" dirty="0" smtClean="0"/>
              <a:t>                            Direct Wages                              Indirect </a:t>
            </a:r>
            <a:r>
              <a:rPr lang="en-US" sz="1800" dirty="0"/>
              <a:t>Wages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 smtClean="0"/>
              <a:t>                                            </a:t>
            </a:r>
          </a:p>
          <a:p>
            <a:pPr marL="0" indent="0">
              <a:buNone/>
            </a:pPr>
            <a:r>
              <a:rPr lang="en-US" sz="1800" dirty="0"/>
              <a:t> </a:t>
            </a:r>
            <a:r>
              <a:rPr lang="en-US" sz="1800" dirty="0" smtClean="0"/>
              <a:t>                                                                                   </a:t>
            </a:r>
            <a:endParaRPr lang="en-US" dirty="0"/>
          </a:p>
          <a:p>
            <a:pPr algn="ctr"/>
            <a:endParaRPr lang="en-US" dirty="0" smtClean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666845" y="1752600"/>
            <a:ext cx="0" cy="4409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3124200" y="2169268"/>
            <a:ext cx="3101502" cy="356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3099881" y="2204936"/>
            <a:ext cx="16213" cy="462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6225702" y="2204936"/>
            <a:ext cx="0" cy="4847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3086911" y="2971800"/>
            <a:ext cx="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6225702" y="2992066"/>
            <a:ext cx="0" cy="5131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4038600" y="1706394"/>
            <a:ext cx="1447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22103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sz="2800" b="1" u="sng" dirty="0"/>
              <a:t>Factory Cost </a:t>
            </a:r>
            <a:r>
              <a:rPr lang="en-US" sz="2800" dirty="0"/>
              <a:t>= Prime cost + Factory </a:t>
            </a:r>
            <a:r>
              <a:rPr lang="en-US" sz="2800" dirty="0" smtClean="0"/>
              <a:t>overheads (+Opening Work-in-Process- Closing Work-in-Process)</a:t>
            </a:r>
            <a:endParaRPr lang="en-US" sz="2800" dirty="0"/>
          </a:p>
          <a:p>
            <a:endParaRPr lang="en-US" sz="2800" dirty="0" smtClean="0"/>
          </a:p>
          <a:p>
            <a:r>
              <a:rPr lang="en-US" sz="2800" b="1" dirty="0"/>
              <a:t>Cost of </a:t>
            </a:r>
            <a:r>
              <a:rPr lang="en-US" sz="2800" b="1" dirty="0" smtClean="0"/>
              <a:t>production = </a:t>
            </a:r>
            <a:r>
              <a:rPr lang="en-US" sz="2800" dirty="0" smtClean="0"/>
              <a:t>Office </a:t>
            </a:r>
            <a:r>
              <a:rPr lang="en-US" sz="2800" dirty="0"/>
              <a:t>and administrative overheads + Factory cost or work </a:t>
            </a:r>
            <a:r>
              <a:rPr lang="en-US" sz="2800" dirty="0" smtClean="0"/>
              <a:t>cost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5215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277112"/>
          </a:xfrm>
        </p:spPr>
        <p:txBody>
          <a:bodyPr>
            <a:noAutofit/>
          </a:bodyPr>
          <a:lstStyle/>
          <a:p>
            <a:r>
              <a:rPr lang="en-US" sz="2600" b="1" u="sng" dirty="0"/>
              <a:t>Cost of Production</a:t>
            </a:r>
            <a:r>
              <a:rPr lang="en-US" sz="2600" b="1" dirty="0"/>
              <a:t/>
            </a:r>
            <a:br>
              <a:rPr lang="en-US" sz="2600" b="1" dirty="0"/>
            </a:br>
            <a:r>
              <a:rPr lang="en-US" sz="2600" dirty="0" smtClean="0"/>
              <a:t>.</a:t>
            </a:r>
            <a:r>
              <a:rPr lang="en-US" sz="2600" dirty="0"/>
              <a:t/>
            </a:r>
            <a:br>
              <a:rPr lang="en-US" sz="2600" dirty="0"/>
            </a:br>
            <a:endParaRPr lang="en-US" sz="2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981200"/>
            <a:ext cx="76200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98112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2514600"/>
          </a:xfrm>
        </p:spPr>
        <p:txBody>
          <a:bodyPr>
            <a:noAutofit/>
          </a:bodyPr>
          <a:lstStyle/>
          <a:p>
            <a:r>
              <a:rPr lang="en-US" sz="2800" b="1" u="sng" dirty="0"/>
              <a:t>Cost of Goods Sold (COGS)</a:t>
            </a:r>
            <a:r>
              <a:rPr lang="en-US" sz="2800" b="1" dirty="0"/>
              <a:t/>
            </a:r>
            <a:br>
              <a:rPr lang="en-US" sz="2800" b="1" dirty="0"/>
            </a:br>
            <a:r>
              <a:rPr lang="en-US" sz="2800" dirty="0"/>
              <a:t>All the goods that a unit produces aren’t sold in the same period</a:t>
            </a:r>
            <a:r>
              <a:rPr lang="en-US" sz="2800" dirty="0" smtClean="0"/>
              <a:t>.</a:t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b="1" dirty="0" smtClean="0"/>
              <a:t>Cost Of Goods Sold </a:t>
            </a:r>
            <a:r>
              <a:rPr lang="en-US" sz="2800" dirty="0" smtClean="0"/>
              <a:t>= Cost of Production =Opening Stock of Finished Goods – Closing </a:t>
            </a:r>
            <a:r>
              <a:rPr lang="en-US" sz="2800" dirty="0"/>
              <a:t>Stock of Finished Goods</a:t>
            </a:r>
          </a:p>
        </p:txBody>
      </p:sp>
      <p:pic>
        <p:nvPicPr>
          <p:cNvPr id="4" name="Content Placeholder 3" descr="Cost Sheet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886200"/>
            <a:ext cx="7315200" cy="1981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94502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05712"/>
          </a:xfrm>
        </p:spPr>
        <p:txBody>
          <a:bodyPr>
            <a:noAutofit/>
          </a:bodyPr>
          <a:lstStyle/>
          <a:p>
            <a:r>
              <a:rPr lang="en-US" sz="2800" b="1" dirty="0"/>
              <a:t/>
            </a:r>
            <a:br>
              <a:rPr lang="en-US" sz="2800" b="1" dirty="0"/>
            </a:br>
            <a:r>
              <a:rPr lang="en-US" sz="2800" b="1" u="sng" dirty="0"/>
              <a:t>Cost of Sales</a:t>
            </a:r>
            <a:r>
              <a:rPr lang="en-US" sz="2800" dirty="0"/>
              <a:t>= Cost of Goods sold + Selling and distribution overheads.</a:t>
            </a:r>
            <a:br>
              <a:rPr lang="en-US" sz="2800" dirty="0"/>
            </a:br>
            <a:endParaRPr lang="en-US" sz="2800" dirty="0"/>
          </a:p>
        </p:txBody>
      </p:sp>
      <p:pic>
        <p:nvPicPr>
          <p:cNvPr id="5" name="Content Placeholder 4" descr="Cost Sheet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57400"/>
            <a:ext cx="8153400" cy="4343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286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734312"/>
          </a:xfrm>
        </p:spPr>
        <p:txBody>
          <a:bodyPr>
            <a:noAutofit/>
          </a:bodyPr>
          <a:lstStyle/>
          <a:p>
            <a:r>
              <a:rPr lang="en-US" sz="2800" b="1" u="sng" dirty="0"/>
              <a:t>Sales</a:t>
            </a:r>
            <a:r>
              <a:rPr lang="en-US" sz="2800" b="1" dirty="0"/>
              <a:t/>
            </a:r>
            <a:br>
              <a:rPr lang="en-US" sz="2800" b="1" dirty="0"/>
            </a:br>
            <a:r>
              <a:rPr lang="en-US" sz="2800" dirty="0" err="1"/>
              <a:t>Sales</a:t>
            </a:r>
            <a:r>
              <a:rPr lang="en-US" sz="2800" dirty="0"/>
              <a:t> = Total Cost + Profit.</a:t>
            </a:r>
            <a:br>
              <a:rPr lang="en-US" sz="2800" dirty="0"/>
            </a:br>
            <a:endParaRPr lang="en-US" sz="2800" dirty="0"/>
          </a:p>
        </p:txBody>
      </p:sp>
      <p:pic>
        <p:nvPicPr>
          <p:cNvPr id="4" name="Content Placeholder 3" descr="Cost Sheet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362200"/>
            <a:ext cx="7772400" cy="22058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596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81912"/>
          </a:xfrm>
        </p:spPr>
        <p:txBody>
          <a:bodyPr>
            <a:normAutofit/>
          </a:bodyPr>
          <a:lstStyle/>
          <a:p>
            <a:r>
              <a:rPr lang="en-US" sz="3200" b="1" u="sng" dirty="0"/>
              <a:t>What are the items excluded from the cost sheet?</a:t>
            </a:r>
            <a:br>
              <a:rPr lang="en-US" sz="3200" b="1" u="sng" dirty="0"/>
            </a:br>
            <a:endParaRPr lang="en-US" sz="32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/>
              <a:t>Company’s Income tax or advance tax</a:t>
            </a:r>
            <a:r>
              <a:rPr lang="en-US" dirty="0" smtClean="0"/>
              <a:t>.</a:t>
            </a:r>
          </a:p>
          <a:p>
            <a:pPr lvl="0"/>
            <a:r>
              <a:rPr lang="en-US" dirty="0"/>
              <a:t>Dividends paid to shareholders.</a:t>
            </a:r>
          </a:p>
          <a:p>
            <a:pPr lvl="0"/>
            <a:r>
              <a:rPr lang="en-US" dirty="0"/>
              <a:t>Discounts on issues of shares and debentures.</a:t>
            </a:r>
          </a:p>
          <a:p>
            <a:pPr lvl="0"/>
            <a:r>
              <a:rPr lang="en-US" dirty="0"/>
              <a:t>Underwriting commission payment made.</a:t>
            </a:r>
          </a:p>
          <a:p>
            <a:pPr lvl="0"/>
            <a:r>
              <a:rPr lang="en-US" dirty="0"/>
              <a:t>Capital losses of the business.</a:t>
            </a:r>
          </a:p>
          <a:p>
            <a:pPr lvl="0"/>
            <a:r>
              <a:rPr lang="en-US" dirty="0"/>
              <a:t>Expenses related to the purchase of fixed assets by the company.</a:t>
            </a:r>
          </a:p>
          <a:p>
            <a:pPr lvl="0"/>
            <a:r>
              <a:rPr lang="en-US" dirty="0"/>
              <a:t>Losses made on the sale of fixed assets by the company.</a:t>
            </a:r>
          </a:p>
          <a:p>
            <a:pPr lvl="0"/>
            <a:r>
              <a:rPr lang="en-US" dirty="0"/>
              <a:t>Interest on capital.</a:t>
            </a:r>
          </a:p>
          <a:p>
            <a:pPr lvl="0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09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2456746"/>
              </p:ext>
            </p:extLst>
          </p:nvPr>
        </p:nvGraphicFramePr>
        <p:xfrm>
          <a:off x="1143000" y="762000"/>
          <a:ext cx="6471920" cy="8641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44912"/>
                <a:gridCol w="5427008"/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250"/>
                        </a:spcAft>
                      </a:pPr>
                      <a:r>
                        <a:rPr lang="en-US" sz="1000" dirty="0">
                          <a:effectLst/>
                        </a:rPr>
                        <a:t>Step I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2875" marR="142875" marT="142875" marB="14287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250"/>
                        </a:spcAft>
                      </a:pPr>
                      <a:r>
                        <a:rPr lang="en-US" sz="1650" spc="-15" dirty="0">
                          <a:effectLst/>
                        </a:rPr>
                        <a:t>Direct Material= Material Purchased + Opening stock of raw material-Closing stock of raw material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2875" marR="142875" marT="142875" marB="142875" anchor="ctr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4203665"/>
              </p:ext>
            </p:extLst>
          </p:nvPr>
        </p:nvGraphicFramePr>
        <p:xfrm>
          <a:off x="1143000" y="1828800"/>
          <a:ext cx="6477000" cy="14074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45171"/>
                <a:gridCol w="5431829"/>
              </a:tblGrid>
              <a:tr h="1371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</a:rPr>
                        <a:t>Step II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2875" marR="142875" marT="142875" marB="14287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</a:rPr>
                        <a:t> Works Cost = Prime Cost + Factory Overheads (Indirect Material + Indirect </a:t>
                      </a:r>
                      <a:r>
                        <a:rPr lang="en-US" sz="1600" dirty="0" err="1">
                          <a:effectLst/>
                        </a:rPr>
                        <a:t>Labour</a:t>
                      </a:r>
                      <a:r>
                        <a:rPr lang="en-US" sz="1600" dirty="0">
                          <a:effectLst/>
                        </a:rPr>
                        <a:t> + Indirect Expenses)+opening Work in progress-Closing Work in progress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2875" marR="142875" marT="142875" marB="142875" anchor="ctr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3030007"/>
              </p:ext>
            </p:extLst>
          </p:nvPr>
        </p:nvGraphicFramePr>
        <p:xfrm>
          <a:off x="1143000" y="3505200"/>
          <a:ext cx="6477000" cy="11269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45131"/>
                <a:gridCol w="5431869"/>
              </a:tblGrid>
              <a:tr h="762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</a:rPr>
                        <a:t>Step III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2875" marR="142875" marT="142875" marB="14287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</a:rPr>
                        <a:t>Cost of Production = Works Cost + Office and Administration overheads + Opening finished goods-Closing finished goods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2875" marR="142875" marT="142875" marB="142875" anchor="ctr"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6747828"/>
              </p:ext>
            </p:extLst>
          </p:nvPr>
        </p:nvGraphicFramePr>
        <p:xfrm>
          <a:off x="1143000" y="4876800"/>
          <a:ext cx="6433820" cy="8465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37920"/>
                <a:gridCol w="5395900"/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</a:rPr>
                        <a:t>Step IV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2875" marR="142875" marT="142875" marB="14287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</a:rPr>
                        <a:t>Total Cost = Cost of Production + Selling and Distribution Overheads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2875" marR="142875" marT="142875" marB="142875" anchor="ctr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404265"/>
              </p:ext>
            </p:extLst>
          </p:nvPr>
        </p:nvGraphicFramePr>
        <p:xfrm>
          <a:off x="1219200" y="6019800"/>
          <a:ext cx="6411595" cy="6012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34108"/>
                <a:gridCol w="5377487"/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Profit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2875" marR="142875" marT="142875" marB="14287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Sales – Total Cost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2875" marR="142875" marT="142875" marB="14287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3073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410200"/>
          </a:xfrm>
        </p:spPr>
        <p:txBody>
          <a:bodyPr>
            <a:normAutofit/>
          </a:bodyPr>
          <a:lstStyle/>
          <a:p>
            <a:endParaRPr lang="en-US" b="1" u="sng" dirty="0" smtClean="0"/>
          </a:p>
          <a:p>
            <a:pPr marL="0" indent="0" fontAlgn="base">
              <a:buNone/>
            </a:pPr>
            <a:r>
              <a:rPr lang="en-US" b="1" i="1" u="sng" dirty="0"/>
              <a:t>Meaning of Cost Sheet</a:t>
            </a:r>
            <a:r>
              <a:rPr lang="en-US" b="1" i="1" u="sng" dirty="0" smtClean="0"/>
              <a:t>:</a:t>
            </a:r>
          </a:p>
          <a:p>
            <a:pPr marL="0" indent="0" fontAlgn="base">
              <a:buNone/>
            </a:pPr>
            <a:endParaRPr lang="en-US" b="1" i="1" u="sng" dirty="0" smtClean="0"/>
          </a:p>
          <a:p>
            <a:pPr fontAlgn="base"/>
            <a:r>
              <a:rPr lang="en-US" dirty="0"/>
              <a:t>Cost Sheet is a statement which presents detailed information relating to the various stages of cost. It also shows the total cost of the product manufactured during a particular period of time. </a:t>
            </a:r>
          </a:p>
          <a:p>
            <a:pPr fontAlgn="base"/>
            <a:r>
              <a:rPr lang="en-US" dirty="0"/>
              <a:t>Thus, the cost sheet is prepared for a particular period of time monthly, quarterly, yearly etc.</a:t>
            </a:r>
          </a:p>
          <a:p>
            <a:pPr marL="0" indent="0" fontAlgn="base">
              <a:buNone/>
            </a:pPr>
            <a:endParaRPr lang="en-US" b="1" i="1" u="sng" dirty="0" smtClean="0"/>
          </a:p>
          <a:p>
            <a:pPr marL="0" indent="0" fontAlgn="base">
              <a:buNone/>
            </a:pPr>
            <a:endParaRPr lang="en-US" b="1" i="1" u="sng" dirty="0"/>
          </a:p>
        </p:txBody>
      </p:sp>
    </p:spTree>
    <p:extLst>
      <p:ext uri="{BB962C8B-B14F-4D97-AF65-F5344CB8AC3E}">
        <p14:creationId xmlns:p14="http://schemas.microsoft.com/office/powerpoint/2010/main" val="1855701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31368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/>
              <a:t>Importance of cost sheet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dirty="0"/>
              <a:t>1. </a:t>
            </a:r>
            <a:r>
              <a:rPr lang="en-US" b="1" dirty="0"/>
              <a:t>Determining </a:t>
            </a:r>
            <a:r>
              <a:rPr lang="en-US" b="1" dirty="0" smtClean="0"/>
              <a:t>cost</a:t>
            </a:r>
            <a:r>
              <a:rPr lang="en-US" dirty="0"/>
              <a:t> </a:t>
            </a:r>
            <a:endParaRPr lang="en-US" dirty="0" smtClean="0"/>
          </a:p>
          <a:p>
            <a:pPr fontAlgn="base"/>
            <a:r>
              <a:rPr lang="en-US" b="1" dirty="0" smtClean="0"/>
              <a:t>2. Fixing </a:t>
            </a:r>
            <a:r>
              <a:rPr lang="en-US" b="1" dirty="0"/>
              <a:t>selling price</a:t>
            </a:r>
            <a:endParaRPr lang="en-US" dirty="0"/>
          </a:p>
          <a:p>
            <a:pPr fontAlgn="base"/>
            <a:r>
              <a:rPr lang="en-US" dirty="0"/>
              <a:t>3. </a:t>
            </a:r>
            <a:r>
              <a:rPr lang="en-US" b="1" dirty="0"/>
              <a:t>Cost comparison</a:t>
            </a:r>
            <a:r>
              <a:rPr lang="en-US" dirty="0"/>
              <a:t> </a:t>
            </a:r>
          </a:p>
          <a:p>
            <a:pPr fontAlgn="base"/>
            <a:r>
              <a:rPr lang="en-US" dirty="0"/>
              <a:t>4. </a:t>
            </a:r>
            <a:r>
              <a:rPr lang="en-US" b="1" dirty="0"/>
              <a:t>Cost control</a:t>
            </a:r>
            <a:endParaRPr lang="en-US" dirty="0"/>
          </a:p>
          <a:p>
            <a:pPr fontAlgn="base"/>
            <a:r>
              <a:rPr lang="en-US" dirty="0"/>
              <a:t>5. </a:t>
            </a:r>
            <a:r>
              <a:rPr lang="en-US" b="1" dirty="0"/>
              <a:t>Decision-making</a:t>
            </a:r>
            <a:endParaRPr lang="en-US" dirty="0"/>
          </a:p>
          <a:p>
            <a:pPr fontAlgn="base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64928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Ram Material- </a:t>
            </a:r>
            <a:r>
              <a:rPr lang="en-US" dirty="0"/>
              <a:t>Materials not yet used for production</a:t>
            </a:r>
          </a:p>
          <a:p>
            <a:r>
              <a:rPr lang="en-US" b="1" dirty="0"/>
              <a:t>Work-In-Process(W-I-P) –</a:t>
            </a:r>
            <a:r>
              <a:rPr lang="en-US" dirty="0"/>
              <a:t>Semi-Finished products</a:t>
            </a:r>
          </a:p>
          <a:p>
            <a:r>
              <a:rPr lang="en-US" b="1" dirty="0"/>
              <a:t>Finished Goods </a:t>
            </a:r>
            <a:r>
              <a:rPr lang="en-US" dirty="0"/>
              <a:t>– Materials which are ready for sales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Opening Stock </a:t>
            </a:r>
            <a:r>
              <a:rPr lang="en-US" dirty="0"/>
              <a:t>–Closing Stock of </a:t>
            </a:r>
            <a:r>
              <a:rPr lang="en-US" dirty="0" smtClean="0"/>
              <a:t>Previous Day/Week/Month</a:t>
            </a:r>
            <a:endParaRPr lang="en-US" dirty="0"/>
          </a:p>
          <a:p>
            <a:r>
              <a:rPr lang="en-US" b="1" dirty="0"/>
              <a:t>Closing Stock – </a:t>
            </a:r>
            <a:r>
              <a:rPr lang="en-US" dirty="0"/>
              <a:t>Material </a:t>
            </a:r>
            <a:r>
              <a:rPr lang="en-US" dirty="0" err="1"/>
              <a:t>leftout</a:t>
            </a:r>
            <a:r>
              <a:rPr lang="en-US" dirty="0"/>
              <a:t> at the end of the day.</a:t>
            </a:r>
          </a:p>
          <a:p>
            <a:pPr marL="0" indent="0">
              <a:buNone/>
            </a:pP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148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562600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/>
              <a:t>Elements of Cost Sheet</a:t>
            </a:r>
          </a:p>
          <a:p>
            <a:pPr marL="0" indent="0">
              <a:buNone/>
            </a:pPr>
            <a:r>
              <a:rPr lang="en-US" dirty="0"/>
              <a:t>There are </a:t>
            </a:r>
            <a:r>
              <a:rPr lang="en-US" dirty="0" smtClean="0"/>
              <a:t>4 </a:t>
            </a:r>
            <a:r>
              <a:rPr lang="en-US" dirty="0"/>
              <a:t>major elements of Cost Sheet. These elements include </a:t>
            </a:r>
          </a:p>
          <a:p>
            <a:pPr lvl="0"/>
            <a:r>
              <a:rPr lang="en-US" dirty="0"/>
              <a:t>Direct Materials Consumed </a:t>
            </a:r>
          </a:p>
          <a:p>
            <a:pPr lvl="0"/>
            <a:r>
              <a:rPr lang="en-US" dirty="0"/>
              <a:t>Work Overheads/ Factory Overheads </a:t>
            </a:r>
          </a:p>
          <a:p>
            <a:pPr lvl="0"/>
            <a:r>
              <a:rPr lang="en-US" dirty="0"/>
              <a:t>Office and Administration Overheads  </a:t>
            </a:r>
          </a:p>
          <a:p>
            <a:pPr lvl="0"/>
            <a:r>
              <a:rPr lang="en-US" dirty="0" smtClean="0"/>
              <a:t>Selling </a:t>
            </a:r>
            <a:r>
              <a:rPr lang="en-US" dirty="0"/>
              <a:t>and Distribution Overheads </a:t>
            </a:r>
            <a:endParaRPr lang="en-US" dirty="0" smtClean="0"/>
          </a:p>
          <a:p>
            <a:pPr lvl="0"/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93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562600"/>
          </a:xfrm>
        </p:spPr>
        <p:txBody>
          <a:bodyPr/>
          <a:lstStyle/>
          <a:p>
            <a:r>
              <a:rPr lang="en-US" b="1" u="sng" dirty="0"/>
              <a:t>Direct Materials Consumed </a:t>
            </a:r>
            <a:endParaRPr lang="en-US" b="1" u="sng" dirty="0" smtClean="0"/>
          </a:p>
          <a:p>
            <a:pPr lvl="0"/>
            <a:r>
              <a:rPr lang="en-US" dirty="0" smtClean="0"/>
              <a:t>Direct Materials Consumed</a:t>
            </a:r>
          </a:p>
          <a:p>
            <a:pPr lvl="0"/>
            <a:r>
              <a:rPr lang="en-US" dirty="0" smtClean="0"/>
              <a:t>Direct Expenses </a:t>
            </a:r>
          </a:p>
          <a:p>
            <a:pPr lvl="0"/>
            <a:r>
              <a:rPr lang="en-US" dirty="0" smtClean="0"/>
              <a:t>Direct Wages</a:t>
            </a:r>
          </a:p>
          <a:p>
            <a:pPr marL="0" lv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9806194"/>
              </p:ext>
            </p:extLst>
          </p:nvPr>
        </p:nvGraphicFramePr>
        <p:xfrm>
          <a:off x="838200" y="3505200"/>
          <a:ext cx="7543800" cy="26809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7971"/>
                <a:gridCol w="6325829"/>
              </a:tblGrid>
              <a:tr h="1600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250"/>
                        </a:spcAft>
                      </a:pPr>
                      <a:r>
                        <a:rPr lang="en-US" sz="2400" dirty="0">
                          <a:effectLst/>
                        </a:rPr>
                        <a:t>Step I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2875" marR="142875" marT="142875" marB="14287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250"/>
                        </a:spcAft>
                      </a:pPr>
                      <a:r>
                        <a:rPr lang="en-US" sz="2400" spc="-15" dirty="0">
                          <a:solidFill>
                            <a:srgbClr val="FFFF00"/>
                          </a:solidFill>
                          <a:effectLst/>
                        </a:rPr>
                        <a:t>Direct Material</a:t>
                      </a:r>
                      <a:r>
                        <a:rPr lang="en-US" sz="2400" spc="-15" dirty="0">
                          <a:effectLst/>
                        </a:rPr>
                        <a:t>= Material Purchased + Opening stock of raw material-Closing stock of raw </a:t>
                      </a:r>
                      <a:r>
                        <a:rPr lang="en-US" sz="2400" spc="-15" dirty="0" smtClean="0">
                          <a:effectLst/>
                        </a:rPr>
                        <a:t>material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250"/>
                        </a:spcAft>
                      </a:pPr>
                      <a:r>
                        <a:rPr lang="en-US" sz="2400" spc="-15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Prime Cost =</a:t>
                      </a:r>
                      <a:r>
                        <a:rPr lang="en-US" sz="2400" spc="-15" baseline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spc="-15" baseline="0" dirty="0" smtClean="0">
                          <a:solidFill>
                            <a:srgbClr val="FFFF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Direct Material + Direct Expenses + Direct Wages </a:t>
                      </a:r>
                      <a:endParaRPr lang="en-US" sz="2400" spc="-15" dirty="0" smtClean="0">
                        <a:effectLst/>
                      </a:endParaRPr>
                    </a:p>
                  </a:txBody>
                  <a:tcPr marL="142875" marR="142875" marT="142875" marB="14287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8086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6248400"/>
          </a:xfrm>
        </p:spPr>
        <p:txBody>
          <a:bodyPr>
            <a:normAutofit fontScale="85000" lnSpcReduction="20000"/>
          </a:bodyPr>
          <a:lstStyle/>
          <a:p>
            <a:r>
              <a:rPr lang="en-US" b="1" u="sng" dirty="0"/>
              <a:t>Work Overheads/ Factory Overheads </a:t>
            </a:r>
            <a:endParaRPr lang="en-US" b="1" u="sng" dirty="0" smtClean="0"/>
          </a:p>
          <a:p>
            <a:pPr marL="0" indent="0">
              <a:buNone/>
            </a:pPr>
            <a:endParaRPr lang="en-US" b="1" u="sng" dirty="0" smtClean="0"/>
          </a:p>
          <a:p>
            <a:r>
              <a:rPr lang="en-US" dirty="0"/>
              <a:t>Work Overheads/ Factory Overheads include indirect expenses such as utilities, manages salaries, Factory expenses.</a:t>
            </a:r>
          </a:p>
          <a:p>
            <a:r>
              <a:rPr lang="en-US" dirty="0"/>
              <a:t>In simple terms, the sum of all the following expenses equals to Factory Costs or Work Costs:</a:t>
            </a:r>
          </a:p>
          <a:p>
            <a:pPr lvl="0"/>
            <a:r>
              <a:rPr lang="en-US" dirty="0"/>
              <a:t>Factory Rent, lighting</a:t>
            </a:r>
          </a:p>
          <a:p>
            <a:pPr lvl="0"/>
            <a:r>
              <a:rPr lang="en-US" dirty="0"/>
              <a:t>Factory Salary</a:t>
            </a:r>
          </a:p>
          <a:p>
            <a:pPr lvl="0"/>
            <a:r>
              <a:rPr lang="en-US" dirty="0"/>
              <a:t>Electricity Charges</a:t>
            </a:r>
          </a:p>
          <a:p>
            <a:pPr lvl="0"/>
            <a:r>
              <a:rPr lang="en-US" dirty="0"/>
              <a:t>Indirect Material Expenses</a:t>
            </a:r>
          </a:p>
          <a:p>
            <a:pPr lvl="0"/>
            <a:r>
              <a:rPr lang="en-US" dirty="0"/>
              <a:t>Other Indirect Wages</a:t>
            </a:r>
          </a:p>
          <a:p>
            <a:pPr lvl="0"/>
            <a:r>
              <a:rPr lang="en-US" dirty="0"/>
              <a:t>Salaries of Production Heads/Supervisors</a:t>
            </a:r>
          </a:p>
          <a:p>
            <a:pPr lvl="0"/>
            <a:r>
              <a:rPr lang="en-US" dirty="0"/>
              <a:t>Other Salaries</a:t>
            </a:r>
          </a:p>
          <a:p>
            <a:pPr lvl="0"/>
            <a:r>
              <a:rPr lang="en-US" dirty="0"/>
              <a:t>Factory Insurance</a:t>
            </a:r>
          </a:p>
          <a:p>
            <a:pPr lvl="0"/>
            <a:r>
              <a:rPr lang="en-US" dirty="0"/>
              <a:t>Power and Fuel</a:t>
            </a:r>
          </a:p>
          <a:p>
            <a:pPr lvl="0"/>
            <a:r>
              <a:rPr lang="en-US" dirty="0"/>
              <a:t>Drawing Office Expenses</a:t>
            </a:r>
          </a:p>
          <a:p>
            <a:pPr lvl="0"/>
            <a:r>
              <a:rPr lang="en-US" dirty="0"/>
              <a:t>R&amp;D</a:t>
            </a:r>
          </a:p>
          <a:p>
            <a:pPr lvl="0"/>
            <a:r>
              <a:rPr lang="en-US" dirty="0"/>
              <a:t>Depreciation of </a:t>
            </a:r>
            <a:r>
              <a:rPr lang="en-US" dirty="0" smtClean="0"/>
              <a:t>Factory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083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6707828"/>
              </p:ext>
            </p:extLst>
          </p:nvPr>
        </p:nvGraphicFramePr>
        <p:xfrm>
          <a:off x="152400" y="1676400"/>
          <a:ext cx="8915400" cy="3352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9200"/>
                <a:gridCol w="7696200"/>
              </a:tblGrid>
              <a:tr h="33528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</a:rPr>
                        <a:t>Step II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2875" marR="142875" marT="142875" marB="142875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spc="-15" baseline="0" dirty="0" smtClean="0">
                          <a:solidFill>
                            <a:srgbClr val="FFFF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rgbClr val="FFFF00"/>
                          </a:solidFill>
                          <a:effectLst/>
                        </a:rPr>
                        <a:t>Works </a:t>
                      </a:r>
                      <a:r>
                        <a:rPr lang="en-US" sz="2400" dirty="0">
                          <a:solidFill>
                            <a:srgbClr val="FFFF00"/>
                          </a:solidFill>
                          <a:effectLst/>
                        </a:rPr>
                        <a:t>Cost </a:t>
                      </a:r>
                      <a:r>
                        <a:rPr lang="en-US" sz="2400" dirty="0" smtClean="0">
                          <a:solidFill>
                            <a:srgbClr val="FFFF00"/>
                          </a:solidFill>
                          <a:effectLst/>
                        </a:rPr>
                        <a:t> or Factory Cost </a:t>
                      </a:r>
                      <a:r>
                        <a:rPr lang="en-US" sz="2400" dirty="0" smtClean="0">
                          <a:effectLst/>
                        </a:rPr>
                        <a:t>= </a:t>
                      </a:r>
                      <a:r>
                        <a:rPr lang="en-US" sz="2400" dirty="0">
                          <a:effectLst/>
                        </a:rPr>
                        <a:t>Prime Cost + Factory Overheads </a:t>
                      </a:r>
                      <a:r>
                        <a:rPr lang="en-US" sz="2400" dirty="0" smtClean="0">
                          <a:effectLst/>
                        </a:rPr>
                        <a:t>+</a:t>
                      </a:r>
                      <a:r>
                        <a:rPr lang="en-US" sz="2400" dirty="0">
                          <a:effectLst/>
                        </a:rPr>
                        <a:t>opening Work in progress-Closing Work in </a:t>
                      </a:r>
                      <a:r>
                        <a:rPr lang="en-US" sz="2400" dirty="0" smtClean="0">
                          <a:effectLst/>
                        </a:rPr>
                        <a:t>progress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24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Factory Overheads </a:t>
                      </a:r>
                      <a:r>
                        <a:rPr lang="en-US" sz="2400" dirty="0" smtClean="0">
                          <a:solidFill>
                            <a:srgbClr val="FFFF00"/>
                          </a:solidFill>
                          <a:effectLst/>
                        </a:rPr>
                        <a:t>(Indirect Material + Indirect </a:t>
                      </a:r>
                      <a:r>
                        <a:rPr lang="en-US" sz="2400" dirty="0" err="1" smtClean="0">
                          <a:solidFill>
                            <a:srgbClr val="FFFF00"/>
                          </a:solidFill>
                          <a:effectLst/>
                        </a:rPr>
                        <a:t>Labour</a:t>
                      </a:r>
                      <a:r>
                        <a:rPr lang="en-US" sz="2400" dirty="0" smtClean="0">
                          <a:solidFill>
                            <a:srgbClr val="FFFF00"/>
                          </a:solidFill>
                          <a:effectLst/>
                        </a:rPr>
                        <a:t> + Indirect Expenses)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2875" marR="142875" marT="142875" marB="14287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867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200</TotalTime>
  <Words>735</Words>
  <Application>Microsoft Office PowerPoint</Application>
  <PresentationFormat>On-screen Show (4:3)</PresentationFormat>
  <Paragraphs>224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Flow</vt:lpstr>
      <vt:lpstr>   </vt:lpstr>
      <vt:lpstr>PowerPoint Presentation</vt:lpstr>
      <vt:lpstr>PowerPoint Presentation</vt:lpstr>
      <vt:lpstr> Importance of cost sheet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Cost Sheet template consists of six major sections</vt:lpstr>
      <vt:lpstr>PowerPoint Presentation</vt:lpstr>
      <vt:lpstr>PowerPoint Presentation</vt:lpstr>
      <vt:lpstr>Prime Cost = Direct material + Direct Wages + Direct expenses Direct material = Material purchased + Opening stock of material – Closing stock of material. </vt:lpstr>
      <vt:lpstr>Factory Cost or Works Cost The factory overheads consist of the cost of indirect material, indirect wages (Factory), and indirect Expenses(Factory)</vt:lpstr>
      <vt:lpstr>PowerPoint Presentation</vt:lpstr>
      <vt:lpstr>Cost of Production . </vt:lpstr>
      <vt:lpstr>Cost of Goods Sold (COGS) All the goods that a unit produces aren’t sold in the same period.  Cost Of Goods Sold = Cost of Production =Opening Stock of Finished Goods – Closing Stock of Finished Goods</vt:lpstr>
      <vt:lpstr> Cost of Sales= Cost of Goods sold + Selling and distribution overheads. </vt:lpstr>
      <vt:lpstr>Sales Sales = Total Cost + Profit. </vt:lpstr>
      <vt:lpstr>What are the items excluded from the cost sheet? 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</dc:title>
  <dc:creator>LENOVO</dc:creator>
  <cp:lastModifiedBy>LENOVO</cp:lastModifiedBy>
  <cp:revision>20</cp:revision>
  <dcterms:created xsi:type="dcterms:W3CDTF">2006-08-16T00:00:00Z</dcterms:created>
  <dcterms:modified xsi:type="dcterms:W3CDTF">2020-08-29T04:41:55Z</dcterms:modified>
</cp:coreProperties>
</file>