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8FC7225-3642-4FCE-89EA-432E6AFBBB5D}" type="datetimeFigureOut">
              <a:rPr lang="en-IN" smtClean="0"/>
              <a:pPr/>
              <a:t>05-11-2020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8AF57A1-D323-4D3F-9840-2EC27E44B55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FC7225-3642-4FCE-89EA-432E6AFBBB5D}" type="datetimeFigureOut">
              <a:rPr lang="en-IN" smtClean="0"/>
              <a:pPr/>
              <a:t>05-11-2020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AF57A1-D323-4D3F-9840-2EC27E44B55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FC7225-3642-4FCE-89EA-432E6AFBBB5D}" type="datetimeFigureOut">
              <a:rPr lang="en-IN" smtClean="0"/>
              <a:pPr/>
              <a:t>05-11-2020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AF57A1-D323-4D3F-9840-2EC27E44B55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FC7225-3642-4FCE-89EA-432E6AFBBB5D}" type="datetimeFigureOut">
              <a:rPr lang="en-IN" smtClean="0"/>
              <a:pPr/>
              <a:t>05-11-2020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AF57A1-D323-4D3F-9840-2EC27E44B55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FC7225-3642-4FCE-89EA-432E6AFBBB5D}" type="datetimeFigureOut">
              <a:rPr lang="en-IN" smtClean="0"/>
              <a:pPr/>
              <a:t>05-11-2020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AF57A1-D323-4D3F-9840-2EC27E44B55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FC7225-3642-4FCE-89EA-432E6AFBBB5D}" type="datetimeFigureOut">
              <a:rPr lang="en-IN" smtClean="0"/>
              <a:pPr/>
              <a:t>05-11-2020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AF57A1-D323-4D3F-9840-2EC27E44B55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FC7225-3642-4FCE-89EA-432E6AFBBB5D}" type="datetimeFigureOut">
              <a:rPr lang="en-IN" smtClean="0"/>
              <a:pPr/>
              <a:t>05-11-2020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AF57A1-D323-4D3F-9840-2EC27E44B55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FC7225-3642-4FCE-89EA-432E6AFBBB5D}" type="datetimeFigureOut">
              <a:rPr lang="en-IN" smtClean="0"/>
              <a:pPr/>
              <a:t>05-11-2020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AF57A1-D323-4D3F-9840-2EC27E44B55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FC7225-3642-4FCE-89EA-432E6AFBBB5D}" type="datetimeFigureOut">
              <a:rPr lang="en-IN" smtClean="0"/>
              <a:pPr/>
              <a:t>05-11-2020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AF57A1-D323-4D3F-9840-2EC27E44B55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18FC7225-3642-4FCE-89EA-432E6AFBBB5D}" type="datetimeFigureOut">
              <a:rPr lang="en-IN" smtClean="0"/>
              <a:pPr/>
              <a:t>05-11-2020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8AF57A1-D323-4D3F-9840-2EC27E44B55A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8FC7225-3642-4FCE-89EA-432E6AFBBB5D}" type="datetimeFigureOut">
              <a:rPr lang="en-IN" smtClean="0"/>
              <a:pPr/>
              <a:t>05-11-2020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8AF57A1-D323-4D3F-9840-2EC27E44B55A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8FC7225-3642-4FCE-89EA-432E6AFBBB5D}" type="datetimeFigureOut">
              <a:rPr lang="en-IN" smtClean="0"/>
              <a:pPr/>
              <a:t>05-11-2020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8AF57A1-D323-4D3F-9840-2EC27E44B55A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0969" y="233721"/>
            <a:ext cx="9144000" cy="2387600"/>
          </a:xfrm>
        </p:spPr>
        <p:txBody>
          <a:bodyPr/>
          <a:lstStyle/>
          <a:p>
            <a:r>
              <a:rPr lang="en-GB" b="1" dirty="0" smtClean="0"/>
              <a:t>POLAR COORDINATES</a:t>
            </a:r>
            <a:endParaRPr lang="en-IN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48247" y="3589159"/>
            <a:ext cx="7594243" cy="1655762"/>
          </a:xfrm>
        </p:spPr>
        <p:txBody>
          <a:bodyPr/>
          <a:lstStyle/>
          <a:p>
            <a:pPr algn="r"/>
            <a:r>
              <a:rPr lang="en-GB" dirty="0" err="1" smtClean="0"/>
              <a:t>Ms.</a:t>
            </a:r>
            <a:r>
              <a:rPr lang="en-GB" dirty="0" smtClean="0"/>
              <a:t> </a:t>
            </a:r>
            <a:r>
              <a:rPr lang="en-GB" dirty="0" err="1" smtClean="0"/>
              <a:t>Nirusha</a:t>
            </a:r>
            <a:r>
              <a:rPr lang="en-GB" dirty="0" smtClean="0"/>
              <a:t> Shetty  </a:t>
            </a:r>
          </a:p>
          <a:p>
            <a:pPr algn="r"/>
            <a:r>
              <a:rPr lang="en-GB" dirty="0" smtClean="0"/>
              <a:t>Asst. Professor</a:t>
            </a:r>
          </a:p>
          <a:p>
            <a:pPr algn="r"/>
            <a:r>
              <a:rPr lang="en-GB" dirty="0" smtClean="0"/>
              <a:t>     Dept. of Mathematics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3597070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 smtClean="0">
                    <a:solidFill>
                      <a:schemeClr val="tx2"/>
                    </a:solidFill>
                  </a:rPr>
                  <a:t>     To define polar coordinates fix an origin 0 (called pole) and an initial ray from 0. Then each point P has polar coordinates (r,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IN" dirty="0" smtClean="0">
                    <a:solidFill>
                      <a:schemeClr val="tx2"/>
                    </a:solidFill>
                  </a:rPr>
                  <a:t>) in which r gives the directed distance from 0 to P and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IN" dirty="0" smtClean="0">
                    <a:solidFill>
                      <a:schemeClr val="tx2"/>
                    </a:solidFill>
                  </a:rPr>
                  <a:t> gives the directed angle from the initial ray OX to ray  OP.</a:t>
                </a:r>
              </a:p>
              <a:p>
                <a:pPr marL="0" indent="0">
                  <a:buNone/>
                </a:pPr>
                <a:r>
                  <a:rPr lang="en-IN" dirty="0" smtClean="0">
                    <a:solidFill>
                      <a:schemeClr val="tx2"/>
                    </a:solidFill>
                  </a:rPr>
                  <a:t>                                                  P(r, </a:t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IN" dirty="0" smtClean="0">
                    <a:solidFill>
                      <a:schemeClr val="tx2"/>
                    </a:solidFill>
                  </a:rPr>
                  <a:t>)</a:t>
                </a:r>
              </a:p>
              <a:p>
                <a:pPr marL="0" indent="0">
                  <a:buNone/>
                </a:pPr>
                <a:endParaRPr lang="en-GB" dirty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endParaRPr lang="en-GB" dirty="0" smtClean="0">
                  <a:solidFill>
                    <a:schemeClr val="tx2"/>
                  </a:solidFill>
                </a:endParaRPr>
              </a:p>
              <a:p>
                <a:pPr marL="0" indent="0">
                  <a:buNone/>
                </a:pPr>
                <a:r>
                  <a:rPr lang="en-GB" dirty="0">
                    <a:solidFill>
                      <a:schemeClr val="tx2"/>
                    </a:solidFill>
                  </a:rPr>
                  <a:t/>
                </a:r>
                <a:r>
                  <a:rPr lang="en-GB" dirty="0" smtClean="0">
                    <a:solidFill>
                      <a:schemeClr val="tx2"/>
                    </a:solidFill>
                  </a:rPr>
                  <a:t>                          0     initial ray  X</a:t>
                </a:r>
              </a:p>
              <a:p>
                <a:pPr marL="0" indent="0">
                  <a:buNone/>
                </a:pPr>
                <a:r>
                  <a:rPr lang="en-GB" dirty="0">
                    <a:solidFill>
                      <a:schemeClr val="tx2"/>
                    </a:solidFill>
                  </a:rPr>
                  <a:t/>
                </a:r>
                <a:r>
                  <a:rPr lang="en-GB" dirty="0" smtClean="0">
                    <a:solidFill>
                      <a:schemeClr val="tx2"/>
                    </a:solidFill>
                  </a:rPr>
                  <a:t>                 origin (pole) </a:t>
                </a:r>
                <a:endParaRPr lang="en-IN" dirty="0">
                  <a:solidFill>
                    <a:schemeClr val="tx2"/>
                  </a:solidFill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2241" r="-290" b="-14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FF0000"/>
                </a:solidFill>
              </a:rPr>
              <a:t>Polar coordinates :</a:t>
            </a:r>
            <a:endParaRPr lang="en-IN" dirty="0">
              <a:solidFill>
                <a:srgbClr val="FF0000"/>
              </a:solidFill>
            </a:endParaRPr>
          </a:p>
        </p:txBody>
      </p:sp>
      <p:cxnSp>
        <p:nvCxnSpPr>
          <p:cNvPr id="5" name="Straight Connector 4"/>
          <p:cNvCxnSpPr/>
          <p:nvPr/>
        </p:nvCxnSpPr>
        <p:spPr>
          <a:xfrm flipV="1">
            <a:off x="3193961" y="3825026"/>
            <a:ext cx="1712890" cy="130076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rved Up Arrow 14"/>
          <p:cNvSpPr/>
          <p:nvPr/>
        </p:nvSpPr>
        <p:spPr>
          <a:xfrm rot="14551800">
            <a:off x="3539867" y="4884172"/>
            <a:ext cx="355009" cy="12435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  <p:sp>
        <p:nvSpPr>
          <p:cNvPr id="16" name="Flowchart: Connector 15"/>
          <p:cNvSpPr/>
          <p:nvPr/>
        </p:nvSpPr>
        <p:spPr>
          <a:xfrm flipH="1" flipV="1">
            <a:off x="4816698" y="3825025"/>
            <a:ext cx="90152" cy="9411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3206839" y="5029491"/>
            <a:ext cx="2047740" cy="1030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609350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anose="05000000000000000000" pitchFamily="2" charset="2"/>
                  <a:buChar char="q"/>
                </a:pPr>
                <a:r>
                  <a:rPr lang="en-GB" dirty="0" smtClean="0"/>
                  <a:t/>
                </a:r>
                <a14:m>
                  <m:oMath xmlns:m="http://schemas.openxmlformats.org/officeDocument/2006/math">
                    <m:r>
                      <a:rPr lang="en-GB" i="1" smtClean="0">
                        <a:solidFill>
                          <a:schemeClr val="tx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IN" dirty="0" smtClean="0"/>
                  <a:t> is +</a:t>
                </a:r>
                <a:r>
                  <a:rPr lang="en-IN" dirty="0" err="1" smtClean="0"/>
                  <a:t>ve</a:t>
                </a:r>
                <a:r>
                  <a:rPr lang="en-IN" dirty="0" smtClean="0"/>
                  <a:t> when measured counter clockwise (anticlockwise) and –</a:t>
                </a:r>
                <a:r>
                  <a:rPr lang="en-IN" dirty="0" err="1" smtClean="0"/>
                  <a:t>ve</a:t>
                </a:r>
                <a:r>
                  <a:rPr lang="en-IN" dirty="0" smtClean="0"/>
                  <a:t> when measured clockwise.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en-GB" dirty="0"/>
                  <a:t/>
                </a:r>
                <a:r>
                  <a:rPr lang="en-GB" dirty="0" smtClean="0"/>
                  <a:t>The angle associated with a given point is not unique.</a:t>
                </a:r>
              </a:p>
              <a:p>
                <a:pPr>
                  <a:buFont typeface="Wingdings" panose="05000000000000000000" pitchFamily="2" charset="2"/>
                  <a:buChar char="q"/>
                </a:pPr>
                <a:r>
                  <a:rPr lang="en-GB" dirty="0"/>
                  <a:t/>
                </a:r>
                <a:r>
                  <a:rPr lang="en-GB" dirty="0" smtClean="0"/>
                  <a:t>For example : The point 2 units from the origin along the ray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IN" dirty="0" smtClean="0"/>
                  <a:t> as polar coordinates r = 2,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IN" dirty="0" smtClean="0"/>
                  <a:t> also it has polar coordinates r = 2,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−11</m:t>
                        </m:r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IN" dirty="0"/>
              </a:p>
              <a:p>
                <a:pPr>
                  <a:buFont typeface="Wingdings" panose="05000000000000000000" pitchFamily="2" charset="2"/>
                  <a:buChar char="q"/>
                </a:pPr>
                <a:endParaRPr lang="en-IN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1079" y="365125"/>
            <a:ext cx="10515600" cy="1325563"/>
          </a:xfrm>
        </p:spPr>
        <p:txBody>
          <a:bodyPr/>
          <a:lstStyle/>
          <a:p>
            <a:r>
              <a:rPr lang="en-GB" dirty="0" smtClean="0"/>
              <a:t>Note :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2892723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35169" y="1791034"/>
                <a:ext cx="10515600" cy="4351338"/>
              </a:xfrm>
            </p:spPr>
            <p:txBody>
              <a:bodyPr/>
              <a:lstStyle/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r>
                  <a:rPr lang="en-GB" dirty="0"/>
                  <a:t/>
                </a:r>
                <a:r>
                  <a:rPr lang="en-GB" dirty="0" smtClean="0"/>
                  <a:t>                                                         P(2,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IN" dirty="0" smtClean="0"/>
                  <a:t>)= P(2,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−11</m:t>
                        </m:r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IN" dirty="0" smtClean="0"/>
                  <a:t>) </a:t>
                </a:r>
                <a:endParaRPr lang="en-IN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35169" y="1791034"/>
                <a:ext cx="10515600" cy="4351338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 flipV="1">
            <a:off x="3013656" y="2279561"/>
            <a:ext cx="2820474" cy="213789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3013656" y="4324082"/>
            <a:ext cx="3541690" cy="772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203065" y="2606428"/>
            <a:ext cx="321972" cy="643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57612" y="2535594"/>
            <a:ext cx="38637" cy="2060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Curved Up Arrow 13"/>
          <p:cNvSpPr/>
          <p:nvPr/>
        </p:nvSpPr>
        <p:spPr>
          <a:xfrm rot="4423491" flipH="1">
            <a:off x="2762523" y="3934500"/>
            <a:ext cx="605297" cy="669701"/>
          </a:xfrm>
          <a:prstGeom prst="curvedUpArrow">
            <a:avLst>
              <a:gd name="adj1" fmla="val 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54943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 smtClean="0"/>
                  <a:t>Some times r is –</a:t>
                </a:r>
                <a:r>
                  <a:rPr lang="en-GB" dirty="0" err="1" smtClean="0"/>
                  <a:t>ve</a:t>
                </a:r>
                <a:r>
                  <a:rPr lang="en-GB" dirty="0" smtClean="0"/>
                  <a:t/>
                </a:r>
              </a:p>
              <a:p>
                <a:pPr marL="0" indent="0">
                  <a:buNone/>
                </a:pPr>
                <a:r>
                  <a:rPr lang="en-GB" dirty="0" smtClean="0"/>
                  <a:t>For example : Point P(2,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IN" dirty="0" smtClean="0"/>
                  <a:t>) can be reached by turning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IN" dirty="0" smtClean="0"/>
                  <a:t> radians anticlockwise from the initial ray and going </a:t>
                </a:r>
                <a:r>
                  <a:rPr lang="en-IN" dirty="0" err="1" smtClean="0"/>
                  <a:t>farward</a:t>
                </a:r>
                <a:r>
                  <a:rPr lang="en-IN" dirty="0" smtClean="0"/>
                  <a:t> 2 units. It can also be reached by turning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IN" dirty="0" smtClean="0"/>
                  <a:t> radian counter clockwise 2 units. So the point also has the polar coordinates r = -2,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endParaRPr lang="en-IN" dirty="0" smtClean="0"/>
              </a:p>
              <a:p>
                <a:pPr marL="0" indent="0">
                  <a:buNone/>
                </a:pPr>
                <a:endParaRPr lang="en-IN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916350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GB" dirty="0" smtClean="0"/>
                  <a:t>If we hold r fixed at a constant value say r = a ≠ 0, the point P(r,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IN" dirty="0" smtClean="0"/>
                  <a:t> will lie 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IN" dirty="0" smtClean="0"/>
                  <a:t> units from the origin 0. As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IN" dirty="0" smtClean="0"/>
                  <a:t> varies over 0 to 2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IN" dirty="0" smtClean="0"/>
                  <a:t>P then traces a circle of radius </a:t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IN" dirty="0" smtClean="0"/>
                  <a:t> centred at 0.    r = a</a:t>
                </a:r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r>
                  <a:rPr lang="en-GB" dirty="0"/>
                  <a:t/>
                </a:r>
                <a:r>
                  <a:rPr lang="en-GB" dirty="0" smtClean="0"/>
                  <a:t/>
                </a:r>
              </a:p>
              <a:p>
                <a:pPr marL="0" indent="0">
                  <a:buNone/>
                </a:pPr>
                <a:r>
                  <a:rPr lang="en-GB" dirty="0"/>
                  <a:t/>
                </a:r>
                <a:r>
                  <a:rPr lang="en-GB" dirty="0" smtClean="0"/>
                  <a:t>                                                                                                       x</a:t>
                </a:r>
                <a:endParaRPr lang="en-GB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043" t="-2241" r="-1449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Polar equations :</a:t>
            </a:r>
            <a:endParaRPr lang="en-IN" dirty="0"/>
          </a:p>
        </p:txBody>
      </p:sp>
      <p:sp>
        <p:nvSpPr>
          <p:cNvPr id="4" name="Flowchart: Connector 3"/>
          <p:cNvSpPr/>
          <p:nvPr/>
        </p:nvSpPr>
        <p:spPr>
          <a:xfrm>
            <a:off x="4185634" y="3116687"/>
            <a:ext cx="3258355" cy="2408351"/>
          </a:xfrm>
          <a:prstGeom prst="flowChartConnector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5737538" y="3271234"/>
            <a:ext cx="830687" cy="10986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5718220" y="4320862"/>
            <a:ext cx="3770290" cy="49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022761" y="4345395"/>
            <a:ext cx="1545464" cy="381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        0</a:t>
            </a:r>
            <a:endParaRPr lang="en-IN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13" name="TextBox 12"/>
              <p:cNvSpPr txBox="1"/>
              <p:nvPr/>
            </p:nvSpPr>
            <p:spPr>
              <a:xfrm>
                <a:off x="5447764" y="3779131"/>
                <a:ext cx="99167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 smtClean="0"/>
                  <a:t/>
                </a:r>
                <a14:m>
                  <m:oMath xmlns:m="http://schemas.openxmlformats.org/officeDocument/2006/math">
                    <m:r>
                      <a:rPr lang="en-IN" i="1" smtClean="0">
                        <a:latin typeface="Cambria Math" panose="02040503050406030204" pitchFamily="18" charset="0"/>
                      </a:rPr>
                      <m:t>|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IN" i="1" smtClean="0"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endParaRPr lang="en-IN" dirty="0"/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764" y="3779131"/>
                <a:ext cx="991673" cy="369332"/>
              </a:xfrm>
              <a:prstGeom prst="rect">
                <a:avLst/>
              </a:prstGeom>
              <a:blipFill rotWithShape="0">
                <a:blip r:embed="rId3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xmlns="" val="13005206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xmlns="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GB" dirty="0" smtClean="0"/>
                  <a:t>If we hold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IN" dirty="0" smtClean="0"/>
                  <a:t> fixed at constant value, say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IN" dirty="0" smtClean="0"/>
                  <a:t> and let r vary between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IN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∞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𝑡𝑜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∞. </m:t>
                    </m:r>
                  </m:oMath>
                </a14:m>
                <a:r>
                  <a:rPr lang="en-IN" dirty="0" smtClean="0"/>
                  <a:t>The point P(r,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IN" dirty="0" smtClean="0"/>
                  <a:t>) traces the line through 0 that makes an angle of measure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IN" dirty="0" smtClean="0"/>
                  <a:t> with the initial ray. </a:t>
                </a:r>
              </a:p>
              <a:p>
                <a:pPr marL="0" indent="0">
                  <a:buNone/>
                </a:pPr>
                <a:endParaRPr lang="en-GB" dirty="0"/>
              </a:p>
              <a:p>
                <a:pPr marL="0" indent="0">
                  <a:buNone/>
                </a:pPr>
                <a:endParaRPr lang="en-GB" dirty="0" smtClean="0"/>
              </a:p>
              <a:p>
                <a:pPr marL="0" indent="0">
                  <a:buNone/>
                </a:pPr>
                <a:r>
                  <a:rPr lang="en-GB" dirty="0" smtClean="0"/>
                  <a:t/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endParaRPr lang="en-GB" dirty="0" smtClean="0"/>
              </a:p>
              <a:p>
                <a:pPr marL="0" indent="0">
                  <a:buNone/>
                </a:pPr>
                <a:r>
                  <a:rPr lang="en-GB" dirty="0"/>
                  <a:t/>
                </a:r>
                <a:r>
                  <a:rPr lang="en-GB" dirty="0" smtClean="0"/>
                  <a:t>                                       0                             x </a:t>
                </a:r>
                <a:endParaRPr lang="en-IN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/>
          <p:cNvCxnSpPr/>
          <p:nvPr/>
        </p:nvCxnSpPr>
        <p:spPr>
          <a:xfrm flipV="1">
            <a:off x="2884867" y="3668029"/>
            <a:ext cx="2550017" cy="22795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159876" y="4807810"/>
            <a:ext cx="2627291" cy="5151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Curved Up Arrow 8"/>
          <p:cNvSpPr/>
          <p:nvPr/>
        </p:nvSpPr>
        <p:spPr>
          <a:xfrm rot="997698" flipH="1" flipV="1">
            <a:off x="4325995" y="4284328"/>
            <a:ext cx="587609" cy="50140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79147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60</TotalTime>
  <Words>24</Words>
  <Application>Microsoft Office PowerPoint</Application>
  <PresentationFormat>Custom</PresentationFormat>
  <Paragraphs>15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Concourse</vt:lpstr>
      <vt:lpstr>POLAR COORDINATES</vt:lpstr>
      <vt:lpstr>Polar coordinates :</vt:lpstr>
      <vt:lpstr>Note :</vt:lpstr>
      <vt:lpstr>Slide 4</vt:lpstr>
      <vt:lpstr>Slide 5</vt:lpstr>
      <vt:lpstr>Polar equations :</vt:lpstr>
      <vt:lpstr>Slide 7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POLAR COORDINATES</dc:title>
  <dc:creator>HP</dc:creator>
  <cp:lastModifiedBy>bbh-05</cp:lastModifiedBy>
  <cp:revision>9</cp:revision>
  <dcterms:created xsi:type="dcterms:W3CDTF">2020-11-01T07:39:50Z</dcterms:created>
  <dcterms:modified xsi:type="dcterms:W3CDTF">2020-11-04T23:58:27Z</dcterms:modified>
</cp:coreProperties>
</file>