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55"/>
  </p:notesMasterIdLst>
  <p:sldIdLst>
    <p:sldId id="287" r:id="rId2"/>
    <p:sldId id="256" r:id="rId3"/>
    <p:sldId id="257" r:id="rId4"/>
    <p:sldId id="320" r:id="rId5"/>
    <p:sldId id="290" r:id="rId6"/>
    <p:sldId id="260" r:id="rId7"/>
    <p:sldId id="289" r:id="rId8"/>
    <p:sldId id="271" r:id="rId9"/>
    <p:sldId id="272" r:id="rId10"/>
    <p:sldId id="291" r:id="rId11"/>
    <p:sldId id="293" r:id="rId12"/>
    <p:sldId id="294" r:id="rId13"/>
    <p:sldId id="295" r:id="rId14"/>
    <p:sldId id="296" r:id="rId15"/>
    <p:sldId id="297" r:id="rId16"/>
    <p:sldId id="298" r:id="rId17"/>
    <p:sldId id="299" r:id="rId18"/>
    <p:sldId id="328" r:id="rId19"/>
    <p:sldId id="262" r:id="rId20"/>
    <p:sldId id="263" r:id="rId21"/>
    <p:sldId id="264" r:id="rId22"/>
    <p:sldId id="266" r:id="rId23"/>
    <p:sldId id="268" r:id="rId24"/>
    <p:sldId id="324" r:id="rId25"/>
    <p:sldId id="303" r:id="rId26"/>
    <p:sldId id="302" r:id="rId27"/>
    <p:sldId id="326" r:id="rId28"/>
    <p:sldId id="269" r:id="rId29"/>
    <p:sldId id="274" r:id="rId30"/>
    <p:sldId id="334" r:id="rId31"/>
    <p:sldId id="311" r:id="rId32"/>
    <p:sldId id="312" r:id="rId33"/>
    <p:sldId id="313" r:id="rId34"/>
    <p:sldId id="314" r:id="rId35"/>
    <p:sldId id="329" r:id="rId36"/>
    <p:sldId id="275" r:id="rId37"/>
    <p:sldId id="305" r:id="rId38"/>
    <p:sldId id="276" r:id="rId39"/>
    <p:sldId id="307" r:id="rId40"/>
    <p:sldId id="308" r:id="rId41"/>
    <p:sldId id="310" r:id="rId42"/>
    <p:sldId id="280" r:id="rId43"/>
    <p:sldId id="281" r:id="rId44"/>
    <p:sldId id="282" r:id="rId45"/>
    <p:sldId id="283" r:id="rId46"/>
    <p:sldId id="284" r:id="rId47"/>
    <p:sldId id="285" r:id="rId48"/>
    <p:sldId id="332" r:id="rId49"/>
    <p:sldId id="315" r:id="rId50"/>
    <p:sldId id="317" r:id="rId51"/>
    <p:sldId id="316" r:id="rId52"/>
    <p:sldId id="318" r:id="rId53"/>
    <p:sldId id="319" r:id="rId5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D31269-50A1-4D0C-BBA2-54D0B364F57C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2BE5B3-F49C-4449-B2A1-FA1ED8A03C0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2BE5B3-F49C-4449-B2A1-FA1ED8A03C0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2BE5B3-F49C-4449-B2A1-FA1ED8A03C04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ncyclopedia.com/social-sciences-and-law/economics-business-and-labor/money-banking-and-investment/credit-card" TargetMode="External"/><Relationship Id="rId2" Type="http://schemas.openxmlformats.org/officeDocument/2006/relationships/hyperlink" Target="https://www.encyclopedia.com/science-and-technology/computers-and-electrical-engineering/computers-and-computing/touch-screen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 smtClean="0"/>
              <a:t>Dr. B. B. </a:t>
            </a:r>
            <a:r>
              <a:rPr lang="en-IN" dirty="0" err="1" smtClean="0"/>
              <a:t>Hegde</a:t>
            </a:r>
            <a:r>
              <a:rPr lang="en-IN" dirty="0" smtClean="0"/>
              <a:t> First Grade College, </a:t>
            </a:r>
            <a:r>
              <a:rPr lang="en-IN" dirty="0" err="1" smtClean="0"/>
              <a:t>Kundapura</a:t>
            </a:r>
            <a:r>
              <a:rPr lang="en-IN" dirty="0" smtClean="0"/>
              <a:t>.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2700">
              <a:lnSpc>
                <a:spcPct val="150000"/>
              </a:lnSpc>
              <a:buNone/>
            </a:pPr>
            <a:r>
              <a:rPr lang="en-IN" b="1" spc="-30" dirty="0" smtClean="0">
                <a:solidFill>
                  <a:srgbClr val="FF0000"/>
                </a:solidFill>
                <a:cs typeface="Times New Roman"/>
              </a:rPr>
              <a:t>PASCAL’S</a:t>
            </a:r>
            <a:r>
              <a:rPr lang="en-IN" b="1" spc="5" dirty="0" smtClean="0">
                <a:solidFill>
                  <a:srgbClr val="FF0000"/>
                </a:solidFill>
                <a:cs typeface="Times New Roman"/>
              </a:rPr>
              <a:t> </a:t>
            </a:r>
            <a:r>
              <a:rPr lang="en-IN" b="1" spc="-15" dirty="0" smtClean="0">
                <a:solidFill>
                  <a:srgbClr val="FF0000"/>
                </a:solidFill>
                <a:cs typeface="Times New Roman"/>
              </a:rPr>
              <a:t>CALCULATOR</a:t>
            </a:r>
            <a:endParaRPr lang="en-IN" dirty="0" smtClean="0">
              <a:solidFill>
                <a:srgbClr val="FF0000"/>
              </a:solidFill>
              <a:cs typeface="Times New Roman"/>
            </a:endParaRPr>
          </a:p>
          <a:p>
            <a:pPr marL="12700" marR="10160" algn="just">
              <a:lnSpc>
                <a:spcPct val="150000"/>
              </a:lnSpc>
              <a:spcBef>
                <a:spcPts val="65"/>
              </a:spcBef>
            </a:pPr>
            <a:r>
              <a:rPr lang="en-IN" dirty="0" smtClean="0">
                <a:cs typeface="Times New Roman"/>
              </a:rPr>
              <a:t>In </a:t>
            </a:r>
            <a:r>
              <a:rPr lang="en-IN" spc="-5" dirty="0" smtClean="0">
                <a:cs typeface="Times New Roman"/>
              </a:rPr>
              <a:t>the year </a:t>
            </a:r>
            <a:r>
              <a:rPr lang="en-IN" dirty="0" smtClean="0">
                <a:cs typeface="Times New Roman"/>
              </a:rPr>
              <a:t>1642, </a:t>
            </a:r>
            <a:r>
              <a:rPr lang="en-IN" spc="-5" dirty="0" err="1" smtClean="0">
                <a:cs typeface="Times New Roman"/>
              </a:rPr>
              <a:t>Blaise</a:t>
            </a:r>
            <a:r>
              <a:rPr lang="en-IN" spc="-5" dirty="0" smtClean="0">
                <a:cs typeface="Times New Roman"/>
              </a:rPr>
              <a:t> Pascal </a:t>
            </a:r>
            <a:r>
              <a:rPr lang="en-IN" dirty="0" smtClean="0">
                <a:cs typeface="Times New Roman"/>
              </a:rPr>
              <a:t>a </a:t>
            </a:r>
            <a:r>
              <a:rPr lang="en-IN" spc="-5" dirty="0" smtClean="0">
                <a:cs typeface="Times New Roman"/>
              </a:rPr>
              <a:t>French scientist invented an adding machine called </a:t>
            </a:r>
            <a:r>
              <a:rPr lang="en-IN" spc="-15" dirty="0" smtClean="0">
                <a:cs typeface="Times New Roman"/>
              </a:rPr>
              <a:t>Pascal’s  </a:t>
            </a:r>
            <a:r>
              <a:rPr lang="en-IN" spc="-10" dirty="0" smtClean="0">
                <a:cs typeface="Times New Roman"/>
              </a:rPr>
              <a:t>calculator, </a:t>
            </a:r>
            <a:r>
              <a:rPr lang="en-IN" spc="-5" dirty="0" smtClean="0">
                <a:cs typeface="Times New Roman"/>
              </a:rPr>
              <a:t>which represents the position </a:t>
            </a:r>
            <a:r>
              <a:rPr lang="en-IN" dirty="0" smtClean="0">
                <a:cs typeface="Times New Roman"/>
              </a:rPr>
              <a:t>of </a:t>
            </a:r>
            <a:r>
              <a:rPr lang="en-IN" spc="-5" dirty="0" smtClean="0">
                <a:cs typeface="Times New Roman"/>
              </a:rPr>
              <a:t>digit with the help </a:t>
            </a:r>
            <a:r>
              <a:rPr lang="en-IN" dirty="0" smtClean="0">
                <a:cs typeface="Times New Roman"/>
              </a:rPr>
              <a:t>of </a:t>
            </a:r>
            <a:r>
              <a:rPr lang="en-IN" spc="-5" dirty="0" smtClean="0">
                <a:cs typeface="Times New Roman"/>
              </a:rPr>
              <a:t>gears in</a:t>
            </a:r>
            <a:r>
              <a:rPr lang="en-IN" spc="105" dirty="0" smtClean="0">
                <a:cs typeface="Times New Roman"/>
              </a:rPr>
              <a:t> </a:t>
            </a:r>
            <a:r>
              <a:rPr lang="en-IN" spc="-5" dirty="0" smtClean="0">
                <a:cs typeface="Times New Roman"/>
              </a:rPr>
              <a:t>it.</a:t>
            </a:r>
            <a:endParaRPr lang="en-IN" dirty="0" smtClean="0">
              <a:cs typeface="Times New Roman"/>
            </a:endParaRPr>
          </a:p>
          <a:p>
            <a:r>
              <a:rPr lang="en-IN" dirty="0" smtClean="0">
                <a:cs typeface="Times New Roman"/>
              </a:rPr>
              <a:t>Known as first calculator of the world.</a:t>
            </a:r>
            <a:endParaRPr lang="en-US" dirty="0"/>
          </a:p>
        </p:txBody>
      </p:sp>
      <p:sp>
        <p:nvSpPr>
          <p:cNvPr id="4" name="object 5"/>
          <p:cNvSpPr/>
          <p:nvPr/>
        </p:nvSpPr>
        <p:spPr>
          <a:xfrm>
            <a:off x="1905000" y="4343400"/>
            <a:ext cx="4876800" cy="1600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641848"/>
          </a:xfrm>
        </p:spPr>
        <p:txBody>
          <a:bodyPr>
            <a:normAutofit/>
          </a:bodyPr>
          <a:lstStyle/>
          <a:p>
            <a:pPr marL="12700">
              <a:lnSpc>
                <a:spcPct val="150000"/>
              </a:lnSpc>
              <a:buNone/>
            </a:pPr>
            <a:r>
              <a:rPr lang="en-IN" b="1" spc="-5" dirty="0" smtClean="0">
                <a:solidFill>
                  <a:srgbClr val="FF0000"/>
                </a:solidFill>
                <a:cs typeface="Times New Roman"/>
              </a:rPr>
              <a:t>LEIBNZ</a:t>
            </a:r>
            <a:r>
              <a:rPr lang="en-IN" b="1" spc="-10" dirty="0" smtClean="0">
                <a:solidFill>
                  <a:srgbClr val="FF0000"/>
                </a:solidFill>
                <a:cs typeface="Times New Roman"/>
              </a:rPr>
              <a:t> </a:t>
            </a:r>
            <a:r>
              <a:rPr lang="en-IN" b="1" spc="-15" dirty="0" smtClean="0">
                <a:solidFill>
                  <a:srgbClr val="FF0000"/>
                </a:solidFill>
                <a:cs typeface="Times New Roman"/>
              </a:rPr>
              <a:t>CALCULATOR</a:t>
            </a:r>
            <a:endParaRPr lang="en-IN" dirty="0" smtClean="0">
              <a:solidFill>
                <a:srgbClr val="FF0000"/>
              </a:solidFill>
              <a:cs typeface="Times New Roman"/>
            </a:endParaRPr>
          </a:p>
          <a:p>
            <a:pPr marL="12700" marR="6350" algn="just">
              <a:lnSpc>
                <a:spcPct val="150000"/>
              </a:lnSpc>
              <a:spcBef>
                <a:spcPts val="65"/>
              </a:spcBef>
              <a:buNone/>
            </a:pPr>
            <a:r>
              <a:rPr lang="en-IN" sz="2400" dirty="0" smtClean="0">
                <a:cs typeface="Times New Roman"/>
              </a:rPr>
              <a:t>In </a:t>
            </a:r>
            <a:r>
              <a:rPr lang="en-IN" sz="2400" spc="-5" dirty="0" smtClean="0">
                <a:cs typeface="Times New Roman"/>
              </a:rPr>
              <a:t>the year </a:t>
            </a:r>
            <a:r>
              <a:rPr lang="en-IN" sz="2400" dirty="0" smtClean="0">
                <a:cs typeface="Times New Roman"/>
              </a:rPr>
              <a:t>1671, a </a:t>
            </a:r>
            <a:r>
              <a:rPr lang="en-IN" sz="2400" spc="-5" dirty="0" smtClean="0">
                <a:cs typeface="Times New Roman"/>
              </a:rPr>
              <a:t>German mathematics, Gottfried Leibniz modified the Pascal calculator and </a:t>
            </a:r>
            <a:r>
              <a:rPr lang="en-IN" sz="2400" dirty="0" smtClean="0">
                <a:cs typeface="Times New Roman"/>
              </a:rPr>
              <a:t>he  </a:t>
            </a:r>
            <a:r>
              <a:rPr lang="en-IN" sz="2400" spc="-5" dirty="0" smtClean="0">
                <a:cs typeface="Times New Roman"/>
              </a:rPr>
              <a:t>developed </a:t>
            </a:r>
            <a:r>
              <a:rPr lang="en-IN" sz="2400" dirty="0" smtClean="0">
                <a:cs typeface="Times New Roman"/>
              </a:rPr>
              <a:t>a </a:t>
            </a:r>
            <a:r>
              <a:rPr lang="en-IN" sz="2400" spc="-5" dirty="0" smtClean="0">
                <a:cs typeface="Times New Roman"/>
              </a:rPr>
              <a:t>machine which could perform various calculation based </a:t>
            </a:r>
            <a:r>
              <a:rPr lang="en-IN" sz="2400" dirty="0" smtClean="0">
                <a:cs typeface="Times New Roman"/>
              </a:rPr>
              <a:t>on </a:t>
            </a:r>
            <a:r>
              <a:rPr lang="en-IN" sz="2400" spc="-5" dirty="0" smtClean="0">
                <a:cs typeface="Times New Roman"/>
              </a:rPr>
              <a:t>multiplication and division  as well.</a:t>
            </a:r>
            <a:endParaRPr lang="en-IN" sz="2400" dirty="0" smtClean="0">
              <a:cs typeface="Times New Roman"/>
            </a:endParaRPr>
          </a:p>
          <a:p>
            <a:pPr>
              <a:lnSpc>
                <a:spcPct val="150000"/>
              </a:lnSpc>
              <a:spcBef>
                <a:spcPts val="20"/>
              </a:spcBef>
            </a:pPr>
            <a:endParaRPr lang="en-IN" dirty="0" smtClean="0"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209800" y="3429000"/>
            <a:ext cx="5029200" cy="2514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183880" cy="548640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rgbClr val="FF0000"/>
                </a:solidFill>
              </a:rPr>
              <a:t>DIFFERENCE ENGINE</a:t>
            </a:r>
            <a:br>
              <a:rPr lang="en-US" sz="2800" dirty="0" smtClean="0">
                <a:solidFill>
                  <a:srgbClr val="FF0000"/>
                </a:solidFill>
              </a:rPr>
            </a:br>
            <a:r>
              <a:rPr lang="en-US" sz="2400" b="0" dirty="0" smtClean="0">
                <a:solidFill>
                  <a:schemeClr val="tx1"/>
                </a:solidFill>
                <a:effectLst/>
              </a:rPr>
              <a:t>In 1822, Charles Babbage proposed a machine to perform a differential equations, called Difference Engine</a:t>
            </a:r>
            <a:r>
              <a:rPr lang="en-US" sz="2800" b="0" dirty="0" smtClean="0">
                <a:solidFill>
                  <a:schemeClr val="tx1"/>
                </a:solidFill>
              </a:rPr>
              <a:t>. </a:t>
            </a:r>
            <a:br>
              <a:rPr lang="en-US" sz="2800" b="0" dirty="0" smtClean="0">
                <a:solidFill>
                  <a:schemeClr val="tx1"/>
                </a:solidFill>
              </a:rPr>
            </a:br>
            <a:r>
              <a:rPr lang="en-US" sz="2400" b="0" dirty="0" smtClean="0">
                <a:solidFill>
                  <a:schemeClr val="tx1"/>
                </a:solidFill>
                <a:effectLst/>
              </a:rPr>
              <a:t>Who is also known as father of Computer.</a:t>
            </a:r>
            <a:br>
              <a:rPr lang="en-US" sz="2400" b="0" dirty="0" smtClean="0">
                <a:solidFill>
                  <a:schemeClr val="tx1"/>
                </a:solidFill>
                <a:effectLst/>
              </a:rPr>
            </a:br>
            <a:r>
              <a:rPr lang="en-US" sz="2400" b="0" dirty="0" smtClean="0">
                <a:solidFill>
                  <a:schemeClr val="tx1"/>
                </a:solidFill>
                <a:effectLst/>
              </a:rPr>
              <a:t/>
            </a:r>
            <a:br>
              <a:rPr lang="en-US" sz="2400" b="0" dirty="0" smtClean="0">
                <a:solidFill>
                  <a:schemeClr val="tx1"/>
                </a:solidFill>
                <a:effectLst/>
              </a:rPr>
            </a:br>
            <a:r>
              <a:rPr lang="en-US" sz="2400" b="0" dirty="0" smtClean="0">
                <a:solidFill>
                  <a:schemeClr val="tx1"/>
                </a:solidFill>
                <a:effectLst/>
              </a:rPr>
              <a:t/>
            </a:r>
            <a:br>
              <a:rPr lang="en-US" sz="2400" b="0" dirty="0" smtClean="0">
                <a:solidFill>
                  <a:schemeClr val="tx1"/>
                </a:solidFill>
                <a:effectLst/>
              </a:rPr>
            </a:br>
            <a:r>
              <a:rPr lang="en-US" sz="2400" b="0" dirty="0" smtClean="0">
                <a:solidFill>
                  <a:schemeClr val="tx1"/>
                </a:solidFill>
                <a:effectLst/>
              </a:rPr>
              <a:t/>
            </a:r>
            <a:br>
              <a:rPr lang="en-US" sz="2400" b="0" dirty="0" smtClean="0">
                <a:solidFill>
                  <a:schemeClr val="tx1"/>
                </a:solidFill>
                <a:effectLst/>
              </a:rPr>
            </a:br>
            <a:r>
              <a:rPr lang="en-US" sz="2400" b="0" dirty="0" smtClean="0">
                <a:solidFill>
                  <a:schemeClr val="tx1"/>
                </a:solidFill>
                <a:effectLst/>
              </a:rPr>
              <a:t/>
            </a:r>
            <a:br>
              <a:rPr lang="en-US" sz="2400" b="0" dirty="0" smtClean="0">
                <a:solidFill>
                  <a:schemeClr val="tx1"/>
                </a:solidFill>
                <a:effectLst/>
              </a:rPr>
            </a:br>
            <a:r>
              <a:rPr lang="en-US" sz="2400" b="0" dirty="0" smtClean="0">
                <a:solidFill>
                  <a:schemeClr val="tx1"/>
                </a:solidFill>
                <a:effectLst/>
              </a:rPr>
              <a:t/>
            </a:r>
            <a:br>
              <a:rPr lang="en-US" sz="2400" b="0" dirty="0" smtClean="0">
                <a:solidFill>
                  <a:schemeClr val="tx1"/>
                </a:solidFill>
                <a:effectLst/>
              </a:rPr>
            </a:br>
            <a:endParaRPr lang="en-US" sz="2400" dirty="0">
              <a:solidFill>
                <a:srgbClr val="FF0000"/>
              </a:solidFill>
              <a:effectLst/>
            </a:endParaRPr>
          </a:p>
        </p:txBody>
      </p:sp>
      <p:pic>
        <p:nvPicPr>
          <p:cNvPr id="1026" name="Picture 2" descr="C:\Users\user\Desktop\images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3429000"/>
            <a:ext cx="3962400" cy="2362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183880" cy="533400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sz="3100" dirty="0" smtClean="0">
                <a:solidFill>
                  <a:srgbClr val="FF0000"/>
                </a:solidFill>
              </a:rPr>
              <a:t>ANALYTICAL ENGINE</a:t>
            </a:r>
            <a:r>
              <a:rPr lang="en-US" sz="2800" dirty="0" smtClean="0">
                <a:solidFill>
                  <a:srgbClr val="FF0000"/>
                </a:solidFill>
              </a:rPr>
              <a:t/>
            </a:r>
            <a:br>
              <a:rPr lang="en-US" sz="2800" dirty="0" smtClean="0">
                <a:solidFill>
                  <a:srgbClr val="FF0000"/>
                </a:solidFill>
              </a:rPr>
            </a:br>
            <a:r>
              <a:rPr lang="en-US" sz="2200" b="0" spc="220" dirty="0" smtClean="0">
                <a:solidFill>
                  <a:schemeClr val="tx1"/>
                </a:solidFill>
                <a:effectLst/>
                <a:latin typeface="Constantia"/>
                <a:cs typeface="Constantia"/>
              </a:rPr>
              <a:t>Charles </a:t>
            </a:r>
            <a:r>
              <a:rPr lang="en-US" sz="2200" b="0" spc="-5" dirty="0" smtClean="0">
                <a:solidFill>
                  <a:schemeClr val="tx1"/>
                </a:solidFill>
                <a:effectLst/>
                <a:latin typeface="Constantia"/>
                <a:cs typeface="Constantia"/>
              </a:rPr>
              <a:t>Babbage also invented the first general</a:t>
            </a:r>
            <a:r>
              <a:rPr lang="en-US" sz="2200" b="0" spc="-280" dirty="0" smtClean="0">
                <a:solidFill>
                  <a:schemeClr val="tx1"/>
                </a:solidFill>
                <a:effectLst/>
                <a:latin typeface="Constantia"/>
                <a:cs typeface="Constantia"/>
              </a:rPr>
              <a:t> </a:t>
            </a:r>
            <a:r>
              <a:rPr lang="en-US" sz="2200" b="0" spc="-254" dirty="0" smtClean="0">
                <a:solidFill>
                  <a:schemeClr val="tx1"/>
                </a:solidFill>
                <a:effectLst/>
                <a:latin typeface="Constantia"/>
                <a:cs typeface="Constantia"/>
              </a:rPr>
              <a:t>purpose  </a:t>
            </a:r>
            <a:r>
              <a:rPr lang="en-US" sz="2200" b="0" spc="-5" dirty="0" smtClean="0">
                <a:solidFill>
                  <a:schemeClr val="tx1"/>
                </a:solidFill>
                <a:effectLst/>
                <a:latin typeface="Constantia"/>
                <a:cs typeface="Constantia"/>
              </a:rPr>
              <a:t>computer known as the Analytical</a:t>
            </a:r>
            <a:r>
              <a:rPr lang="en-US" sz="2200" b="0" spc="-45" dirty="0" smtClean="0">
                <a:solidFill>
                  <a:schemeClr val="tx1"/>
                </a:solidFill>
                <a:effectLst/>
                <a:latin typeface="Constantia"/>
                <a:cs typeface="Constantia"/>
              </a:rPr>
              <a:t> </a:t>
            </a:r>
            <a:r>
              <a:rPr lang="en-US" sz="2200" b="0" spc="-5" dirty="0" smtClean="0">
                <a:solidFill>
                  <a:schemeClr val="tx1"/>
                </a:solidFill>
                <a:effectLst/>
                <a:latin typeface="Constantia"/>
                <a:cs typeface="Constantia"/>
              </a:rPr>
              <a:t>Engine.</a:t>
            </a:r>
            <a:br>
              <a:rPr lang="en-US" sz="2200" b="0" spc="-5" dirty="0" smtClean="0">
                <a:solidFill>
                  <a:schemeClr val="tx1"/>
                </a:solidFill>
                <a:effectLst/>
                <a:latin typeface="Constantia"/>
                <a:cs typeface="Constantia"/>
              </a:rPr>
            </a:br>
            <a:r>
              <a:rPr lang="en-US" sz="2200" b="0" spc="590" dirty="0" smtClean="0">
                <a:solidFill>
                  <a:schemeClr val="tx1"/>
                </a:solidFill>
                <a:effectLst/>
                <a:latin typeface="Constantia"/>
                <a:cs typeface="Constantia"/>
              </a:rPr>
              <a:t>It</a:t>
            </a:r>
            <a:r>
              <a:rPr lang="en-US" sz="2200" b="0" spc="-85" dirty="0" smtClean="0">
                <a:solidFill>
                  <a:schemeClr val="tx1"/>
                </a:solidFill>
                <a:effectLst/>
                <a:latin typeface="Constantia"/>
                <a:cs typeface="Constantia"/>
              </a:rPr>
              <a:t> </a:t>
            </a:r>
            <a:r>
              <a:rPr lang="en-US" sz="2200" b="0" spc="-5" dirty="0" smtClean="0">
                <a:solidFill>
                  <a:schemeClr val="tx1"/>
                </a:solidFill>
                <a:effectLst/>
                <a:latin typeface="Constantia"/>
                <a:cs typeface="Constantia"/>
              </a:rPr>
              <a:t>had the basic element of modern computer </a:t>
            </a:r>
            <a:r>
              <a:rPr lang="en-US" sz="2200" b="0" dirty="0" smtClean="0">
                <a:solidFill>
                  <a:schemeClr val="tx1"/>
                </a:solidFill>
                <a:effectLst/>
                <a:latin typeface="Constantia"/>
                <a:cs typeface="Constantia"/>
              </a:rPr>
              <a:t>: </a:t>
            </a:r>
            <a:r>
              <a:rPr lang="en-US" sz="2200" b="0" spc="-295" dirty="0" smtClean="0">
                <a:solidFill>
                  <a:schemeClr val="tx1"/>
                </a:solidFill>
                <a:effectLst/>
                <a:latin typeface="Constantia"/>
                <a:cs typeface="Constantia"/>
              </a:rPr>
              <a:t>Input,  </a:t>
            </a:r>
            <a:r>
              <a:rPr lang="en-US" sz="2200" b="0" spc="-10" dirty="0" smtClean="0">
                <a:solidFill>
                  <a:schemeClr val="tx1"/>
                </a:solidFill>
                <a:effectLst/>
                <a:latin typeface="Constantia"/>
                <a:cs typeface="Constantia"/>
              </a:rPr>
              <a:t>Output, </a:t>
            </a:r>
            <a:r>
              <a:rPr lang="en-US" sz="2200" b="0" spc="-5" dirty="0" smtClean="0">
                <a:solidFill>
                  <a:schemeClr val="tx1"/>
                </a:solidFill>
                <a:effectLst/>
                <a:latin typeface="Constantia"/>
                <a:cs typeface="Constantia"/>
              </a:rPr>
              <a:t>Memory</a:t>
            </a:r>
            <a:r>
              <a:rPr lang="en-US" sz="2200" b="0" spc="-10" dirty="0" smtClean="0">
                <a:solidFill>
                  <a:schemeClr val="tx1"/>
                </a:solidFill>
                <a:effectLst/>
                <a:latin typeface="Constantia"/>
                <a:cs typeface="Constantia"/>
              </a:rPr>
              <a:t> </a:t>
            </a:r>
            <a:r>
              <a:rPr lang="en-US" sz="2200" b="0" spc="-5" dirty="0" smtClean="0">
                <a:solidFill>
                  <a:schemeClr val="tx1"/>
                </a:solidFill>
                <a:effectLst/>
                <a:latin typeface="Constantia"/>
                <a:cs typeface="Constantia"/>
              </a:rPr>
              <a:t>devices.</a:t>
            </a:r>
            <a:br>
              <a:rPr lang="en-US" sz="2200" b="0" spc="-5" dirty="0" smtClean="0">
                <a:solidFill>
                  <a:schemeClr val="tx1"/>
                </a:solidFill>
                <a:effectLst/>
                <a:latin typeface="Constantia"/>
                <a:cs typeface="Constantia"/>
              </a:rPr>
            </a:br>
            <a:r>
              <a:rPr lang="en-US" sz="2200" b="0" spc="-5" dirty="0" smtClean="0">
                <a:solidFill>
                  <a:schemeClr val="tx1"/>
                </a:solidFill>
                <a:effectLst/>
                <a:latin typeface="Constantia"/>
                <a:cs typeface="Constantia"/>
              </a:rPr>
              <a:t/>
            </a:r>
            <a:br>
              <a:rPr lang="en-US" sz="2200" b="0" spc="-5" dirty="0" smtClean="0">
                <a:solidFill>
                  <a:schemeClr val="tx1"/>
                </a:solidFill>
                <a:effectLst/>
                <a:latin typeface="Constantia"/>
                <a:cs typeface="Constantia"/>
              </a:rPr>
            </a:br>
            <a:r>
              <a:rPr lang="en-US" sz="2200" b="0" spc="-5" dirty="0" smtClean="0">
                <a:solidFill>
                  <a:schemeClr val="tx1"/>
                </a:solidFill>
                <a:effectLst/>
                <a:latin typeface="Constantia"/>
                <a:cs typeface="Constantia"/>
              </a:rPr>
              <a:t/>
            </a:r>
            <a:br>
              <a:rPr lang="en-US" sz="2200" b="0" spc="-5" dirty="0" smtClean="0">
                <a:solidFill>
                  <a:schemeClr val="tx1"/>
                </a:solidFill>
                <a:effectLst/>
                <a:latin typeface="Constantia"/>
                <a:cs typeface="Constantia"/>
              </a:rPr>
            </a:br>
            <a:r>
              <a:rPr lang="en-US" sz="2200" b="0" spc="-5" dirty="0" smtClean="0">
                <a:solidFill>
                  <a:schemeClr val="tx1"/>
                </a:solidFill>
                <a:effectLst/>
                <a:latin typeface="Constantia"/>
                <a:cs typeface="Constantia"/>
              </a:rPr>
              <a:t/>
            </a:r>
            <a:br>
              <a:rPr lang="en-US" sz="2200" b="0" spc="-5" dirty="0" smtClean="0">
                <a:solidFill>
                  <a:schemeClr val="tx1"/>
                </a:solidFill>
                <a:effectLst/>
                <a:latin typeface="Constantia"/>
                <a:cs typeface="Constantia"/>
              </a:rPr>
            </a:br>
            <a:r>
              <a:rPr lang="en-US" sz="2200" b="0" spc="-5" dirty="0" smtClean="0">
                <a:solidFill>
                  <a:schemeClr val="tx1"/>
                </a:solidFill>
                <a:effectLst/>
                <a:latin typeface="Constantia"/>
                <a:cs typeface="Constantia"/>
              </a:rPr>
              <a:t/>
            </a:r>
            <a:br>
              <a:rPr lang="en-US" sz="2200" b="0" spc="-5" dirty="0" smtClean="0">
                <a:solidFill>
                  <a:schemeClr val="tx1"/>
                </a:solidFill>
                <a:effectLst/>
                <a:latin typeface="Constantia"/>
                <a:cs typeface="Constantia"/>
              </a:rPr>
            </a:br>
            <a:r>
              <a:rPr lang="en-US" sz="2200" b="0" spc="-5" dirty="0" smtClean="0">
                <a:solidFill>
                  <a:schemeClr val="tx1"/>
                </a:solidFill>
                <a:effectLst/>
                <a:latin typeface="Constantia"/>
                <a:cs typeface="Constantia"/>
              </a:rPr>
              <a:t/>
            </a:r>
            <a:br>
              <a:rPr lang="en-US" sz="2200" b="0" spc="-5" dirty="0" smtClean="0">
                <a:solidFill>
                  <a:schemeClr val="tx1"/>
                </a:solidFill>
                <a:effectLst/>
                <a:latin typeface="Constantia"/>
                <a:cs typeface="Constantia"/>
              </a:rPr>
            </a:br>
            <a:endParaRPr lang="en-US" sz="2200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5" name="object 5"/>
          <p:cNvSpPr>
            <a:spLocks noGrp="1"/>
          </p:cNvSpPr>
          <p:nvPr>
            <p:ph idx="1"/>
          </p:nvPr>
        </p:nvSpPr>
        <p:spPr>
          <a:xfrm>
            <a:off x="1981200" y="3048000"/>
            <a:ext cx="5257800" cy="2362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85800"/>
            <a:ext cx="8183880" cy="175260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dirty="0" smtClean="0">
                <a:solidFill>
                  <a:srgbClr val="FF0000"/>
                </a:solidFill>
              </a:rPr>
              <a:t>HOLLERITH’S  TABULATOR</a:t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sz="2200" b="0" dirty="0" smtClean="0">
                <a:solidFill>
                  <a:schemeClr val="tx1"/>
                </a:solidFill>
              </a:rPr>
              <a:t>In 1889, Hermann Hollerith invented a machine called Hollerith’s tabulator.</a:t>
            </a:r>
            <a:br>
              <a:rPr lang="en-US" sz="2200" b="0" dirty="0" smtClean="0">
                <a:solidFill>
                  <a:schemeClr val="tx1"/>
                </a:solidFill>
              </a:rPr>
            </a:br>
            <a:r>
              <a:rPr lang="en-US" sz="2200" b="0" dirty="0" smtClean="0">
                <a:solidFill>
                  <a:schemeClr val="tx1"/>
                </a:solidFill>
                <a:effectLst/>
              </a:rPr>
              <a:t>His method used cards to store the data, which fed into the machine to obtain results.</a:t>
            </a:r>
            <a:endParaRPr lang="en-US" sz="2200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2050" name="Picture 2" descr="C:\Users\user\Desktop\download (2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2819400"/>
            <a:ext cx="5715000" cy="2686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183880" cy="5334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  <a:effectLst/>
              </a:rPr>
              <a:t>ENIAC</a:t>
            </a:r>
            <a:br>
              <a:rPr lang="en-US" dirty="0" smtClean="0">
                <a:solidFill>
                  <a:srgbClr val="FF0000"/>
                </a:solidFill>
                <a:effectLst/>
              </a:rPr>
            </a:br>
            <a:r>
              <a:rPr lang="en-US" sz="2700" b="0" dirty="0" smtClean="0">
                <a:solidFill>
                  <a:schemeClr val="tx1"/>
                </a:solidFill>
                <a:effectLst/>
              </a:rPr>
              <a:t>Electronic Numeric Integrator and Calculator was designed in 1984.</a:t>
            </a:r>
            <a:br>
              <a:rPr lang="en-US" sz="2700" b="0" dirty="0" smtClean="0">
                <a:solidFill>
                  <a:schemeClr val="tx1"/>
                </a:solidFill>
                <a:effectLst/>
              </a:rPr>
            </a:br>
            <a:r>
              <a:rPr lang="en-US" sz="2700" b="0" dirty="0" smtClean="0">
                <a:solidFill>
                  <a:schemeClr val="tx1"/>
                </a:solidFill>
                <a:effectLst/>
              </a:rPr>
              <a:t>It was the first general purpose electronic computer  which includes Large scale integration but has no internal memory.</a:t>
            </a:r>
            <a:br>
              <a:rPr lang="en-US" sz="2700" b="0" dirty="0" smtClean="0">
                <a:solidFill>
                  <a:schemeClr val="tx1"/>
                </a:solidFill>
                <a:effectLst/>
              </a:rPr>
            </a:br>
            <a:r>
              <a:rPr lang="en-US" sz="2700" b="0" dirty="0" smtClean="0">
                <a:solidFill>
                  <a:schemeClr val="tx1"/>
                </a:solidFill>
                <a:effectLst/>
              </a:rPr>
              <a:t/>
            </a:r>
            <a:br>
              <a:rPr lang="en-US" sz="2700" b="0" dirty="0" smtClean="0">
                <a:solidFill>
                  <a:schemeClr val="tx1"/>
                </a:solidFill>
                <a:effectLst/>
              </a:rPr>
            </a:br>
            <a:r>
              <a:rPr lang="en-US" sz="2700" b="0" dirty="0" smtClean="0">
                <a:solidFill>
                  <a:schemeClr val="tx1"/>
                </a:solidFill>
                <a:effectLst/>
              </a:rPr>
              <a:t/>
            </a:r>
            <a:br>
              <a:rPr lang="en-US" sz="2700" b="0" dirty="0" smtClean="0">
                <a:solidFill>
                  <a:schemeClr val="tx1"/>
                </a:solidFill>
                <a:effectLst/>
              </a:rPr>
            </a:br>
            <a:r>
              <a:rPr lang="en-US" sz="2700" b="0" dirty="0" smtClean="0">
                <a:solidFill>
                  <a:schemeClr val="tx1"/>
                </a:solidFill>
                <a:effectLst/>
              </a:rPr>
              <a:t/>
            </a:r>
            <a:br>
              <a:rPr lang="en-US" sz="2700" b="0" dirty="0" smtClean="0">
                <a:solidFill>
                  <a:schemeClr val="tx1"/>
                </a:solidFill>
                <a:effectLst/>
              </a:rPr>
            </a:br>
            <a:r>
              <a:rPr lang="en-US" sz="2700" b="0" dirty="0" smtClean="0">
                <a:solidFill>
                  <a:schemeClr val="tx1"/>
                </a:solidFill>
                <a:effectLst/>
              </a:rPr>
              <a:t/>
            </a:r>
            <a:br>
              <a:rPr lang="en-US" sz="2700" b="0" dirty="0" smtClean="0">
                <a:solidFill>
                  <a:schemeClr val="tx1"/>
                </a:solidFill>
                <a:effectLst/>
              </a:rPr>
            </a:br>
            <a:r>
              <a:rPr lang="en-US" sz="2700" b="0" dirty="0" smtClean="0">
                <a:solidFill>
                  <a:schemeClr val="tx1"/>
                </a:solidFill>
                <a:effectLst/>
              </a:rPr>
              <a:t/>
            </a:r>
            <a:br>
              <a:rPr lang="en-US" sz="2700" b="0" dirty="0" smtClean="0">
                <a:solidFill>
                  <a:schemeClr val="tx1"/>
                </a:solidFill>
                <a:effectLst/>
              </a:rPr>
            </a:br>
            <a:r>
              <a:rPr lang="en-US" sz="2700" b="0" dirty="0" smtClean="0">
                <a:solidFill>
                  <a:schemeClr val="tx1"/>
                </a:solidFill>
                <a:effectLst/>
              </a:rPr>
              <a:t/>
            </a:r>
            <a:br>
              <a:rPr lang="en-US" sz="2700" b="0" dirty="0" smtClean="0">
                <a:solidFill>
                  <a:schemeClr val="tx1"/>
                </a:solidFill>
                <a:effectLst/>
              </a:rPr>
            </a:br>
            <a:r>
              <a:rPr lang="en-US" sz="2700" b="0" dirty="0" smtClean="0">
                <a:solidFill>
                  <a:schemeClr val="tx1"/>
                </a:solidFill>
                <a:effectLst/>
              </a:rPr>
              <a:t/>
            </a:r>
            <a:br>
              <a:rPr lang="en-US" sz="2700" b="0" dirty="0" smtClean="0">
                <a:solidFill>
                  <a:schemeClr val="tx1"/>
                </a:solidFill>
                <a:effectLst/>
              </a:rPr>
            </a:br>
            <a:r>
              <a:rPr lang="en-US" sz="2700" b="0" dirty="0" smtClean="0">
                <a:solidFill>
                  <a:schemeClr val="tx1"/>
                </a:solidFill>
                <a:effectLst/>
              </a:rPr>
              <a:t/>
            </a:r>
            <a:br>
              <a:rPr lang="en-US" sz="2700" b="0" dirty="0" smtClean="0">
                <a:solidFill>
                  <a:schemeClr val="tx1"/>
                </a:solidFill>
                <a:effectLst/>
              </a:rPr>
            </a:br>
            <a:endParaRPr lang="en-US" sz="2700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3074" name="Picture 2" descr="C:\Users\user\Desktop\ENIAC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2895600"/>
            <a:ext cx="7502652" cy="2590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183880" cy="105156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EDVAC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981200"/>
            <a:ext cx="8183880" cy="182880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smtClean="0"/>
              <a:t>Electronic Discrete Variable Automatic Computer introduced by </a:t>
            </a:r>
            <a:r>
              <a:rPr lang="en-US" sz="2000" dirty="0" err="1" smtClean="0"/>
              <a:t>Jhon</a:t>
            </a:r>
            <a:r>
              <a:rPr lang="en-US" sz="2000" dirty="0" smtClean="0"/>
              <a:t> Von </a:t>
            </a:r>
            <a:r>
              <a:rPr lang="en-US" sz="2000" dirty="0" err="1" smtClean="0"/>
              <a:t>Nuemann</a:t>
            </a:r>
            <a:r>
              <a:rPr lang="en-US" sz="2000" dirty="0" smtClean="0"/>
              <a:t>, that is used to store both program and data in the main memory of the computer. </a:t>
            </a:r>
          </a:p>
          <a:p>
            <a:pPr algn="just">
              <a:lnSpc>
                <a:spcPct val="150000"/>
              </a:lnSpc>
            </a:pPr>
            <a:endParaRPr lang="en-US" sz="2000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3200400"/>
            <a:ext cx="33528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8183880" cy="762000"/>
          </a:xfrm>
        </p:spPr>
        <p:txBody>
          <a:bodyPr>
            <a:normAutofit/>
          </a:bodyPr>
          <a:lstStyle/>
          <a:p>
            <a:r>
              <a:rPr lang="en-IN" sz="2800" dirty="0" smtClean="0">
                <a:solidFill>
                  <a:srgbClr val="FF0000"/>
                </a:solidFill>
              </a:rPr>
              <a:t>UNIVAC</a:t>
            </a:r>
            <a:endParaRPr lang="en-IN" sz="28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524000"/>
            <a:ext cx="8153400" cy="1524000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en-IN" dirty="0" smtClean="0"/>
              <a:t>It is the first digital computer developed in 1951.</a:t>
            </a:r>
          </a:p>
          <a:p>
            <a:pPr algn="just">
              <a:lnSpc>
                <a:spcPct val="150000"/>
              </a:lnSpc>
            </a:pPr>
            <a:r>
              <a:rPr lang="en-IN" dirty="0" smtClean="0"/>
              <a:t>It marked the arrival of digital computers business and scientific applications.</a:t>
            </a:r>
          </a:p>
          <a:p>
            <a:endParaRPr lang="en-IN" dirty="0" smtClean="0"/>
          </a:p>
          <a:p>
            <a:pPr>
              <a:buNone/>
            </a:pPr>
            <a:endParaRPr lang="en-IN" dirty="0" smtClean="0"/>
          </a:p>
          <a:p>
            <a:pPr>
              <a:buNone/>
            </a:pPr>
            <a:endParaRPr lang="en-IN" dirty="0" smtClean="0"/>
          </a:p>
          <a:p>
            <a:pPr>
              <a:buNone/>
            </a:pPr>
            <a:endParaRPr lang="en-IN" dirty="0" smtClean="0"/>
          </a:p>
          <a:p>
            <a:endParaRPr lang="en-IN" dirty="0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0" y="2743200"/>
            <a:ext cx="3886200" cy="2775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62000"/>
            <a:ext cx="8183880" cy="685800"/>
          </a:xfrm>
        </p:spPr>
        <p:txBody>
          <a:bodyPr/>
          <a:lstStyle/>
          <a:p>
            <a:r>
              <a:rPr lang="en-IN" dirty="0" smtClean="0">
                <a:solidFill>
                  <a:srgbClr val="FF0000"/>
                </a:solidFill>
              </a:rPr>
              <a:t>Generations of Computers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600200"/>
            <a:ext cx="8183880" cy="3118104"/>
          </a:xfrm>
        </p:spPr>
        <p:txBody>
          <a:bodyPr/>
          <a:lstStyle/>
          <a:p>
            <a:pPr>
              <a:buNone/>
            </a:pPr>
            <a:r>
              <a:rPr lang="en-IN" dirty="0" smtClean="0"/>
              <a:t>		According to the type of “processor” installed in a machine, there are five generations of computer.</a:t>
            </a:r>
            <a:endParaRPr lang="en-IN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838200" y="2971800"/>
            <a:ext cx="74676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183880" cy="457200"/>
          </a:xfrm>
        </p:spPr>
        <p:txBody>
          <a:bodyPr>
            <a:normAutofit fontScale="90000"/>
          </a:bodyPr>
          <a:lstStyle/>
          <a:p>
            <a:r>
              <a:rPr lang="en-IN" dirty="0" smtClean="0">
                <a:solidFill>
                  <a:srgbClr val="FF0000"/>
                </a:solidFill>
              </a:rPr>
              <a:t>First generations (1940-1956)</a:t>
            </a:r>
            <a:endParaRPr lang="en-IN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43000"/>
            <a:ext cx="8412480" cy="5334000"/>
          </a:xfrm>
        </p:spPr>
        <p:txBody>
          <a:bodyPr>
            <a:normAutofit fontScale="70000" lnSpcReduction="20000"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  <a:buNone/>
            </a:pPr>
            <a:r>
              <a:rPr lang="en-IN" b="1" spc="-10" dirty="0" smtClean="0">
                <a:latin typeface="Times New Roman" pitchFamily="18" charset="0"/>
                <a:cs typeface="Times New Roman" pitchFamily="18" charset="0"/>
              </a:rPr>
              <a:t>TECHNOLOGY:  </a:t>
            </a:r>
            <a:r>
              <a:rPr lang="en-IN" spc="-10" dirty="0" smtClean="0">
                <a:latin typeface="Times New Roman" pitchFamily="18" charset="0"/>
                <a:cs typeface="Times New Roman" pitchFamily="18" charset="0"/>
              </a:rPr>
              <a:t>Vacuum </a:t>
            </a:r>
            <a:r>
              <a:rPr lang="en-IN" spc="-5" dirty="0" smtClean="0">
                <a:latin typeface="Times New Roman" pitchFamily="18" charset="0"/>
                <a:cs typeface="Times New Roman" pitchFamily="18" charset="0"/>
              </a:rPr>
              <a:t>Tubes or</a:t>
            </a:r>
            <a:r>
              <a:rPr lang="en-IN" spc="-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pc="-10" dirty="0" smtClean="0">
                <a:latin typeface="Times New Roman" pitchFamily="18" charset="0"/>
                <a:cs typeface="Times New Roman" pitchFamily="18" charset="0"/>
              </a:rPr>
              <a:t>Valves</a:t>
            </a:r>
            <a:endParaRPr lang="en-IN" dirty="0" smtClean="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  <a:spcBef>
                <a:spcPts val="1100"/>
              </a:spcBef>
              <a:buNone/>
            </a:pPr>
            <a:r>
              <a:rPr lang="en-IN" sz="3200" b="1" spc="-5" dirty="0" smtClean="0">
                <a:latin typeface="Times New Roman" pitchFamily="18" charset="0"/>
                <a:cs typeface="Times New Roman" pitchFamily="18" charset="0"/>
              </a:rPr>
              <a:t>CHARACTERISTICS:</a:t>
            </a:r>
            <a:endParaRPr lang="en-IN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  <a:spcBef>
                <a:spcPts val="1065"/>
              </a:spcBef>
            </a:pPr>
            <a:r>
              <a:rPr lang="en-IN" spc="-5" dirty="0" smtClean="0">
                <a:latin typeface="Times New Roman" pitchFamily="18" charset="0"/>
                <a:cs typeface="Times New Roman" pitchFamily="18" charset="0"/>
              </a:rPr>
              <a:t>(1) </a:t>
            </a:r>
            <a:r>
              <a:rPr lang="en-IN" spc="5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use </a:t>
            </a:r>
            <a:r>
              <a:rPr lang="en-IN" spc="-5" dirty="0" smtClean="0">
                <a:latin typeface="Times New Roman" pitchFamily="18" charset="0"/>
                <a:cs typeface="Times New Roman" pitchFamily="18" charset="0"/>
              </a:rPr>
              <a:t>vacuum 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tube</a:t>
            </a:r>
            <a:r>
              <a:rPr lang="en-IN" spc="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technology</a:t>
            </a:r>
          </a:p>
          <a:p>
            <a:pPr marL="12700">
              <a:lnSpc>
                <a:spcPct val="100000"/>
              </a:lnSpc>
              <a:spcBef>
                <a:spcPts val="1019"/>
              </a:spcBef>
            </a:pPr>
            <a:r>
              <a:rPr lang="en-IN" spc="-5" dirty="0" smtClean="0">
                <a:latin typeface="Times New Roman" pitchFamily="18" charset="0"/>
                <a:cs typeface="Times New Roman" pitchFamily="18" charset="0"/>
              </a:rPr>
              <a:t>(2) 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They </a:t>
            </a:r>
            <a:r>
              <a:rPr lang="en-IN" spc="-5" dirty="0" smtClean="0">
                <a:latin typeface="Times New Roman" pitchFamily="18" charset="0"/>
                <a:cs typeface="Times New Roman" pitchFamily="18" charset="0"/>
              </a:rPr>
              <a:t>are </a:t>
            </a:r>
            <a:r>
              <a:rPr lang="en-IN" spc="5" dirty="0" smtClean="0">
                <a:latin typeface="Times New Roman" pitchFamily="18" charset="0"/>
                <a:cs typeface="Times New Roman" pitchFamily="18" charset="0"/>
              </a:rPr>
              <a:t>huge 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n-IN" spc="3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size</a:t>
            </a:r>
          </a:p>
          <a:p>
            <a:pPr marL="12700">
              <a:lnSpc>
                <a:spcPct val="100000"/>
              </a:lnSpc>
              <a:spcBef>
                <a:spcPts val="1019"/>
              </a:spcBef>
            </a:pPr>
            <a:r>
              <a:rPr lang="en-IN" spc="-5" dirty="0" smtClean="0">
                <a:latin typeface="Times New Roman" pitchFamily="18" charset="0"/>
                <a:cs typeface="Times New Roman" pitchFamily="18" charset="0"/>
              </a:rPr>
              <a:t>(3) </a:t>
            </a:r>
            <a:r>
              <a:rPr lang="en-IN" spc="5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generate a </a:t>
            </a:r>
            <a:r>
              <a:rPr lang="en-IN" spc="-5" dirty="0" smtClean="0">
                <a:latin typeface="Times New Roman" pitchFamily="18" charset="0"/>
                <a:cs typeface="Times New Roman" pitchFamily="18" charset="0"/>
              </a:rPr>
              <a:t>lot of</a:t>
            </a:r>
            <a:r>
              <a:rPr lang="en-IN" spc="24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pc="-5" dirty="0" smtClean="0">
                <a:latin typeface="Times New Roman" pitchFamily="18" charset="0"/>
                <a:cs typeface="Times New Roman" pitchFamily="18" charset="0"/>
              </a:rPr>
              <a:t>heat and uses machine </a:t>
            </a:r>
          </a:p>
          <a:p>
            <a:pPr marL="12700">
              <a:lnSpc>
                <a:spcPct val="100000"/>
              </a:lnSpc>
              <a:spcBef>
                <a:spcPts val="1019"/>
              </a:spcBef>
              <a:buNone/>
            </a:pPr>
            <a:r>
              <a:rPr lang="en-IN" spc="-5" dirty="0" smtClean="0">
                <a:latin typeface="Times New Roman" pitchFamily="18" charset="0"/>
                <a:cs typeface="Times New Roman" pitchFamily="18" charset="0"/>
              </a:rPr>
              <a:t>Language. </a:t>
            </a:r>
            <a:endParaRPr lang="en-IN" dirty="0" smtClean="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  <a:spcBef>
                <a:spcPts val="1019"/>
              </a:spcBef>
            </a:pPr>
            <a:r>
              <a:rPr lang="en-IN" spc="-5" dirty="0" smtClean="0">
                <a:latin typeface="Times New Roman" pitchFamily="18" charset="0"/>
                <a:cs typeface="Times New Roman" pitchFamily="18" charset="0"/>
              </a:rPr>
              <a:t>(4) 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They </a:t>
            </a:r>
            <a:r>
              <a:rPr lang="en-IN" spc="-10" dirty="0" smtClean="0">
                <a:latin typeface="Times New Roman" pitchFamily="18" charset="0"/>
                <a:cs typeface="Times New Roman" pitchFamily="18" charset="0"/>
              </a:rPr>
              <a:t>were slow </a:t>
            </a:r>
            <a:r>
              <a:rPr lang="en-IN" spc="-5" dirty="0" smtClean="0">
                <a:latin typeface="Times New Roman" pitchFamily="18" charset="0"/>
                <a:cs typeface="Times New Roman" pitchFamily="18" charset="0"/>
              </a:rPr>
              <a:t>and often</a:t>
            </a:r>
            <a:r>
              <a:rPr lang="en-IN" spc="8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pc="-5" dirty="0" smtClean="0">
                <a:latin typeface="Times New Roman" pitchFamily="18" charset="0"/>
                <a:cs typeface="Times New Roman" pitchFamily="18" charset="0"/>
              </a:rPr>
              <a:t>unreliable</a:t>
            </a:r>
            <a:endParaRPr lang="en-IN" dirty="0" smtClean="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  <a:spcBef>
                <a:spcPts val="1019"/>
              </a:spcBef>
            </a:pPr>
            <a:r>
              <a:rPr lang="en-IN" spc="-5" dirty="0" smtClean="0">
                <a:latin typeface="Times New Roman" pitchFamily="18" charset="0"/>
                <a:cs typeface="Times New Roman" pitchFamily="18" charset="0"/>
              </a:rPr>
              <a:t>(5) 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They </a:t>
            </a:r>
            <a:r>
              <a:rPr lang="en-IN" spc="-5" dirty="0" smtClean="0">
                <a:latin typeface="Times New Roman" pitchFamily="18" charset="0"/>
                <a:cs typeface="Times New Roman" pitchFamily="18" charset="0"/>
              </a:rPr>
              <a:t>had limited 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internal storage</a:t>
            </a:r>
            <a:r>
              <a:rPr lang="en-IN" spc="3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capacity</a:t>
            </a:r>
          </a:p>
          <a:p>
            <a:pPr marL="12700">
              <a:lnSpc>
                <a:spcPct val="100000"/>
              </a:lnSpc>
              <a:spcBef>
                <a:spcPts val="1019"/>
              </a:spcBef>
            </a:pPr>
            <a:r>
              <a:rPr lang="en-IN" spc="-5" dirty="0" smtClean="0">
                <a:latin typeface="Times New Roman" pitchFamily="18" charset="0"/>
                <a:cs typeface="Times New Roman" pitchFamily="18" charset="0"/>
              </a:rPr>
              <a:t>(6) Input and output modes are </a:t>
            </a:r>
            <a:r>
              <a:rPr lang="en-IN" spc="-10" dirty="0" smtClean="0">
                <a:latin typeface="Times New Roman" pitchFamily="18" charset="0"/>
                <a:cs typeface="Times New Roman" pitchFamily="18" charset="0"/>
              </a:rPr>
              <a:t>punched 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cards </a:t>
            </a:r>
            <a:r>
              <a:rPr lang="en-IN" spc="-5" dirty="0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en-IN" spc="6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pc="-5" dirty="0" smtClean="0">
                <a:latin typeface="Times New Roman" pitchFamily="18" charset="0"/>
                <a:cs typeface="Times New Roman" pitchFamily="18" charset="0"/>
              </a:rPr>
              <a:t>printouts</a:t>
            </a:r>
            <a:endParaRPr lang="en-IN" dirty="0" smtClean="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  <a:spcBef>
                <a:spcPts val="1025"/>
              </a:spcBef>
            </a:pPr>
            <a:r>
              <a:rPr lang="en-IN" spc="-5" dirty="0" smtClean="0">
                <a:latin typeface="Times New Roman" pitchFamily="18" charset="0"/>
                <a:cs typeface="Times New Roman" pitchFamily="18" charset="0"/>
              </a:rPr>
              <a:t>(7) 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They </a:t>
            </a:r>
            <a:r>
              <a:rPr lang="en-IN" spc="-5" dirty="0" smtClean="0">
                <a:latin typeface="Times New Roman" pitchFamily="18" charset="0"/>
                <a:cs typeface="Times New Roman" pitchFamily="18" charset="0"/>
              </a:rPr>
              <a:t>are 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very</a:t>
            </a:r>
            <a:r>
              <a:rPr lang="en-IN" spc="7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pc="-10" dirty="0" smtClean="0">
                <a:latin typeface="Times New Roman" pitchFamily="18" charset="0"/>
                <a:cs typeface="Times New Roman" pitchFamily="18" charset="0"/>
              </a:rPr>
              <a:t>expensive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  <a:buNone/>
            </a:pPr>
            <a:r>
              <a:rPr lang="en-IN" b="1" spc="-10" dirty="0" smtClean="0">
                <a:latin typeface="Times New Roman" pitchFamily="18" charset="0"/>
                <a:cs typeface="Times New Roman" pitchFamily="18" charset="0"/>
              </a:rPr>
              <a:t>Examples: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(1) </a:t>
            </a:r>
            <a:r>
              <a:rPr lang="en-IN" spc="-20" dirty="0" smtClean="0">
                <a:latin typeface="Times New Roman" pitchFamily="18" charset="0"/>
                <a:cs typeface="Times New Roman" pitchFamily="18" charset="0"/>
              </a:rPr>
              <a:t>ENIAC 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IN" spc="-5" dirty="0" smtClean="0">
                <a:latin typeface="Times New Roman" pitchFamily="18" charset="0"/>
                <a:cs typeface="Times New Roman" pitchFamily="18" charset="0"/>
              </a:rPr>
              <a:t>Electronic Numerical 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Integrator </a:t>
            </a:r>
            <a:r>
              <a:rPr lang="en-IN" spc="-5" dirty="0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en-IN" spc="-7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pc="-5" dirty="0" smtClean="0">
                <a:latin typeface="Times New Roman" pitchFamily="18" charset="0"/>
                <a:cs typeface="Times New Roman" pitchFamily="18" charset="0"/>
              </a:rPr>
              <a:t>Computer</a:t>
            </a:r>
            <a:endParaRPr lang="en-IN" dirty="0" smtClean="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  <a:spcBef>
                <a:spcPts val="1510"/>
              </a:spcBef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(2) </a:t>
            </a:r>
            <a:r>
              <a:rPr lang="en-IN" spc="-65" dirty="0" smtClean="0">
                <a:latin typeface="Times New Roman" pitchFamily="18" charset="0"/>
                <a:cs typeface="Times New Roman" pitchFamily="18" charset="0"/>
              </a:rPr>
              <a:t>EDVAC 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IN" spc="-5" dirty="0" smtClean="0">
                <a:latin typeface="Times New Roman" pitchFamily="18" charset="0"/>
                <a:cs typeface="Times New Roman" pitchFamily="18" charset="0"/>
              </a:rPr>
              <a:t>Electronic Discrete </a:t>
            </a:r>
            <a:r>
              <a:rPr lang="en-IN" spc="-20" dirty="0" smtClean="0">
                <a:latin typeface="Times New Roman" pitchFamily="18" charset="0"/>
                <a:cs typeface="Times New Roman" pitchFamily="18" charset="0"/>
              </a:rPr>
              <a:t>Variable </a:t>
            </a:r>
            <a:r>
              <a:rPr lang="en-IN" spc="-5" dirty="0" smtClean="0">
                <a:latin typeface="Times New Roman" pitchFamily="18" charset="0"/>
                <a:cs typeface="Times New Roman" pitchFamily="18" charset="0"/>
              </a:rPr>
              <a:t>Automatic</a:t>
            </a:r>
            <a:r>
              <a:rPr lang="en-IN" spc="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pc="-5" dirty="0" smtClean="0">
                <a:latin typeface="Times New Roman" pitchFamily="18" charset="0"/>
                <a:cs typeface="Times New Roman" pitchFamily="18" charset="0"/>
              </a:rPr>
              <a:t>Computer</a:t>
            </a:r>
            <a:endParaRPr lang="en-IN" dirty="0" smtClean="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  <a:spcBef>
                <a:spcPts val="1510"/>
              </a:spcBef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(3) </a:t>
            </a:r>
            <a:r>
              <a:rPr lang="en-IN" spc="-15" dirty="0" smtClean="0">
                <a:latin typeface="Times New Roman" pitchFamily="18" charset="0"/>
                <a:cs typeface="Times New Roman" pitchFamily="18" charset="0"/>
              </a:rPr>
              <a:t>EDSAC 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IN" spc="-5" dirty="0" smtClean="0">
                <a:latin typeface="Times New Roman" pitchFamily="18" charset="0"/>
                <a:cs typeface="Times New Roman" pitchFamily="18" charset="0"/>
              </a:rPr>
              <a:t>Electronic </a:t>
            </a:r>
            <a:r>
              <a:rPr lang="en-IN" spc="-10" dirty="0" smtClean="0">
                <a:latin typeface="Times New Roman" pitchFamily="18" charset="0"/>
                <a:cs typeface="Times New Roman" pitchFamily="18" charset="0"/>
              </a:rPr>
              <a:t>Delay 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Storage </a:t>
            </a:r>
            <a:r>
              <a:rPr lang="en-IN" spc="-5" dirty="0" smtClean="0">
                <a:latin typeface="Times New Roman" pitchFamily="18" charset="0"/>
                <a:cs typeface="Times New Roman" pitchFamily="18" charset="0"/>
              </a:rPr>
              <a:t>Automatic</a:t>
            </a:r>
            <a:r>
              <a:rPr lang="en-IN" spc="-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pc="-5" dirty="0" smtClean="0">
                <a:latin typeface="Times New Roman" pitchFamily="18" charset="0"/>
                <a:cs typeface="Times New Roman" pitchFamily="18" charset="0"/>
              </a:rPr>
              <a:t>Control</a:t>
            </a:r>
            <a:endParaRPr lang="en-IN" dirty="0" smtClean="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  <a:spcBef>
                <a:spcPts val="1025"/>
              </a:spcBef>
            </a:pPr>
            <a:endParaRPr lang="en-IN" dirty="0">
              <a:latin typeface="Garamond"/>
              <a:cs typeface="Garamond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81000" y="0"/>
            <a:ext cx="2438400" cy="3657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lvl="0">
              <a:spcBef>
                <a:spcPct val="0"/>
              </a:spcBef>
            </a:pPr>
            <a:r>
              <a:rPr lang="en-IN" b="1" dirty="0" smtClean="0">
                <a:solidFill>
                  <a:srgbClr val="FF0000"/>
                </a:solidFill>
              </a:rPr>
              <a:t>COMPUTER BASICS</a:t>
            </a:r>
            <a:endParaRPr kumimoji="0" lang="en-IN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2" descr="F:\vaccum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2200" y="685800"/>
            <a:ext cx="2176462" cy="2743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 smtClean="0"/>
              <a:t>COMPUTER BASICS</a:t>
            </a:r>
            <a:endParaRPr lang="en-IN" dirty="0"/>
          </a:p>
        </p:txBody>
      </p:sp>
      <p:pic>
        <p:nvPicPr>
          <p:cNvPr id="4" name="Content Placeholder 9"/>
          <p:cNvPicPr>
            <a:picLocks/>
          </p:cNvPicPr>
          <p:nvPr/>
        </p:nvPicPr>
        <p:blipFill>
          <a:blip r:embed="rId2" cstate="print"/>
          <a:srcRect l="63158" t="29736" r="4334" b="28964"/>
          <a:stretch>
            <a:fillRect/>
          </a:stretch>
        </p:blipFill>
        <p:spPr bwMode="auto">
          <a:xfrm>
            <a:off x="3352800" y="3733800"/>
            <a:ext cx="48006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183880" cy="533400"/>
          </a:xfrm>
        </p:spPr>
        <p:txBody>
          <a:bodyPr>
            <a:normAutofit fontScale="90000"/>
          </a:bodyPr>
          <a:lstStyle/>
          <a:p>
            <a:r>
              <a:rPr lang="en-IN" dirty="0" smtClean="0">
                <a:solidFill>
                  <a:srgbClr val="FF0000"/>
                </a:solidFill>
              </a:rPr>
              <a:t>Second generations (1956-1963)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83880" cy="5105400"/>
          </a:xfrm>
        </p:spPr>
        <p:txBody>
          <a:bodyPr>
            <a:normAutofit fontScale="92500" lnSpcReduction="20000"/>
          </a:bodyPr>
          <a:lstStyle/>
          <a:p>
            <a:pPr marL="12700">
              <a:lnSpc>
                <a:spcPct val="100000"/>
              </a:lnSpc>
              <a:spcBef>
                <a:spcPts val="1000"/>
              </a:spcBef>
              <a:buNone/>
            </a:pPr>
            <a:r>
              <a:rPr lang="en-IN" sz="2000" b="1" spc="-15" dirty="0" smtClean="0">
                <a:latin typeface="Times New Roman" pitchFamily="18" charset="0"/>
                <a:cs typeface="Times New Roman" pitchFamily="18" charset="0"/>
              </a:rPr>
              <a:t>Technology</a:t>
            </a:r>
            <a:r>
              <a:rPr lang="en-IN" sz="2000" spc="-15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IN" sz="2000" spc="-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000" spc="-10" dirty="0" smtClean="0">
                <a:latin typeface="Times New Roman" pitchFamily="18" charset="0"/>
                <a:cs typeface="Times New Roman" pitchFamily="18" charset="0"/>
              </a:rPr>
              <a:t>Transistors</a:t>
            </a:r>
          </a:p>
          <a:p>
            <a:pPr marL="12700">
              <a:lnSpc>
                <a:spcPct val="100000"/>
              </a:lnSpc>
              <a:spcBef>
                <a:spcPts val="905"/>
              </a:spcBef>
              <a:buNone/>
            </a:pPr>
            <a:r>
              <a:rPr lang="en-IN" sz="2000" b="1" spc="-5" dirty="0" smtClean="0">
                <a:latin typeface="Times New Roman" pitchFamily="18" charset="0"/>
                <a:cs typeface="Times New Roman" pitchFamily="18" charset="0"/>
              </a:rPr>
              <a:t>Characteristics:</a:t>
            </a:r>
          </a:p>
          <a:p>
            <a:pPr marL="12700">
              <a:lnSpc>
                <a:spcPct val="100000"/>
              </a:lnSpc>
              <a:spcBef>
                <a:spcPts val="900"/>
              </a:spcBef>
              <a:tabLst>
                <a:tab pos="354965" algn="l"/>
              </a:tabLst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1.	They </a:t>
            </a:r>
            <a:r>
              <a:rPr lang="en-IN" sz="2000" spc="-5" dirty="0" smtClean="0">
                <a:latin typeface="Times New Roman" pitchFamily="18" charset="0"/>
                <a:cs typeface="Times New Roman" pitchFamily="18" charset="0"/>
              </a:rPr>
              <a:t>used transistor</a:t>
            </a:r>
            <a:r>
              <a:rPr lang="en-IN" sz="2000" spc="-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technology</a:t>
            </a:r>
          </a:p>
          <a:p>
            <a:pPr marL="12700">
              <a:lnSpc>
                <a:spcPct val="100000"/>
              </a:lnSpc>
              <a:spcBef>
                <a:spcPts val="900"/>
              </a:spcBef>
              <a:tabLst>
                <a:tab pos="354965" algn="l"/>
              </a:tabLst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2.	They generate lesser </a:t>
            </a:r>
            <a:r>
              <a:rPr lang="en-IN" sz="2000" spc="-5" dirty="0" smtClean="0">
                <a:latin typeface="Times New Roman" pitchFamily="18" charset="0"/>
                <a:cs typeface="Times New Roman" pitchFamily="18" charset="0"/>
              </a:rPr>
              <a:t>amount of</a:t>
            </a:r>
            <a:r>
              <a:rPr lang="en-IN" sz="2000" spc="16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000" spc="-5" dirty="0" smtClean="0">
                <a:latin typeface="Times New Roman" pitchFamily="18" charset="0"/>
                <a:cs typeface="Times New Roman" pitchFamily="18" charset="0"/>
              </a:rPr>
              <a:t>heat    </a:t>
            </a:r>
          </a:p>
          <a:p>
            <a:pPr marL="12700">
              <a:lnSpc>
                <a:spcPct val="100000"/>
              </a:lnSpc>
              <a:spcBef>
                <a:spcPts val="900"/>
              </a:spcBef>
              <a:tabLst>
                <a:tab pos="354965" algn="l"/>
              </a:tabLst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3.	They </a:t>
            </a:r>
            <a:r>
              <a:rPr lang="en-IN" sz="2000" spc="-5" dirty="0" smtClean="0">
                <a:latin typeface="Times New Roman" pitchFamily="18" charset="0"/>
                <a:cs typeface="Times New Roman" pitchFamily="18" charset="0"/>
              </a:rPr>
              <a:t>are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smaller </a:t>
            </a:r>
            <a:r>
              <a:rPr lang="en-IN" sz="2000" spc="-5" dirty="0" smtClean="0">
                <a:latin typeface="Times New Roman" pitchFamily="18" charset="0"/>
                <a:cs typeface="Times New Roman" pitchFamily="18" charset="0"/>
              </a:rPr>
              <a:t>than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first generation</a:t>
            </a:r>
            <a:r>
              <a:rPr lang="en-IN" sz="2000" spc="-6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000" spc="-5" dirty="0" smtClean="0">
                <a:latin typeface="Times New Roman" pitchFamily="18" charset="0"/>
                <a:cs typeface="Times New Roman" pitchFamily="18" charset="0"/>
              </a:rPr>
              <a:t>computer</a:t>
            </a:r>
          </a:p>
          <a:p>
            <a:pPr marL="12700">
              <a:lnSpc>
                <a:spcPct val="100000"/>
              </a:lnSpc>
              <a:spcBef>
                <a:spcPts val="900"/>
              </a:spcBef>
              <a:tabLst>
                <a:tab pos="354965" algn="l"/>
              </a:tabLst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4.	Instructions are coded in assembly</a:t>
            </a:r>
            <a:r>
              <a:rPr lang="en-IN" sz="2000" spc="-7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language</a:t>
            </a:r>
          </a:p>
          <a:p>
            <a:pPr marL="12700">
              <a:lnSpc>
                <a:spcPct val="100000"/>
              </a:lnSpc>
              <a:spcBef>
                <a:spcPts val="900"/>
              </a:spcBef>
              <a:tabLst>
                <a:tab pos="354965" algn="l"/>
              </a:tabLst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5.	Instructions are </a:t>
            </a:r>
            <a:r>
              <a:rPr lang="en-IN" sz="2000" spc="-5" dirty="0" smtClean="0">
                <a:latin typeface="Times New Roman" pitchFamily="18" charset="0"/>
                <a:cs typeface="Times New Roman" pitchFamily="18" charset="0"/>
              </a:rPr>
              <a:t>written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in high </a:t>
            </a:r>
            <a:r>
              <a:rPr lang="en-IN" sz="2000" spc="-5" dirty="0" smtClean="0">
                <a:latin typeface="Times New Roman" pitchFamily="18" charset="0"/>
                <a:cs typeface="Times New Roman" pitchFamily="18" charset="0"/>
              </a:rPr>
              <a:t>level</a:t>
            </a:r>
            <a:r>
              <a:rPr lang="en-IN" sz="2000" spc="-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language</a:t>
            </a:r>
          </a:p>
          <a:p>
            <a:pPr marL="12700">
              <a:lnSpc>
                <a:spcPct val="100000"/>
              </a:lnSpc>
              <a:spcBef>
                <a:spcPts val="900"/>
              </a:spcBef>
              <a:tabLst>
                <a:tab pos="354965" algn="l"/>
              </a:tabLst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6.	They </a:t>
            </a:r>
            <a:r>
              <a:rPr lang="en-IN" sz="2000" spc="-10" dirty="0" smtClean="0">
                <a:latin typeface="Times New Roman" pitchFamily="18" charset="0"/>
                <a:cs typeface="Times New Roman" pitchFamily="18" charset="0"/>
              </a:rPr>
              <a:t>were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less </a:t>
            </a:r>
            <a:r>
              <a:rPr lang="en-IN" sz="2000" spc="-10" dirty="0" smtClean="0">
                <a:latin typeface="Times New Roman" pitchFamily="18" charset="0"/>
                <a:cs typeface="Times New Roman" pitchFamily="18" charset="0"/>
              </a:rPr>
              <a:t>expensive </a:t>
            </a:r>
            <a:r>
              <a:rPr lang="en-IN" sz="2000" spc="-5" dirty="0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n-IN" sz="2000" spc="-3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000" spc="-5" dirty="0" smtClean="0">
                <a:latin typeface="Times New Roman" pitchFamily="18" charset="0"/>
                <a:cs typeface="Times New Roman" pitchFamily="18" charset="0"/>
              </a:rPr>
              <a:t>buy</a:t>
            </a:r>
          </a:p>
          <a:p>
            <a:pPr marL="12700">
              <a:lnSpc>
                <a:spcPct val="100000"/>
              </a:lnSpc>
              <a:spcBef>
                <a:spcPts val="900"/>
              </a:spcBef>
              <a:tabLst>
                <a:tab pos="354965" algn="l"/>
              </a:tabLst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7.	</a:t>
            </a:r>
            <a:r>
              <a:rPr lang="en-IN" sz="2000" spc="5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IN" sz="2000" spc="-5" dirty="0" smtClean="0">
                <a:latin typeface="Times New Roman" pitchFamily="18" charset="0"/>
                <a:cs typeface="Times New Roman" pitchFamily="18" charset="0"/>
              </a:rPr>
              <a:t>consume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lesser</a:t>
            </a:r>
            <a:r>
              <a:rPr lang="en-IN" sz="2000" spc="-3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000" spc="-15" dirty="0" smtClean="0">
                <a:latin typeface="Times New Roman" pitchFamily="18" charset="0"/>
                <a:cs typeface="Times New Roman" pitchFamily="18" charset="0"/>
              </a:rPr>
              <a:t>power</a:t>
            </a:r>
          </a:p>
          <a:p>
            <a:pPr marL="12700">
              <a:lnSpc>
                <a:spcPct val="100000"/>
              </a:lnSpc>
              <a:spcBef>
                <a:spcPts val="900"/>
              </a:spcBef>
              <a:tabLst>
                <a:tab pos="354965" algn="l"/>
              </a:tabLst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8.	They </a:t>
            </a:r>
            <a:r>
              <a:rPr lang="en-IN" sz="2000" spc="-5" dirty="0" smtClean="0">
                <a:latin typeface="Times New Roman" pitchFamily="18" charset="0"/>
                <a:cs typeface="Times New Roman" pitchFamily="18" charset="0"/>
              </a:rPr>
              <a:t>had limited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external</a:t>
            </a:r>
            <a:r>
              <a:rPr lang="en-IN" sz="2000" spc="-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storage</a:t>
            </a:r>
          </a:p>
          <a:p>
            <a:pPr marL="12700">
              <a:lnSpc>
                <a:spcPct val="100000"/>
              </a:lnSpc>
              <a:spcBef>
                <a:spcPts val="905"/>
              </a:spcBef>
              <a:tabLst>
                <a:tab pos="354965" algn="l"/>
              </a:tabLst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9.	They </a:t>
            </a:r>
            <a:r>
              <a:rPr lang="en-IN" sz="2000" spc="-5" dirty="0" smtClean="0">
                <a:latin typeface="Times New Roman" pitchFamily="18" charset="0"/>
                <a:cs typeface="Times New Roman" pitchFamily="18" charset="0"/>
              </a:rPr>
              <a:t>used magnetic tapes and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disk </a:t>
            </a:r>
            <a:r>
              <a:rPr lang="en-IN" sz="2000" spc="-5" dirty="0" smtClean="0">
                <a:latin typeface="Times New Roman" pitchFamily="18" charset="0"/>
                <a:cs typeface="Times New Roman" pitchFamily="18" charset="0"/>
              </a:rPr>
              <a:t>as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storage</a:t>
            </a:r>
            <a:r>
              <a:rPr lang="en-IN" sz="2000" spc="-3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devices</a:t>
            </a:r>
          </a:p>
          <a:p>
            <a:pPr marL="12700">
              <a:lnSpc>
                <a:spcPct val="100000"/>
              </a:lnSpc>
              <a:spcBef>
                <a:spcPts val="905"/>
              </a:spcBef>
              <a:buNone/>
              <a:tabLst>
                <a:tab pos="354965" algn="l"/>
              </a:tabLst>
            </a:pPr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Examples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12700">
              <a:lnSpc>
                <a:spcPct val="100000"/>
              </a:lnSpc>
              <a:spcBef>
                <a:spcPts val="1180"/>
              </a:spcBef>
              <a:buNone/>
            </a:pPr>
            <a:r>
              <a:rPr lang="en-IN" sz="2000" spc="-15" dirty="0" smtClean="0">
                <a:latin typeface="Garamond"/>
                <a:cs typeface="Garamond"/>
              </a:rPr>
              <a:t>ATLAS </a:t>
            </a:r>
            <a:r>
              <a:rPr lang="en-IN" sz="2000" spc="-5" dirty="0" smtClean="0">
                <a:latin typeface="Garamond"/>
                <a:cs typeface="Garamond"/>
              </a:rPr>
              <a:t>and </a:t>
            </a:r>
            <a:r>
              <a:rPr lang="en-IN" sz="2000" spc="-30" dirty="0" smtClean="0">
                <a:latin typeface="Garamond"/>
                <a:cs typeface="Garamond"/>
              </a:rPr>
              <a:t>IBM’s </a:t>
            </a:r>
            <a:r>
              <a:rPr lang="en-IN" sz="2000" spc="-5" dirty="0" smtClean="0">
                <a:latin typeface="Garamond"/>
                <a:cs typeface="Garamond"/>
              </a:rPr>
              <a:t>1401, 1790,704, 709 and 7094; </a:t>
            </a:r>
            <a:r>
              <a:rPr lang="en-IN" sz="2000" spc="-45" dirty="0" smtClean="0">
                <a:latin typeface="Garamond"/>
                <a:cs typeface="Garamond"/>
              </a:rPr>
              <a:t>UNIVAC </a:t>
            </a:r>
            <a:r>
              <a:rPr lang="en-IN" sz="2000" spc="-5" dirty="0" smtClean="0">
                <a:latin typeface="Garamond"/>
                <a:cs typeface="Garamond"/>
              </a:rPr>
              <a:t>1004</a:t>
            </a:r>
            <a:r>
              <a:rPr lang="en-IN" sz="2000" spc="335" dirty="0" smtClean="0">
                <a:latin typeface="Garamond"/>
                <a:cs typeface="Garamond"/>
              </a:rPr>
              <a:t> </a:t>
            </a:r>
            <a:r>
              <a:rPr lang="en-IN" sz="2000" spc="-5" dirty="0" smtClean="0">
                <a:latin typeface="Garamond"/>
                <a:cs typeface="Garamond"/>
              </a:rPr>
              <a:t>and</a:t>
            </a:r>
            <a:endParaRPr lang="en-IN" sz="2000" dirty="0" smtClean="0">
              <a:latin typeface="Garamond"/>
              <a:cs typeface="Garamond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buNone/>
            </a:pPr>
            <a:r>
              <a:rPr lang="en-IN" sz="2000" spc="-5" dirty="0" smtClean="0">
                <a:latin typeface="Garamond"/>
                <a:cs typeface="Garamond"/>
              </a:rPr>
              <a:t>CDC</a:t>
            </a:r>
            <a:r>
              <a:rPr lang="en-IN" sz="2000" spc="-15" dirty="0" smtClean="0">
                <a:latin typeface="Garamond"/>
                <a:cs typeface="Garamond"/>
              </a:rPr>
              <a:t> </a:t>
            </a:r>
            <a:r>
              <a:rPr lang="en-IN" sz="2000" spc="-5" dirty="0" smtClean="0">
                <a:latin typeface="Garamond"/>
                <a:cs typeface="Garamond"/>
              </a:rPr>
              <a:t>160</a:t>
            </a:r>
            <a:endParaRPr lang="en-IN" sz="2000" dirty="0" smtClean="0">
              <a:latin typeface="Garamond"/>
              <a:cs typeface="Garamond"/>
            </a:endParaRPr>
          </a:p>
          <a:p>
            <a:pPr marL="12700">
              <a:lnSpc>
                <a:spcPct val="100000"/>
              </a:lnSpc>
              <a:spcBef>
                <a:spcPts val="905"/>
              </a:spcBef>
              <a:buNone/>
              <a:tabLst>
                <a:tab pos="354965" algn="l"/>
              </a:tabLst>
            </a:pPr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  <a:spcBef>
                <a:spcPts val="905"/>
              </a:spcBef>
              <a:tabLst>
                <a:tab pos="354965" algn="l"/>
              </a:tabLst>
            </a:pPr>
            <a:endParaRPr lang="en-IN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81000" y="0"/>
            <a:ext cx="2438400" cy="3657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lvl="0">
              <a:spcBef>
                <a:spcPct val="0"/>
              </a:spcBef>
            </a:pPr>
            <a:r>
              <a:rPr lang="en-IN" b="1" dirty="0" smtClean="0">
                <a:solidFill>
                  <a:srgbClr val="FF0000"/>
                </a:solidFill>
              </a:rPr>
              <a:t>COMPUTER BASICS</a:t>
            </a:r>
            <a:endParaRPr kumimoji="0" lang="en-IN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Picture 2" descr="F:\transistor.jf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0800" y="1219200"/>
            <a:ext cx="2209800" cy="3276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183880" cy="609600"/>
          </a:xfrm>
        </p:spPr>
        <p:txBody>
          <a:bodyPr>
            <a:normAutofit fontScale="90000"/>
          </a:bodyPr>
          <a:lstStyle/>
          <a:p>
            <a:r>
              <a:rPr lang="en-IN" dirty="0" smtClean="0">
                <a:solidFill>
                  <a:srgbClr val="FF0000"/>
                </a:solidFill>
              </a:rPr>
              <a:t>Third generations (1964-Early 1970’s)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83880" cy="5486400"/>
          </a:xfrm>
        </p:spPr>
        <p:txBody>
          <a:bodyPr>
            <a:noAutofit/>
          </a:bodyPr>
          <a:lstStyle/>
          <a:p>
            <a:pPr marL="12700" marR="1757680" algn="just">
              <a:lnSpc>
                <a:spcPct val="120000"/>
              </a:lnSpc>
              <a:spcBef>
                <a:spcPts val="100"/>
              </a:spcBef>
              <a:buNone/>
            </a:pPr>
            <a:r>
              <a:rPr lang="en-IN" sz="2200" b="1" spc="-5" dirty="0" smtClean="0">
                <a:latin typeface="Times New Roman" pitchFamily="18" charset="0"/>
                <a:cs typeface="Times New Roman" pitchFamily="18" charset="0"/>
              </a:rPr>
              <a:t>Technology</a:t>
            </a:r>
            <a:r>
              <a:rPr lang="en-IN" sz="2200" spc="-5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Integrated circuit </a:t>
            </a:r>
            <a:r>
              <a:rPr lang="en-IN" sz="2200" spc="-5" dirty="0" smtClean="0">
                <a:latin typeface="Times New Roman" pitchFamily="18" charset="0"/>
                <a:cs typeface="Times New Roman" pitchFamily="18" charset="0"/>
              </a:rPr>
              <a:t>(IC) </a:t>
            </a:r>
          </a:p>
          <a:p>
            <a:pPr marL="12700" marR="1757680" algn="just">
              <a:lnSpc>
                <a:spcPct val="120000"/>
              </a:lnSpc>
              <a:spcBef>
                <a:spcPts val="100"/>
              </a:spcBef>
              <a:buNone/>
            </a:pPr>
            <a:r>
              <a:rPr lang="en-IN" sz="2200" b="1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200" b="1" dirty="0" smtClean="0">
                <a:latin typeface="Times New Roman" pitchFamily="18" charset="0"/>
                <a:cs typeface="Times New Roman" pitchFamily="18" charset="0"/>
              </a:rPr>
              <a:t>Characteristics:</a:t>
            </a:r>
          </a:p>
          <a:p>
            <a:pPr marL="12700" algn="just">
              <a:lnSpc>
                <a:spcPct val="120000"/>
              </a:lnSpc>
              <a:spcBef>
                <a:spcPts val="840"/>
              </a:spcBef>
              <a:tabLst>
                <a:tab pos="354965" algn="l"/>
              </a:tabLst>
            </a:pP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1.	</a:t>
            </a:r>
            <a:r>
              <a:rPr lang="en-IN" sz="2200" spc="5" dirty="0" smtClean="0">
                <a:latin typeface="Times New Roman" pitchFamily="18" charset="0"/>
                <a:cs typeface="Times New Roman" pitchFamily="18" charset="0"/>
              </a:rPr>
              <a:t>They </a:t>
            </a: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use integrated </a:t>
            </a:r>
            <a:r>
              <a:rPr lang="en-IN" sz="2200" spc="-5" dirty="0" smtClean="0">
                <a:latin typeface="Times New Roman" pitchFamily="18" charset="0"/>
                <a:cs typeface="Times New Roman" pitchFamily="18" charset="0"/>
              </a:rPr>
              <a:t>circuit</a:t>
            </a:r>
            <a:r>
              <a:rPr lang="en-IN" sz="2200" spc="-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technology</a:t>
            </a:r>
          </a:p>
          <a:p>
            <a:pPr marL="12700" algn="just">
              <a:lnSpc>
                <a:spcPct val="120000"/>
              </a:lnSpc>
              <a:spcBef>
                <a:spcPts val="840"/>
              </a:spcBef>
              <a:tabLst>
                <a:tab pos="354965" algn="l"/>
              </a:tabLst>
            </a:pP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2.	</a:t>
            </a:r>
            <a:r>
              <a:rPr lang="en-IN" sz="2200" spc="5" dirty="0" smtClean="0">
                <a:latin typeface="Times New Roman" pitchFamily="18" charset="0"/>
                <a:cs typeface="Times New Roman" pitchFamily="18" charset="0"/>
              </a:rPr>
              <a:t>They </a:t>
            </a: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generate lesser amount </a:t>
            </a:r>
            <a:r>
              <a:rPr lang="en-IN" sz="2200" spc="-5" dirty="0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en-IN" sz="2200" spc="11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heat</a:t>
            </a:r>
          </a:p>
          <a:p>
            <a:pPr marL="12700" algn="just">
              <a:lnSpc>
                <a:spcPct val="120000"/>
              </a:lnSpc>
              <a:spcBef>
                <a:spcPts val="840"/>
              </a:spcBef>
              <a:tabLst>
                <a:tab pos="354965" algn="l"/>
              </a:tabLst>
            </a:pP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3.	</a:t>
            </a:r>
            <a:r>
              <a:rPr lang="en-IN" sz="2200" spc="5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IN" sz="2200" spc="-5" dirty="0" smtClean="0">
                <a:latin typeface="Times New Roman" pitchFamily="18" charset="0"/>
                <a:cs typeface="Times New Roman" pitchFamily="18" charset="0"/>
              </a:rPr>
              <a:t>are </a:t>
            </a: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smaller in size than earlier</a:t>
            </a:r>
            <a:r>
              <a:rPr lang="en-IN" sz="2200" spc="-6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generations</a:t>
            </a:r>
          </a:p>
          <a:p>
            <a:pPr marL="12700" algn="just">
              <a:lnSpc>
                <a:spcPct val="120000"/>
              </a:lnSpc>
              <a:spcBef>
                <a:spcPts val="840"/>
              </a:spcBef>
              <a:tabLst>
                <a:tab pos="354965" algn="l"/>
              </a:tabLst>
            </a:pP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4.	</a:t>
            </a:r>
            <a:r>
              <a:rPr lang="en-IN" sz="2200" spc="5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input and </a:t>
            </a:r>
            <a:r>
              <a:rPr lang="en-IN" sz="2200" spc="-5" dirty="0" smtClean="0">
                <a:latin typeface="Times New Roman" pitchFamily="18" charset="0"/>
                <a:cs typeface="Times New Roman" pitchFamily="18" charset="0"/>
              </a:rPr>
              <a:t>output </a:t>
            </a: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modes </a:t>
            </a:r>
            <a:r>
              <a:rPr lang="en-IN" sz="2200" spc="-5" dirty="0" smtClean="0">
                <a:latin typeface="Times New Roman" pitchFamily="18" charset="0"/>
                <a:cs typeface="Times New Roman" pitchFamily="18" charset="0"/>
              </a:rPr>
              <a:t>are keyboard </a:t>
            </a: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en-IN" sz="2200" spc="-10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monitor</a:t>
            </a:r>
          </a:p>
          <a:p>
            <a:pPr marL="12700" algn="just">
              <a:lnSpc>
                <a:spcPct val="120000"/>
              </a:lnSpc>
              <a:spcBef>
                <a:spcPts val="840"/>
              </a:spcBef>
              <a:tabLst>
                <a:tab pos="354965" algn="l"/>
              </a:tabLst>
            </a:pP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5.	</a:t>
            </a:r>
            <a:r>
              <a:rPr lang="en-IN" sz="2200" spc="5" dirty="0" smtClean="0">
                <a:latin typeface="Times New Roman" pitchFamily="18" charset="0"/>
                <a:cs typeface="Times New Roman" pitchFamily="18" charset="0"/>
              </a:rPr>
              <a:t>They </a:t>
            </a:r>
            <a:r>
              <a:rPr lang="en-IN" sz="2200" spc="-5" dirty="0" smtClean="0">
                <a:latin typeface="Times New Roman" pitchFamily="18" charset="0"/>
                <a:cs typeface="Times New Roman" pitchFamily="18" charset="0"/>
              </a:rPr>
              <a:t>are </a:t>
            </a: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faster and more</a:t>
            </a:r>
            <a:r>
              <a:rPr lang="en-IN" sz="2200" spc="-8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reliable</a:t>
            </a:r>
          </a:p>
          <a:p>
            <a:pPr marL="12700" algn="just">
              <a:lnSpc>
                <a:spcPct val="120000"/>
              </a:lnSpc>
              <a:spcBef>
                <a:spcPts val="840"/>
              </a:spcBef>
              <a:tabLst>
                <a:tab pos="354965" algn="l"/>
              </a:tabLst>
            </a:pP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6.	</a:t>
            </a:r>
            <a:r>
              <a:rPr lang="en-IN" sz="2200" spc="5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consume lesser</a:t>
            </a:r>
            <a:r>
              <a:rPr lang="en-IN" sz="2200" spc="-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200" spc="-10" dirty="0" smtClean="0">
                <a:latin typeface="Times New Roman" pitchFamily="18" charset="0"/>
                <a:cs typeface="Times New Roman" pitchFamily="18" charset="0"/>
              </a:rPr>
              <a:t>power</a:t>
            </a: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2700" algn="just">
              <a:lnSpc>
                <a:spcPct val="120000"/>
              </a:lnSpc>
              <a:spcBef>
                <a:spcPts val="840"/>
              </a:spcBef>
              <a:tabLst>
                <a:tab pos="354965" algn="l"/>
              </a:tabLst>
            </a:pP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7.	</a:t>
            </a:r>
            <a:r>
              <a:rPr lang="en-IN" sz="2200" spc="5" dirty="0" smtClean="0">
                <a:latin typeface="Times New Roman" pitchFamily="18" charset="0"/>
                <a:cs typeface="Times New Roman" pitchFamily="18" charset="0"/>
              </a:rPr>
              <a:t>They </a:t>
            </a:r>
            <a:r>
              <a:rPr lang="en-IN" sz="2200" spc="-5" dirty="0" smtClean="0">
                <a:latin typeface="Times New Roman" pitchFamily="18" charset="0"/>
                <a:cs typeface="Times New Roman" pitchFamily="18" charset="0"/>
              </a:rPr>
              <a:t>are cheaper </a:t>
            </a: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n-IN" sz="2200" spc="-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200" spc="-5" dirty="0" smtClean="0">
                <a:latin typeface="Times New Roman" pitchFamily="18" charset="0"/>
                <a:cs typeface="Times New Roman" pitchFamily="18" charset="0"/>
              </a:rPr>
              <a:t>buy</a:t>
            </a: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2700" algn="just">
              <a:lnSpc>
                <a:spcPct val="120000"/>
              </a:lnSpc>
              <a:spcBef>
                <a:spcPts val="840"/>
              </a:spcBef>
              <a:buNone/>
              <a:tabLst>
                <a:tab pos="354965" algn="l"/>
              </a:tabLst>
            </a:pPr>
            <a:r>
              <a:rPr lang="en-IN" sz="2200" b="1" dirty="0" smtClean="0">
                <a:latin typeface="Times New Roman" pitchFamily="18" charset="0"/>
                <a:cs typeface="Times New Roman" pitchFamily="18" charset="0"/>
              </a:rPr>
              <a:t>Examples</a:t>
            </a: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12700" algn="just">
              <a:lnSpc>
                <a:spcPct val="120000"/>
              </a:lnSpc>
              <a:spcBef>
                <a:spcPts val="840"/>
              </a:spcBef>
              <a:buNone/>
              <a:tabLst>
                <a:tab pos="354965" algn="l"/>
              </a:tabLst>
            </a:pP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 PDP-8, IBM 1401 and IBM 7090.</a:t>
            </a:r>
          </a:p>
        </p:txBody>
      </p:sp>
      <p:sp>
        <p:nvSpPr>
          <p:cNvPr id="4" name="object 8"/>
          <p:cNvSpPr/>
          <p:nvPr/>
        </p:nvSpPr>
        <p:spPr>
          <a:xfrm>
            <a:off x="5715000" y="4191000"/>
            <a:ext cx="2819400" cy="19269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81000" y="0"/>
            <a:ext cx="2438400" cy="3657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lvl="0">
              <a:spcBef>
                <a:spcPct val="0"/>
              </a:spcBef>
            </a:pPr>
            <a:r>
              <a:rPr lang="en-IN" b="1" dirty="0" smtClean="0">
                <a:solidFill>
                  <a:srgbClr val="FF0000"/>
                </a:solidFill>
              </a:rPr>
              <a:t>COMPUTER BASICS</a:t>
            </a:r>
            <a:endParaRPr kumimoji="0" lang="en-IN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183880" cy="685800"/>
          </a:xfrm>
        </p:spPr>
        <p:txBody>
          <a:bodyPr>
            <a:normAutofit fontScale="90000"/>
          </a:bodyPr>
          <a:lstStyle/>
          <a:p>
            <a:r>
              <a:rPr lang="en-IN" dirty="0" smtClean="0">
                <a:solidFill>
                  <a:srgbClr val="FF0000"/>
                </a:solidFill>
              </a:rPr>
              <a:t>Fourth </a:t>
            </a:r>
            <a:r>
              <a:rPr lang="en-IN" dirty="0" smtClean="0">
                <a:solidFill>
                  <a:srgbClr val="FF0000"/>
                </a:solidFill>
                <a:effectLst/>
              </a:rPr>
              <a:t>generations</a:t>
            </a:r>
            <a:r>
              <a:rPr lang="en-IN" dirty="0" smtClean="0">
                <a:solidFill>
                  <a:srgbClr val="FF0000"/>
                </a:solidFill>
              </a:rPr>
              <a:t> (Early 1970’s to Till date)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95400"/>
            <a:ext cx="8183880" cy="5334000"/>
          </a:xfrm>
        </p:spPr>
        <p:txBody>
          <a:bodyPr>
            <a:normAutofit fontScale="77500" lnSpcReduction="20000"/>
          </a:bodyPr>
          <a:lstStyle/>
          <a:p>
            <a:pPr marL="12700">
              <a:lnSpc>
                <a:spcPct val="100000"/>
              </a:lnSpc>
              <a:spcBef>
                <a:spcPts val="944"/>
              </a:spcBef>
              <a:buNone/>
            </a:pPr>
            <a:r>
              <a:rPr lang="en-IN" b="1" spc="-5" dirty="0" smtClean="0">
                <a:latin typeface="Garamond"/>
                <a:cs typeface="Garamond"/>
              </a:rPr>
              <a:t>Technology </a:t>
            </a:r>
            <a:r>
              <a:rPr lang="en-IN" spc="-5" dirty="0" smtClean="0">
                <a:latin typeface="Garamond"/>
                <a:cs typeface="Garamond"/>
              </a:rPr>
              <a:t>:</a:t>
            </a:r>
            <a:r>
              <a:rPr lang="en-IN" spc="-15" dirty="0" smtClean="0">
                <a:latin typeface="Garamond"/>
                <a:cs typeface="Garamond"/>
              </a:rPr>
              <a:t> </a:t>
            </a:r>
            <a:r>
              <a:rPr lang="en-IN" spc="-5" dirty="0" smtClean="0">
                <a:latin typeface="Garamond"/>
                <a:cs typeface="Garamond"/>
              </a:rPr>
              <a:t>Microprocessors</a:t>
            </a:r>
            <a:endParaRPr lang="en-IN" dirty="0" smtClean="0">
              <a:latin typeface="Garamond"/>
              <a:cs typeface="Garamond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  <a:buNone/>
            </a:pPr>
            <a:r>
              <a:rPr lang="en-IN" b="1" dirty="0" smtClean="0">
                <a:latin typeface="Garamond"/>
                <a:cs typeface="Garamond"/>
              </a:rPr>
              <a:t>Characteristics </a:t>
            </a:r>
            <a:r>
              <a:rPr lang="en-IN" dirty="0" smtClean="0">
                <a:latin typeface="Garamond"/>
                <a:cs typeface="Garamond"/>
              </a:rPr>
              <a:t>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  <a:tabLst>
                <a:tab pos="354965" algn="l"/>
              </a:tabLst>
            </a:pPr>
            <a:r>
              <a:rPr lang="en-IN" dirty="0" smtClean="0">
                <a:latin typeface="Garamond"/>
                <a:cs typeface="Garamond"/>
              </a:rPr>
              <a:t>1.	</a:t>
            </a:r>
            <a:r>
              <a:rPr lang="en-IN" spc="5" dirty="0" smtClean="0">
                <a:latin typeface="Garamond"/>
                <a:cs typeface="Garamond"/>
              </a:rPr>
              <a:t>They </a:t>
            </a:r>
            <a:r>
              <a:rPr lang="en-IN" dirty="0" smtClean="0">
                <a:latin typeface="Garamond"/>
                <a:cs typeface="Garamond"/>
              </a:rPr>
              <a:t>use </a:t>
            </a:r>
            <a:r>
              <a:rPr lang="en-IN" spc="-5" dirty="0" smtClean="0">
                <a:latin typeface="Garamond"/>
                <a:cs typeface="Garamond"/>
              </a:rPr>
              <a:t>microchip/microprocessor </a:t>
            </a:r>
            <a:r>
              <a:rPr lang="en-IN" dirty="0" smtClean="0">
                <a:latin typeface="Garamond"/>
                <a:cs typeface="Garamond"/>
              </a:rPr>
              <a:t>technology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  <a:tabLst>
                <a:tab pos="354965" algn="l"/>
              </a:tabLst>
            </a:pPr>
            <a:r>
              <a:rPr lang="en-IN" dirty="0" smtClean="0">
                <a:latin typeface="Garamond"/>
                <a:cs typeface="Garamond"/>
              </a:rPr>
              <a:t>2.	</a:t>
            </a:r>
            <a:r>
              <a:rPr lang="en-IN" spc="5" dirty="0" smtClean="0">
                <a:latin typeface="Garamond"/>
                <a:cs typeface="Garamond"/>
              </a:rPr>
              <a:t>They </a:t>
            </a:r>
            <a:r>
              <a:rPr lang="en-IN" dirty="0" smtClean="0">
                <a:latin typeface="Garamond"/>
                <a:cs typeface="Garamond"/>
              </a:rPr>
              <a:t>generate lesser amount </a:t>
            </a:r>
            <a:r>
              <a:rPr lang="en-IN" spc="-5" dirty="0" smtClean="0">
                <a:latin typeface="Garamond"/>
                <a:cs typeface="Garamond"/>
              </a:rPr>
              <a:t>of</a:t>
            </a:r>
            <a:r>
              <a:rPr lang="en-IN" spc="120" dirty="0" smtClean="0">
                <a:latin typeface="Garamond"/>
                <a:cs typeface="Garamond"/>
              </a:rPr>
              <a:t> </a:t>
            </a:r>
            <a:r>
              <a:rPr lang="en-IN" dirty="0" smtClean="0">
                <a:latin typeface="Garamond"/>
                <a:cs typeface="Garamond"/>
              </a:rPr>
              <a:t>heat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  <a:tabLst>
                <a:tab pos="354965" algn="l"/>
              </a:tabLst>
            </a:pPr>
            <a:r>
              <a:rPr lang="en-IN" dirty="0" smtClean="0">
                <a:latin typeface="Garamond"/>
                <a:cs typeface="Garamond"/>
              </a:rPr>
              <a:t>3.	</a:t>
            </a:r>
            <a:r>
              <a:rPr lang="en-IN" spc="5" dirty="0" smtClean="0">
                <a:latin typeface="Garamond"/>
                <a:cs typeface="Garamond"/>
              </a:rPr>
              <a:t>They </a:t>
            </a:r>
            <a:r>
              <a:rPr lang="en-IN" spc="-5" dirty="0" smtClean="0">
                <a:latin typeface="Garamond"/>
                <a:cs typeface="Garamond"/>
              </a:rPr>
              <a:t>are </a:t>
            </a:r>
            <a:r>
              <a:rPr lang="en-IN" dirty="0" smtClean="0">
                <a:latin typeface="Garamond"/>
                <a:cs typeface="Garamond"/>
              </a:rPr>
              <a:t>smaller in</a:t>
            </a:r>
            <a:r>
              <a:rPr lang="en-IN" spc="-50" dirty="0" smtClean="0">
                <a:latin typeface="Garamond"/>
                <a:cs typeface="Garamond"/>
              </a:rPr>
              <a:t> </a:t>
            </a:r>
            <a:r>
              <a:rPr lang="en-IN" spc="-5" dirty="0" smtClean="0">
                <a:latin typeface="Garamond"/>
                <a:cs typeface="Garamond"/>
              </a:rPr>
              <a:t>size</a:t>
            </a:r>
            <a:endParaRPr lang="en-IN" dirty="0" smtClean="0">
              <a:latin typeface="Garamond"/>
              <a:cs typeface="Garamond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  <a:tabLst>
                <a:tab pos="354965" algn="l"/>
              </a:tabLst>
            </a:pPr>
            <a:r>
              <a:rPr lang="en-IN" dirty="0" smtClean="0">
                <a:latin typeface="Garamond"/>
                <a:cs typeface="Garamond"/>
              </a:rPr>
              <a:t>4.	Instructions are coded in </a:t>
            </a:r>
            <a:r>
              <a:rPr lang="en-IN" spc="-5" dirty="0" smtClean="0">
                <a:latin typeface="Garamond"/>
                <a:cs typeface="Garamond"/>
              </a:rPr>
              <a:t>high level</a:t>
            </a:r>
            <a:r>
              <a:rPr lang="en-IN" spc="-60" dirty="0" smtClean="0">
                <a:latin typeface="Garamond"/>
                <a:cs typeface="Garamond"/>
              </a:rPr>
              <a:t> </a:t>
            </a:r>
            <a:r>
              <a:rPr lang="en-IN" dirty="0" smtClean="0">
                <a:latin typeface="Garamond"/>
                <a:cs typeface="Garamond"/>
              </a:rPr>
              <a:t>languages</a:t>
            </a:r>
          </a:p>
          <a:p>
            <a:pPr marL="12700">
              <a:lnSpc>
                <a:spcPct val="100000"/>
              </a:lnSpc>
              <a:spcBef>
                <a:spcPts val="844"/>
              </a:spcBef>
              <a:tabLst>
                <a:tab pos="354965" algn="l"/>
              </a:tabLst>
            </a:pPr>
            <a:r>
              <a:rPr lang="en-IN" dirty="0" smtClean="0">
                <a:latin typeface="Garamond"/>
                <a:cs typeface="Garamond"/>
              </a:rPr>
              <a:t>5.	</a:t>
            </a:r>
            <a:r>
              <a:rPr lang="en-IN" spc="5" dirty="0" smtClean="0">
                <a:latin typeface="Garamond"/>
                <a:cs typeface="Garamond"/>
              </a:rPr>
              <a:t>They </a:t>
            </a:r>
            <a:r>
              <a:rPr lang="en-IN" spc="-10" dirty="0" smtClean="0">
                <a:latin typeface="Garamond"/>
                <a:cs typeface="Garamond"/>
              </a:rPr>
              <a:t>have </a:t>
            </a:r>
            <a:r>
              <a:rPr lang="en-IN" dirty="0" smtClean="0">
                <a:latin typeface="Garamond"/>
                <a:cs typeface="Garamond"/>
              </a:rPr>
              <a:t>graphic user</a:t>
            </a:r>
            <a:r>
              <a:rPr lang="en-IN" spc="-40" dirty="0" smtClean="0">
                <a:latin typeface="Garamond"/>
                <a:cs typeface="Garamond"/>
              </a:rPr>
              <a:t> </a:t>
            </a:r>
            <a:r>
              <a:rPr lang="en-IN" dirty="0" smtClean="0">
                <a:latin typeface="Garamond"/>
                <a:cs typeface="Garamond"/>
              </a:rPr>
              <a:t>interface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  <a:tabLst>
                <a:tab pos="354965" algn="l"/>
              </a:tabLst>
            </a:pPr>
            <a:r>
              <a:rPr lang="en-IN" dirty="0" smtClean="0">
                <a:latin typeface="Garamond"/>
                <a:cs typeface="Garamond"/>
              </a:rPr>
              <a:t>6.	</a:t>
            </a:r>
            <a:r>
              <a:rPr lang="en-IN" spc="5" dirty="0" smtClean="0">
                <a:latin typeface="Garamond"/>
                <a:cs typeface="Garamond"/>
              </a:rPr>
              <a:t>They </a:t>
            </a:r>
            <a:r>
              <a:rPr lang="en-IN" dirty="0" smtClean="0">
                <a:latin typeface="Garamond"/>
                <a:cs typeface="Garamond"/>
              </a:rPr>
              <a:t>come in </a:t>
            </a:r>
            <a:r>
              <a:rPr lang="en-IN" spc="-5" dirty="0" smtClean="0">
                <a:latin typeface="Garamond"/>
                <a:cs typeface="Garamond"/>
              </a:rPr>
              <a:t>various</a:t>
            </a:r>
            <a:r>
              <a:rPr lang="en-IN" spc="-50" dirty="0" smtClean="0">
                <a:latin typeface="Garamond"/>
                <a:cs typeface="Garamond"/>
              </a:rPr>
              <a:t> </a:t>
            </a:r>
            <a:r>
              <a:rPr lang="en-IN" spc="-5" dirty="0" smtClean="0">
                <a:latin typeface="Garamond"/>
                <a:cs typeface="Garamond"/>
              </a:rPr>
              <a:t>sizes</a:t>
            </a:r>
            <a:endParaRPr lang="en-IN" dirty="0" smtClean="0">
              <a:latin typeface="Garamond"/>
              <a:cs typeface="Garamond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  <a:tabLst>
                <a:tab pos="354965" algn="l"/>
              </a:tabLst>
            </a:pPr>
            <a:r>
              <a:rPr lang="en-IN" dirty="0" smtClean="0">
                <a:latin typeface="Garamond"/>
                <a:cs typeface="Garamond"/>
              </a:rPr>
              <a:t>7.	</a:t>
            </a:r>
            <a:r>
              <a:rPr lang="en-IN" spc="5" dirty="0" smtClean="0">
                <a:latin typeface="Garamond"/>
                <a:cs typeface="Garamond"/>
              </a:rPr>
              <a:t>They </a:t>
            </a:r>
            <a:r>
              <a:rPr lang="en-IN" spc="-5" dirty="0" smtClean="0">
                <a:latin typeface="Garamond"/>
                <a:cs typeface="Garamond"/>
              </a:rPr>
              <a:t>are</a:t>
            </a:r>
            <a:r>
              <a:rPr lang="en-IN" spc="-30" dirty="0" smtClean="0">
                <a:latin typeface="Garamond"/>
                <a:cs typeface="Garamond"/>
              </a:rPr>
              <a:t> </a:t>
            </a:r>
            <a:r>
              <a:rPr lang="en-IN" dirty="0" smtClean="0">
                <a:latin typeface="Garamond"/>
                <a:cs typeface="Garamond"/>
              </a:rPr>
              <a:t>faster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  <a:tabLst>
                <a:tab pos="399415" algn="l"/>
              </a:tabLst>
            </a:pPr>
            <a:r>
              <a:rPr lang="en-IN" dirty="0" smtClean="0">
                <a:latin typeface="Garamond"/>
                <a:cs typeface="Garamond"/>
              </a:rPr>
              <a:t>8.	They </a:t>
            </a:r>
            <a:r>
              <a:rPr lang="en-IN" spc="-5" dirty="0" smtClean="0">
                <a:latin typeface="Garamond"/>
                <a:cs typeface="Garamond"/>
              </a:rPr>
              <a:t>are </a:t>
            </a:r>
            <a:r>
              <a:rPr lang="en-IN" dirty="0" smtClean="0">
                <a:latin typeface="Garamond"/>
                <a:cs typeface="Garamond"/>
              </a:rPr>
              <a:t>more</a:t>
            </a:r>
            <a:r>
              <a:rPr lang="en-IN" spc="-30" dirty="0" smtClean="0">
                <a:latin typeface="Garamond"/>
                <a:cs typeface="Garamond"/>
              </a:rPr>
              <a:t> </a:t>
            </a:r>
            <a:r>
              <a:rPr lang="en-IN" dirty="0" smtClean="0">
                <a:latin typeface="Garamond"/>
                <a:cs typeface="Garamond"/>
              </a:rPr>
              <a:t>reliable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  <a:tabLst>
                <a:tab pos="354965" algn="l"/>
              </a:tabLst>
            </a:pPr>
            <a:r>
              <a:rPr lang="en-IN" dirty="0" smtClean="0">
                <a:latin typeface="Garamond"/>
                <a:cs typeface="Garamond"/>
              </a:rPr>
              <a:t>9.	</a:t>
            </a:r>
            <a:r>
              <a:rPr lang="en-IN" spc="5" dirty="0" smtClean="0">
                <a:latin typeface="Garamond"/>
                <a:cs typeface="Garamond"/>
              </a:rPr>
              <a:t>They </a:t>
            </a:r>
            <a:r>
              <a:rPr lang="en-IN" dirty="0" smtClean="0">
                <a:latin typeface="Garamond"/>
                <a:cs typeface="Garamond"/>
              </a:rPr>
              <a:t>also </a:t>
            </a:r>
            <a:r>
              <a:rPr lang="en-IN" spc="-5" dirty="0" smtClean="0">
                <a:latin typeface="Garamond"/>
                <a:cs typeface="Garamond"/>
              </a:rPr>
              <a:t>cheaper </a:t>
            </a:r>
            <a:r>
              <a:rPr lang="en-IN" dirty="0" smtClean="0">
                <a:latin typeface="Garamond"/>
                <a:cs typeface="Garamond"/>
              </a:rPr>
              <a:t>to</a:t>
            </a:r>
            <a:r>
              <a:rPr lang="en-IN" spc="-55" dirty="0" smtClean="0">
                <a:latin typeface="Garamond"/>
                <a:cs typeface="Garamond"/>
              </a:rPr>
              <a:t> </a:t>
            </a:r>
            <a:r>
              <a:rPr lang="en-IN" spc="-5" dirty="0" smtClean="0">
                <a:latin typeface="Garamond"/>
                <a:cs typeface="Garamond"/>
              </a:rPr>
              <a:t>buy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  <a:buNone/>
              <a:tabLst>
                <a:tab pos="354965" algn="l"/>
              </a:tabLst>
            </a:pPr>
            <a:r>
              <a:rPr lang="en-IN" b="1" spc="-5" dirty="0" smtClean="0">
                <a:latin typeface="Garamond"/>
                <a:cs typeface="Garamond"/>
              </a:rPr>
              <a:t>Examples</a:t>
            </a:r>
            <a:r>
              <a:rPr lang="en-IN" spc="-5" dirty="0" smtClean="0">
                <a:latin typeface="Garamond"/>
                <a:cs typeface="Garamond"/>
              </a:rPr>
              <a:t> :   </a:t>
            </a:r>
            <a:r>
              <a:rPr lang="en-IN" dirty="0" smtClean="0">
                <a:latin typeface="Garamond"/>
                <a:cs typeface="Garamond"/>
              </a:rPr>
              <a:t>Desktops , Laptops, </a:t>
            </a:r>
            <a:r>
              <a:rPr lang="en-IN" spc="-25" dirty="0" smtClean="0">
                <a:latin typeface="Garamond"/>
                <a:cs typeface="Garamond"/>
              </a:rPr>
              <a:t>PDAs</a:t>
            </a:r>
            <a:r>
              <a:rPr lang="en-IN" dirty="0" smtClean="0">
                <a:latin typeface="Garamond"/>
                <a:cs typeface="Garamond"/>
              </a:rPr>
              <a:t>, </a:t>
            </a:r>
            <a:r>
              <a:rPr lang="en-IN" spc="-20" dirty="0" smtClean="0">
                <a:latin typeface="Garamond"/>
                <a:cs typeface="Garamond"/>
              </a:rPr>
              <a:t>Intel’s </a:t>
            </a:r>
            <a:r>
              <a:rPr lang="en-IN" spc="-5" dirty="0" smtClean="0">
                <a:latin typeface="Garamond"/>
                <a:cs typeface="Garamond"/>
              </a:rPr>
              <a:t>8080, 80286, 80386,</a:t>
            </a:r>
            <a:r>
              <a:rPr lang="en-IN" spc="110" dirty="0" smtClean="0">
                <a:latin typeface="Garamond"/>
                <a:cs typeface="Garamond"/>
              </a:rPr>
              <a:t> </a:t>
            </a:r>
            <a:r>
              <a:rPr lang="en-IN" spc="-5" dirty="0" smtClean="0">
                <a:latin typeface="Garamond"/>
                <a:cs typeface="Garamond"/>
              </a:rPr>
              <a:t>80486;</a:t>
            </a:r>
            <a:endParaRPr lang="en-IN" dirty="0" smtClean="0">
              <a:latin typeface="Garamond"/>
              <a:cs typeface="Garamond"/>
            </a:endParaRPr>
          </a:p>
          <a:p>
            <a:pPr marL="12700">
              <a:lnSpc>
                <a:spcPct val="100000"/>
              </a:lnSpc>
              <a:spcBef>
                <a:spcPts val="1300"/>
              </a:spcBef>
              <a:buNone/>
              <a:tabLst>
                <a:tab pos="354965" algn="l"/>
              </a:tabLst>
            </a:pPr>
            <a:r>
              <a:rPr lang="en-IN" spc="-5" dirty="0" smtClean="0">
                <a:latin typeface="Garamond"/>
                <a:cs typeface="Garamond"/>
              </a:rPr>
              <a:t>                       </a:t>
            </a:r>
            <a:endParaRPr lang="en-IN" dirty="0" smtClean="0">
              <a:latin typeface="Garamond"/>
              <a:cs typeface="Garamond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  <a:buNone/>
              <a:tabLst>
                <a:tab pos="354965" algn="l"/>
              </a:tabLst>
            </a:pPr>
            <a:endParaRPr lang="en-IN" spc="-5" dirty="0" smtClean="0">
              <a:latin typeface="Garamond"/>
              <a:cs typeface="Garamond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  <a:buNone/>
              <a:tabLst>
                <a:tab pos="354965" algn="l"/>
              </a:tabLst>
            </a:pPr>
            <a:endParaRPr lang="en-IN" dirty="0" smtClean="0">
              <a:latin typeface="Garamond"/>
              <a:cs typeface="Garamond"/>
            </a:endParaRPr>
          </a:p>
          <a:p>
            <a:pPr>
              <a:buFont typeface="Wingdings" pitchFamily="2" charset="2"/>
              <a:buChar char="Ø"/>
            </a:pPr>
            <a:endParaRPr lang="en-IN" dirty="0" smtClean="0"/>
          </a:p>
          <a:p>
            <a:pPr>
              <a:buFont typeface="Wingdings" pitchFamily="2" charset="2"/>
              <a:buChar char="Ø"/>
            </a:pPr>
            <a:endParaRPr lang="en-IN" dirty="0" smtClean="0"/>
          </a:p>
          <a:p>
            <a:pPr>
              <a:buFont typeface="Arial" pitchFamily="34" charset="0"/>
              <a:buChar char="•"/>
            </a:pPr>
            <a:endParaRPr lang="en-IN" dirty="0" smtClean="0"/>
          </a:p>
          <a:p>
            <a:pPr>
              <a:buFont typeface="Arial" pitchFamily="34" charset="0"/>
              <a:buChar char="•"/>
            </a:pPr>
            <a:endParaRPr lang="en-IN" dirty="0" smtClean="0"/>
          </a:p>
          <a:p>
            <a:pPr>
              <a:buFont typeface="Wingdings" pitchFamily="2" charset="2"/>
              <a:buChar char="Ø"/>
            </a:pPr>
            <a:endParaRPr lang="en-IN" dirty="0" smtClean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0"/>
            <a:ext cx="2438400" cy="3657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lvl="0">
              <a:spcBef>
                <a:spcPct val="0"/>
              </a:spcBef>
            </a:pPr>
            <a:r>
              <a:rPr lang="en-IN" b="1" dirty="0" smtClean="0">
                <a:solidFill>
                  <a:srgbClr val="FF0000"/>
                </a:solidFill>
              </a:rPr>
              <a:t>COMPUTER BASICS</a:t>
            </a:r>
            <a:endParaRPr kumimoji="0" lang="en-IN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3581400"/>
            <a:ext cx="322897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183880" cy="609600"/>
          </a:xfrm>
        </p:spPr>
        <p:txBody>
          <a:bodyPr>
            <a:normAutofit fontScale="90000"/>
          </a:bodyPr>
          <a:lstStyle/>
          <a:p>
            <a:r>
              <a:rPr lang="en-IN" dirty="0" smtClean="0">
                <a:solidFill>
                  <a:srgbClr val="FF0000"/>
                </a:solidFill>
                <a:effectLst/>
              </a:rPr>
              <a:t>Fifth generations (Present and Beyond)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90600"/>
            <a:ext cx="8183880" cy="5334000"/>
          </a:xfrm>
        </p:spPr>
        <p:txBody>
          <a:bodyPr>
            <a:normAutofit fontScale="40000" lnSpcReduction="20000"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buNone/>
            </a:pPr>
            <a:r>
              <a:rPr lang="en-IN" sz="5500" b="1" spc="-10" dirty="0" smtClean="0">
                <a:latin typeface="Times New Roman" pitchFamily="18" charset="0"/>
                <a:cs typeface="Times New Roman" pitchFamily="18" charset="0"/>
              </a:rPr>
              <a:t>Technology: </a:t>
            </a:r>
            <a:r>
              <a:rPr lang="en-IN" sz="5500" dirty="0" smtClean="0">
                <a:latin typeface="Times New Roman" pitchFamily="18" charset="0"/>
                <a:cs typeface="Times New Roman" pitchFamily="18" charset="0"/>
              </a:rPr>
              <a:t>Artificial </a:t>
            </a:r>
            <a:r>
              <a:rPr lang="en-IN" sz="5500" spc="-5" dirty="0" smtClean="0">
                <a:latin typeface="Times New Roman" pitchFamily="18" charset="0"/>
                <a:cs typeface="Times New Roman" pitchFamily="18" charset="0"/>
              </a:rPr>
              <a:t>intelligence</a:t>
            </a:r>
            <a:r>
              <a:rPr lang="en-IN" sz="5500" spc="-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5500" dirty="0" smtClean="0">
                <a:latin typeface="Times New Roman" pitchFamily="18" charset="0"/>
                <a:cs typeface="Times New Roman" pitchFamily="18" charset="0"/>
              </a:rPr>
              <a:t>(AI)</a:t>
            </a:r>
          </a:p>
          <a:p>
            <a:pPr marL="12700" marR="5080">
              <a:lnSpc>
                <a:spcPct val="120000"/>
              </a:lnSpc>
              <a:spcBef>
                <a:spcPts val="430"/>
              </a:spcBef>
              <a:buNone/>
            </a:pPr>
            <a:r>
              <a:rPr lang="en-IN" sz="5500" dirty="0" smtClean="0">
                <a:latin typeface="Times New Roman" pitchFamily="18" charset="0"/>
                <a:cs typeface="Times New Roman" pitchFamily="18" charset="0"/>
              </a:rPr>
              <a:t>		Artificial </a:t>
            </a:r>
            <a:r>
              <a:rPr lang="en-IN" sz="5500" spc="-5" dirty="0" smtClean="0">
                <a:latin typeface="Times New Roman" pitchFamily="18" charset="0"/>
                <a:cs typeface="Times New Roman" pitchFamily="18" charset="0"/>
              </a:rPr>
              <a:t>intelligence(AI) </a:t>
            </a:r>
            <a:r>
              <a:rPr lang="en-IN" sz="5500" dirty="0" smtClean="0">
                <a:latin typeface="Times New Roman" pitchFamily="18" charset="0"/>
                <a:cs typeface="Times New Roman" pitchFamily="18" charset="0"/>
              </a:rPr>
              <a:t>is the </a:t>
            </a:r>
            <a:r>
              <a:rPr lang="en-IN" sz="5500" spc="15" dirty="0" smtClean="0">
                <a:latin typeface="Times New Roman" pitchFamily="18" charset="0"/>
                <a:cs typeface="Times New Roman" pitchFamily="18" charset="0"/>
              </a:rPr>
              <a:t>term </a:t>
            </a:r>
            <a:r>
              <a:rPr lang="en-IN" sz="5500" spc="-5" dirty="0" smtClean="0">
                <a:latin typeface="Times New Roman" pitchFamily="18" charset="0"/>
                <a:cs typeface="Times New Roman" pitchFamily="18" charset="0"/>
              </a:rPr>
              <a:t>used </a:t>
            </a:r>
            <a:r>
              <a:rPr lang="en-IN" sz="5500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IN" sz="5500" spc="-5" dirty="0" smtClean="0">
                <a:latin typeface="Times New Roman" pitchFamily="18" charset="0"/>
                <a:cs typeface="Times New Roman" pitchFamily="18" charset="0"/>
              </a:rPr>
              <a:t>link human </a:t>
            </a:r>
            <a:r>
              <a:rPr lang="en-IN" sz="5500" spc="-10" dirty="0" smtClean="0">
                <a:latin typeface="Times New Roman" pitchFamily="18" charset="0"/>
                <a:cs typeface="Times New Roman" pitchFamily="18" charset="0"/>
              </a:rPr>
              <a:t>behaviour </a:t>
            </a:r>
            <a:r>
              <a:rPr lang="en-IN" sz="5500" spc="-5" dirty="0" smtClean="0">
                <a:latin typeface="Times New Roman" pitchFamily="18" charset="0"/>
                <a:cs typeface="Times New Roman" pitchFamily="18" charset="0"/>
              </a:rPr>
              <a:t>and  </a:t>
            </a:r>
            <a:r>
              <a:rPr lang="en-IN" sz="5500" spc="-10" dirty="0" smtClean="0">
                <a:latin typeface="Times New Roman" pitchFamily="18" charset="0"/>
                <a:cs typeface="Times New Roman" pitchFamily="18" charset="0"/>
              </a:rPr>
              <a:t>characteristics </a:t>
            </a:r>
            <a:r>
              <a:rPr lang="en-IN" sz="5500" dirty="0" smtClean="0">
                <a:latin typeface="Times New Roman" pitchFamily="18" charset="0"/>
                <a:cs typeface="Times New Roman" pitchFamily="18" charset="0"/>
              </a:rPr>
              <a:t>in man-made</a:t>
            </a:r>
            <a:r>
              <a:rPr lang="en-IN" sz="5500" spc="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5500" spc="-15" dirty="0" smtClean="0">
                <a:latin typeface="Times New Roman" pitchFamily="18" charset="0"/>
                <a:cs typeface="Times New Roman" pitchFamily="18" charset="0"/>
              </a:rPr>
              <a:t>machines.</a:t>
            </a:r>
            <a:endParaRPr lang="en-IN" sz="5500" dirty="0" smtClean="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20000"/>
              </a:lnSpc>
              <a:spcBef>
                <a:spcPts val="1515"/>
              </a:spcBef>
              <a:buNone/>
            </a:pPr>
            <a:r>
              <a:rPr lang="en-IN" sz="5500" b="1" spc="-5" dirty="0" smtClean="0">
                <a:latin typeface="Times New Roman" pitchFamily="18" charset="0"/>
                <a:cs typeface="Times New Roman" pitchFamily="18" charset="0"/>
              </a:rPr>
              <a:t>Characteristics:</a:t>
            </a:r>
            <a:endParaRPr lang="en-IN" sz="55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20000"/>
              </a:lnSpc>
              <a:spcBef>
                <a:spcPts val="1510"/>
              </a:spcBef>
              <a:tabLst>
                <a:tab pos="354965" algn="l"/>
              </a:tabLst>
            </a:pPr>
            <a:r>
              <a:rPr lang="en-IN" sz="5500" spc="-5" dirty="0" smtClean="0">
                <a:latin typeface="Times New Roman" pitchFamily="18" charset="0"/>
                <a:cs typeface="Times New Roman" pitchFamily="18" charset="0"/>
              </a:rPr>
              <a:t>1.	</a:t>
            </a:r>
            <a:r>
              <a:rPr lang="en-IN" sz="5500" dirty="0" smtClean="0">
                <a:latin typeface="Times New Roman" pitchFamily="18" charset="0"/>
                <a:cs typeface="Times New Roman" pitchFamily="18" charset="0"/>
              </a:rPr>
              <a:t>They </a:t>
            </a:r>
            <a:r>
              <a:rPr lang="en-IN" sz="5500" spc="-5" dirty="0" smtClean="0">
                <a:latin typeface="Times New Roman" pitchFamily="18" charset="0"/>
                <a:cs typeface="Times New Roman" pitchFamily="18" charset="0"/>
              </a:rPr>
              <a:t>will </a:t>
            </a:r>
            <a:r>
              <a:rPr lang="en-IN" sz="5500" spc="-20" dirty="0" smtClean="0">
                <a:latin typeface="Times New Roman" pitchFamily="18" charset="0"/>
                <a:cs typeface="Times New Roman" pitchFamily="18" charset="0"/>
              </a:rPr>
              <a:t>have </a:t>
            </a:r>
            <a:r>
              <a:rPr lang="en-IN" sz="5500" dirty="0" smtClean="0">
                <a:latin typeface="Times New Roman" pitchFamily="18" charset="0"/>
                <a:cs typeface="Times New Roman" pitchFamily="18" charset="0"/>
              </a:rPr>
              <a:t>artificial</a:t>
            </a:r>
            <a:r>
              <a:rPr lang="en-IN" sz="5500" spc="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5500" spc="-5" dirty="0" smtClean="0">
                <a:latin typeface="Times New Roman" pitchFamily="18" charset="0"/>
                <a:cs typeface="Times New Roman" pitchFamily="18" charset="0"/>
              </a:rPr>
              <a:t>intelligence</a:t>
            </a:r>
            <a:endParaRPr lang="en-IN" sz="5500" dirty="0" smtClean="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20000"/>
              </a:lnSpc>
              <a:spcBef>
                <a:spcPts val="1515"/>
              </a:spcBef>
              <a:tabLst>
                <a:tab pos="354965" algn="l"/>
              </a:tabLst>
            </a:pPr>
            <a:r>
              <a:rPr lang="en-IN" sz="5500" spc="-5" dirty="0" smtClean="0">
                <a:latin typeface="Times New Roman" pitchFamily="18" charset="0"/>
                <a:cs typeface="Times New Roman" pitchFamily="18" charset="0"/>
              </a:rPr>
              <a:t>2.	</a:t>
            </a:r>
            <a:r>
              <a:rPr lang="en-IN" sz="5500" dirty="0" smtClean="0">
                <a:latin typeface="Times New Roman" pitchFamily="18" charset="0"/>
                <a:cs typeface="Times New Roman" pitchFamily="18" charset="0"/>
              </a:rPr>
              <a:t>They </a:t>
            </a:r>
            <a:r>
              <a:rPr lang="en-IN" sz="5500" spc="-5" dirty="0" smtClean="0">
                <a:latin typeface="Times New Roman" pitchFamily="18" charset="0"/>
                <a:cs typeface="Times New Roman" pitchFamily="18" charset="0"/>
              </a:rPr>
              <a:t>will </a:t>
            </a:r>
            <a:r>
              <a:rPr lang="en-IN" sz="5500" spc="-20" dirty="0" smtClean="0">
                <a:latin typeface="Times New Roman" pitchFamily="18" charset="0"/>
                <a:cs typeface="Times New Roman" pitchFamily="18" charset="0"/>
              </a:rPr>
              <a:t>have </a:t>
            </a:r>
            <a:r>
              <a:rPr lang="en-IN" sz="5500" spc="-5" dirty="0" smtClean="0">
                <a:latin typeface="Times New Roman" pitchFamily="18" charset="0"/>
                <a:cs typeface="Times New Roman" pitchFamily="18" charset="0"/>
              </a:rPr>
              <a:t>very high</a:t>
            </a:r>
            <a:r>
              <a:rPr lang="en-IN" sz="5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5500" spc="-5" dirty="0" smtClean="0">
                <a:latin typeface="Times New Roman" pitchFamily="18" charset="0"/>
                <a:cs typeface="Times New Roman" pitchFamily="18" charset="0"/>
              </a:rPr>
              <a:t>speed</a:t>
            </a:r>
            <a:endParaRPr lang="en-IN" sz="5500" dirty="0" smtClean="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20000"/>
              </a:lnSpc>
              <a:spcBef>
                <a:spcPts val="1510"/>
              </a:spcBef>
              <a:tabLst>
                <a:tab pos="354965" algn="l"/>
              </a:tabLst>
            </a:pPr>
            <a:r>
              <a:rPr lang="en-IN" sz="5500" spc="-5" dirty="0" smtClean="0">
                <a:latin typeface="Times New Roman" pitchFamily="18" charset="0"/>
                <a:cs typeface="Times New Roman" pitchFamily="18" charset="0"/>
              </a:rPr>
              <a:t>3.	</a:t>
            </a:r>
            <a:r>
              <a:rPr lang="en-IN" sz="5500" dirty="0" smtClean="0">
                <a:latin typeface="Times New Roman" pitchFamily="18" charset="0"/>
                <a:cs typeface="Times New Roman" pitchFamily="18" charset="0"/>
              </a:rPr>
              <a:t>They </a:t>
            </a:r>
            <a:r>
              <a:rPr lang="en-IN" sz="5500" spc="-5" dirty="0" smtClean="0">
                <a:latin typeface="Times New Roman" pitchFamily="18" charset="0"/>
                <a:cs typeface="Times New Roman" pitchFamily="18" charset="0"/>
              </a:rPr>
              <a:t>can </a:t>
            </a:r>
            <a:r>
              <a:rPr lang="en-IN" sz="5500" spc="5" dirty="0" smtClean="0">
                <a:latin typeface="Times New Roman" pitchFamily="18" charset="0"/>
                <a:cs typeface="Times New Roman" pitchFamily="18" charset="0"/>
              </a:rPr>
              <a:t>perform</a:t>
            </a:r>
            <a:r>
              <a:rPr lang="en-IN" sz="5500" spc="-8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5500" spc="-5" dirty="0" smtClean="0">
                <a:latin typeface="Times New Roman" pitchFamily="18" charset="0"/>
                <a:cs typeface="Times New Roman" pitchFamily="18" charset="0"/>
              </a:rPr>
              <a:t>multitasking</a:t>
            </a:r>
            <a:endParaRPr lang="en-IN" sz="5500" dirty="0" smtClean="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20000"/>
              </a:lnSpc>
              <a:spcBef>
                <a:spcPts val="1515"/>
              </a:spcBef>
              <a:tabLst>
                <a:tab pos="354965" algn="l"/>
              </a:tabLst>
            </a:pPr>
            <a:r>
              <a:rPr lang="en-IN" sz="5500" spc="-5" dirty="0" smtClean="0">
                <a:latin typeface="Times New Roman" pitchFamily="18" charset="0"/>
                <a:cs typeface="Times New Roman" pitchFamily="18" charset="0"/>
              </a:rPr>
              <a:t>4.	</a:t>
            </a:r>
            <a:r>
              <a:rPr lang="en-IN" sz="5500" dirty="0" smtClean="0">
                <a:latin typeface="Times New Roman" pitchFamily="18" charset="0"/>
                <a:cs typeface="Times New Roman" pitchFamily="18" charset="0"/>
              </a:rPr>
              <a:t>They </a:t>
            </a:r>
            <a:r>
              <a:rPr lang="en-IN" sz="5500" spc="-5" dirty="0" smtClean="0">
                <a:latin typeface="Times New Roman" pitchFamily="18" charset="0"/>
                <a:cs typeface="Times New Roman" pitchFamily="18" charset="0"/>
              </a:rPr>
              <a:t>can emulate human</a:t>
            </a:r>
            <a:r>
              <a:rPr lang="en-IN" sz="5500" spc="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5500" spc="-10" dirty="0" smtClean="0">
                <a:latin typeface="Times New Roman" pitchFamily="18" charset="0"/>
                <a:cs typeface="Times New Roman" pitchFamily="18" charset="0"/>
              </a:rPr>
              <a:t>behaviours</a:t>
            </a:r>
            <a:r>
              <a:rPr lang="en-IN" sz="5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5500" spc="-10" dirty="0" smtClean="0">
                <a:latin typeface="Times New Roman" pitchFamily="18" charset="0"/>
                <a:cs typeface="Times New Roman" pitchFamily="18" charset="0"/>
              </a:rPr>
              <a:t>generations.</a:t>
            </a:r>
          </a:p>
          <a:p>
            <a:pPr marL="12700">
              <a:lnSpc>
                <a:spcPct val="120000"/>
              </a:lnSpc>
              <a:spcBef>
                <a:spcPts val="1515"/>
              </a:spcBef>
              <a:buNone/>
              <a:tabLst>
                <a:tab pos="354965" algn="l"/>
              </a:tabLst>
            </a:pPr>
            <a:r>
              <a:rPr lang="en-IN" sz="5500" b="1" spc="-10" dirty="0" smtClean="0">
                <a:latin typeface="Times New Roman" pitchFamily="18" charset="0"/>
                <a:cs typeface="Times New Roman" pitchFamily="18" charset="0"/>
              </a:rPr>
              <a:t>Examples</a:t>
            </a:r>
            <a:r>
              <a:rPr lang="en-IN" sz="5500" spc="-10" dirty="0" smtClean="0"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 marL="12700">
              <a:lnSpc>
                <a:spcPct val="120000"/>
              </a:lnSpc>
              <a:spcBef>
                <a:spcPts val="1515"/>
              </a:spcBef>
              <a:buNone/>
              <a:tabLst>
                <a:tab pos="354965" algn="l"/>
              </a:tabLst>
            </a:pPr>
            <a:r>
              <a:rPr lang="en-IN" sz="5500" spc="-30" dirty="0" smtClean="0">
                <a:latin typeface="Times New Roman" pitchFamily="18" charset="0"/>
                <a:cs typeface="Times New Roman" pitchFamily="18" charset="0"/>
              </a:rPr>
              <a:t>Wallet </a:t>
            </a:r>
            <a:r>
              <a:rPr lang="en-IN" sz="5500" spc="-20" dirty="0" smtClean="0">
                <a:latin typeface="Times New Roman" pitchFamily="18" charset="0"/>
                <a:cs typeface="Times New Roman" pitchFamily="18" charset="0"/>
              </a:rPr>
              <a:t>PC, </a:t>
            </a:r>
            <a:r>
              <a:rPr lang="en-IN" sz="5500" spc="-25" dirty="0" smtClean="0">
                <a:latin typeface="Times New Roman" pitchFamily="18" charset="0"/>
                <a:cs typeface="Times New Roman" pitchFamily="18" charset="0"/>
              </a:rPr>
              <a:t>Wearable </a:t>
            </a:r>
            <a:r>
              <a:rPr lang="en-IN" sz="5500" spc="-20" dirty="0" smtClean="0">
                <a:latin typeface="Times New Roman" pitchFamily="18" charset="0"/>
                <a:cs typeface="Times New Roman" pitchFamily="18" charset="0"/>
              </a:rPr>
              <a:t>PC, </a:t>
            </a:r>
            <a:r>
              <a:rPr lang="en-IN" sz="5500" spc="-5" dirty="0" smtClean="0">
                <a:latin typeface="Times New Roman" pitchFamily="18" charset="0"/>
                <a:cs typeface="Times New Roman" pitchFamily="18" charset="0"/>
              </a:rPr>
              <a:t>PUMA, Cog, </a:t>
            </a:r>
            <a:r>
              <a:rPr lang="en-IN" sz="5500" spc="-15" dirty="0" smtClean="0">
                <a:latin typeface="Times New Roman" pitchFamily="18" charset="0"/>
                <a:cs typeface="Times New Roman" pitchFamily="18" charset="0"/>
              </a:rPr>
              <a:t>DANTE, </a:t>
            </a:r>
            <a:r>
              <a:rPr lang="en-IN" sz="5500" spc="-30" dirty="0" smtClean="0">
                <a:latin typeface="Times New Roman" pitchFamily="18" charset="0"/>
                <a:cs typeface="Times New Roman" pitchFamily="18" charset="0"/>
              </a:rPr>
              <a:t>WABOT-2 </a:t>
            </a:r>
            <a:r>
              <a:rPr lang="en-IN" sz="5500" spc="-5" dirty="0" smtClean="0">
                <a:latin typeface="Times New Roman" pitchFamily="18" charset="0"/>
                <a:cs typeface="Times New Roman" pitchFamily="18" charset="0"/>
              </a:rPr>
              <a:t>and  </a:t>
            </a:r>
            <a:r>
              <a:rPr lang="en-IN" sz="5500" spc="-15" dirty="0" smtClean="0">
                <a:latin typeface="Times New Roman" pitchFamily="18" charset="0"/>
                <a:cs typeface="Times New Roman" pitchFamily="18" charset="0"/>
              </a:rPr>
              <a:t>HELPMATE.</a:t>
            </a:r>
            <a:endParaRPr lang="en-IN" b="1" dirty="0" smtClean="0"/>
          </a:p>
        </p:txBody>
      </p:sp>
      <p:sp>
        <p:nvSpPr>
          <p:cNvPr id="5" name="object 6"/>
          <p:cNvSpPr/>
          <p:nvPr/>
        </p:nvSpPr>
        <p:spPr>
          <a:xfrm>
            <a:off x="5867400" y="2133600"/>
            <a:ext cx="2743200" cy="2286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0"/>
            <a:ext cx="2438400" cy="3657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lvl="0">
              <a:spcBef>
                <a:spcPct val="0"/>
              </a:spcBef>
            </a:pPr>
            <a:r>
              <a:rPr lang="en-IN" b="1" dirty="0" smtClean="0">
                <a:solidFill>
                  <a:srgbClr val="FF0000"/>
                </a:solidFill>
              </a:rPr>
              <a:t>COMPUTER BASICS</a:t>
            </a:r>
            <a:endParaRPr kumimoji="0" lang="en-IN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en-IN" dirty="0" smtClean="0">
                <a:solidFill>
                  <a:srgbClr val="FF0000"/>
                </a:solidFill>
              </a:rPr>
              <a:t>Characteristics of Fifth generation computers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828800"/>
            <a:ext cx="8183880" cy="3810000"/>
          </a:xfrm>
        </p:spPr>
        <p:txBody>
          <a:bodyPr>
            <a:normAutofit fontScale="85000" lnSpcReduction="10000"/>
          </a:bodyPr>
          <a:lstStyle/>
          <a:p>
            <a:r>
              <a:rPr lang="en-IN" dirty="0" smtClean="0"/>
              <a:t>Mega Chips</a:t>
            </a:r>
          </a:p>
          <a:p>
            <a:r>
              <a:rPr lang="en-IN" dirty="0" smtClean="0"/>
              <a:t>Parallel Processing</a:t>
            </a:r>
          </a:p>
          <a:p>
            <a:r>
              <a:rPr lang="en-IN" dirty="0" smtClean="0"/>
              <a:t>Artificial Intelligence</a:t>
            </a:r>
          </a:p>
          <a:p>
            <a:pPr marL="514350" indent="-514350" algn="just">
              <a:lnSpc>
                <a:spcPct val="150000"/>
              </a:lnSpc>
              <a:buClr>
                <a:srgbClr val="FF0000"/>
              </a:buClr>
              <a:buFont typeface="+mj-lt"/>
              <a:buAutoNum type="arabicPeriod"/>
            </a:pPr>
            <a:r>
              <a:rPr lang="en-IN" b="1" dirty="0" smtClean="0"/>
              <a:t>Mega Chips :</a:t>
            </a:r>
          </a:p>
          <a:p>
            <a:pPr marL="514350" indent="-514350" algn="just">
              <a:lnSpc>
                <a:spcPct val="150000"/>
              </a:lnSpc>
              <a:buClr>
                <a:srgbClr val="FF0000"/>
              </a:buClr>
              <a:buNone/>
            </a:pPr>
            <a:r>
              <a:rPr lang="en-IN" dirty="0" smtClean="0"/>
              <a:t>		 Mega Chips is a semiconductor leader whose technology transforms the world we live in by helping each one of us achieve healthier, safer and more fulfilling lives.</a:t>
            </a:r>
          </a:p>
          <a:p>
            <a:endParaRPr lang="en-IN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183880" cy="533400"/>
          </a:xfrm>
        </p:spPr>
        <p:txBody>
          <a:bodyPr>
            <a:normAutofit fontScale="90000"/>
          </a:bodyPr>
          <a:lstStyle/>
          <a:p>
            <a:r>
              <a:rPr lang="en-IN" dirty="0" smtClean="0">
                <a:solidFill>
                  <a:srgbClr val="FF0000"/>
                </a:solidFill>
              </a:rPr>
              <a:t>Characteristics of Fifth generation computers</a:t>
            </a:r>
            <a:endParaRPr lang="en-IN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219200"/>
            <a:ext cx="8183880" cy="5105400"/>
          </a:xfrm>
        </p:spPr>
        <p:txBody>
          <a:bodyPr>
            <a:noAutofit/>
          </a:bodyPr>
          <a:lstStyle/>
          <a:p>
            <a:pPr marL="514350" indent="-514350" algn="just">
              <a:lnSpc>
                <a:spcPct val="150000"/>
              </a:lnSpc>
              <a:buClr>
                <a:srgbClr val="FF0000"/>
              </a:buClr>
              <a:buNone/>
            </a:pPr>
            <a:r>
              <a:rPr lang="en-IN" sz="1800" dirty="0" smtClean="0">
                <a:solidFill>
                  <a:srgbClr val="FF0000"/>
                </a:solidFill>
              </a:rPr>
              <a:t>     2.</a:t>
            </a:r>
            <a:r>
              <a:rPr lang="en-IN" sz="1800" dirty="0" smtClean="0"/>
              <a:t>	</a:t>
            </a:r>
            <a:r>
              <a:rPr lang="en-IN" sz="2000" b="1" dirty="0" smtClean="0"/>
              <a:t>Parallel Processing </a:t>
            </a:r>
            <a:r>
              <a:rPr lang="en-IN" sz="2000" dirty="0" smtClean="0"/>
              <a:t>:</a:t>
            </a:r>
          </a:p>
          <a:p>
            <a:pPr marL="797814" lvl="1" indent="-514350" algn="just">
              <a:lnSpc>
                <a:spcPct val="150000"/>
              </a:lnSpc>
              <a:buClr>
                <a:srgbClr val="FF0000"/>
              </a:buClr>
              <a:buNone/>
            </a:pPr>
            <a:r>
              <a:rPr lang="en-IN" sz="2000" dirty="0" smtClean="0"/>
              <a:t>			Parallel Processing is a method in computing in which separate parts of an overall complex task are broken up and run simultaneously on multiple CPU’s </a:t>
            </a:r>
            <a:r>
              <a:rPr lang="en-IN" sz="2000" dirty="0" err="1" smtClean="0"/>
              <a:t>therby</a:t>
            </a:r>
            <a:r>
              <a:rPr lang="en-IN" sz="2000" dirty="0" smtClean="0"/>
              <a:t> reducing the amount of time processing.</a:t>
            </a:r>
          </a:p>
          <a:p>
            <a:pPr marL="797814" lvl="1" indent="-514350" algn="just">
              <a:lnSpc>
                <a:spcPct val="150000"/>
              </a:lnSpc>
              <a:buClr>
                <a:srgbClr val="FF0000"/>
              </a:buClr>
              <a:buNone/>
            </a:pPr>
            <a:r>
              <a:rPr lang="en-IN" sz="2000" b="1" dirty="0" smtClean="0">
                <a:solidFill>
                  <a:srgbClr val="FF0000"/>
                </a:solidFill>
              </a:rPr>
              <a:t>3.</a:t>
            </a:r>
            <a:r>
              <a:rPr lang="en-IN" sz="2000" b="1" dirty="0" smtClean="0"/>
              <a:t>  Artificial Intelligence :</a:t>
            </a:r>
          </a:p>
          <a:p>
            <a:pPr marL="797814" lvl="1" indent="-514350" algn="just">
              <a:lnSpc>
                <a:spcPct val="150000"/>
              </a:lnSpc>
              <a:buClr>
                <a:srgbClr val="FF0000"/>
              </a:buClr>
              <a:buNone/>
            </a:pPr>
            <a:r>
              <a:rPr lang="en-IN" sz="2000" dirty="0" smtClean="0"/>
              <a:t>			It is the branch of computer science that ideals with the studying creation of systems that exhibit some form of intelligence or human kind of intelligence.</a:t>
            </a:r>
            <a:endParaRPr lang="en-IN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71487"/>
            <a:ext cx="1524000" cy="423545"/>
          </a:xfrm>
          <a:custGeom>
            <a:avLst/>
            <a:gdLst/>
            <a:ahLst/>
            <a:cxnLst/>
            <a:rect l="l" t="t" r="r" b="b"/>
            <a:pathLst>
              <a:path w="1524000" h="423544">
                <a:moveTo>
                  <a:pt x="0" y="423303"/>
                </a:moveTo>
                <a:lnTo>
                  <a:pt x="1524000" y="423303"/>
                </a:lnTo>
                <a:lnTo>
                  <a:pt x="1524000" y="0"/>
                </a:lnTo>
                <a:lnTo>
                  <a:pt x="0" y="0"/>
                </a:lnTo>
                <a:lnTo>
                  <a:pt x="0" y="4233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24000" y="571487"/>
            <a:ext cx="1524000" cy="423545"/>
          </a:xfrm>
          <a:custGeom>
            <a:avLst/>
            <a:gdLst/>
            <a:ahLst/>
            <a:cxnLst/>
            <a:rect l="l" t="t" r="r" b="b"/>
            <a:pathLst>
              <a:path w="1524000" h="423544">
                <a:moveTo>
                  <a:pt x="0" y="423303"/>
                </a:moveTo>
                <a:lnTo>
                  <a:pt x="1524000" y="423303"/>
                </a:lnTo>
                <a:lnTo>
                  <a:pt x="1524000" y="0"/>
                </a:lnTo>
                <a:lnTo>
                  <a:pt x="0" y="0"/>
                </a:lnTo>
                <a:lnTo>
                  <a:pt x="0" y="4233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48000" y="571487"/>
            <a:ext cx="1524000" cy="423545"/>
          </a:xfrm>
          <a:custGeom>
            <a:avLst/>
            <a:gdLst/>
            <a:ahLst/>
            <a:cxnLst/>
            <a:rect l="l" t="t" r="r" b="b"/>
            <a:pathLst>
              <a:path w="1524000" h="423544">
                <a:moveTo>
                  <a:pt x="0" y="423303"/>
                </a:moveTo>
                <a:lnTo>
                  <a:pt x="1524000" y="423303"/>
                </a:lnTo>
                <a:lnTo>
                  <a:pt x="1524000" y="0"/>
                </a:lnTo>
                <a:lnTo>
                  <a:pt x="0" y="0"/>
                </a:lnTo>
                <a:lnTo>
                  <a:pt x="0" y="4233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572000" y="571487"/>
            <a:ext cx="1524000" cy="423545"/>
          </a:xfrm>
          <a:custGeom>
            <a:avLst/>
            <a:gdLst/>
            <a:ahLst/>
            <a:cxnLst/>
            <a:rect l="l" t="t" r="r" b="b"/>
            <a:pathLst>
              <a:path w="1524000" h="423544">
                <a:moveTo>
                  <a:pt x="0" y="423303"/>
                </a:moveTo>
                <a:lnTo>
                  <a:pt x="1524000" y="423303"/>
                </a:lnTo>
                <a:lnTo>
                  <a:pt x="1524000" y="0"/>
                </a:lnTo>
                <a:lnTo>
                  <a:pt x="0" y="0"/>
                </a:lnTo>
                <a:lnTo>
                  <a:pt x="0" y="4233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096000" y="571487"/>
            <a:ext cx="1524000" cy="423545"/>
          </a:xfrm>
          <a:custGeom>
            <a:avLst/>
            <a:gdLst/>
            <a:ahLst/>
            <a:cxnLst/>
            <a:rect l="l" t="t" r="r" b="b"/>
            <a:pathLst>
              <a:path w="1524000" h="423544">
                <a:moveTo>
                  <a:pt x="0" y="423303"/>
                </a:moveTo>
                <a:lnTo>
                  <a:pt x="1524000" y="423303"/>
                </a:lnTo>
                <a:lnTo>
                  <a:pt x="1524000" y="0"/>
                </a:lnTo>
                <a:lnTo>
                  <a:pt x="0" y="0"/>
                </a:lnTo>
                <a:lnTo>
                  <a:pt x="0" y="4233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620000" y="571487"/>
            <a:ext cx="1524000" cy="423545"/>
          </a:xfrm>
          <a:custGeom>
            <a:avLst/>
            <a:gdLst/>
            <a:ahLst/>
            <a:cxnLst/>
            <a:rect l="l" t="t" r="r" b="b"/>
            <a:pathLst>
              <a:path w="1524000" h="423544">
                <a:moveTo>
                  <a:pt x="0" y="423303"/>
                </a:moveTo>
                <a:lnTo>
                  <a:pt x="1524000" y="423303"/>
                </a:lnTo>
                <a:lnTo>
                  <a:pt x="1524000" y="0"/>
                </a:lnTo>
                <a:lnTo>
                  <a:pt x="0" y="0"/>
                </a:lnTo>
                <a:lnTo>
                  <a:pt x="0" y="4233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1032891"/>
            <a:ext cx="1524000" cy="995680"/>
          </a:xfrm>
          <a:custGeom>
            <a:avLst/>
            <a:gdLst/>
            <a:ahLst/>
            <a:cxnLst/>
            <a:rect l="l" t="t" r="r" b="b"/>
            <a:pathLst>
              <a:path w="1524000" h="995680">
                <a:moveTo>
                  <a:pt x="0" y="995299"/>
                </a:moveTo>
                <a:lnTo>
                  <a:pt x="1524000" y="995299"/>
                </a:lnTo>
                <a:lnTo>
                  <a:pt x="1524000" y="0"/>
                </a:lnTo>
                <a:lnTo>
                  <a:pt x="0" y="0"/>
                </a:lnTo>
                <a:lnTo>
                  <a:pt x="0" y="995299"/>
                </a:lnTo>
                <a:close/>
              </a:path>
            </a:pathLst>
          </a:custGeom>
          <a:solidFill>
            <a:srgbClr val="CACA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524000" y="1032891"/>
            <a:ext cx="1524000" cy="995680"/>
          </a:xfrm>
          <a:custGeom>
            <a:avLst/>
            <a:gdLst/>
            <a:ahLst/>
            <a:cxnLst/>
            <a:rect l="l" t="t" r="r" b="b"/>
            <a:pathLst>
              <a:path w="1524000" h="995680">
                <a:moveTo>
                  <a:pt x="0" y="995299"/>
                </a:moveTo>
                <a:lnTo>
                  <a:pt x="1524000" y="995299"/>
                </a:lnTo>
                <a:lnTo>
                  <a:pt x="1524000" y="0"/>
                </a:lnTo>
                <a:lnTo>
                  <a:pt x="0" y="0"/>
                </a:lnTo>
                <a:lnTo>
                  <a:pt x="0" y="995299"/>
                </a:lnTo>
                <a:close/>
              </a:path>
            </a:pathLst>
          </a:custGeom>
          <a:solidFill>
            <a:srgbClr val="CACA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048000" y="1032891"/>
            <a:ext cx="1524000" cy="995680"/>
          </a:xfrm>
          <a:custGeom>
            <a:avLst/>
            <a:gdLst/>
            <a:ahLst/>
            <a:cxnLst/>
            <a:rect l="l" t="t" r="r" b="b"/>
            <a:pathLst>
              <a:path w="1524000" h="995680">
                <a:moveTo>
                  <a:pt x="0" y="995299"/>
                </a:moveTo>
                <a:lnTo>
                  <a:pt x="1524000" y="995299"/>
                </a:lnTo>
                <a:lnTo>
                  <a:pt x="1524000" y="0"/>
                </a:lnTo>
                <a:lnTo>
                  <a:pt x="0" y="0"/>
                </a:lnTo>
                <a:lnTo>
                  <a:pt x="0" y="995299"/>
                </a:lnTo>
                <a:close/>
              </a:path>
            </a:pathLst>
          </a:custGeom>
          <a:solidFill>
            <a:srgbClr val="CACA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572000" y="1032891"/>
            <a:ext cx="1524000" cy="995680"/>
          </a:xfrm>
          <a:custGeom>
            <a:avLst/>
            <a:gdLst/>
            <a:ahLst/>
            <a:cxnLst/>
            <a:rect l="l" t="t" r="r" b="b"/>
            <a:pathLst>
              <a:path w="1524000" h="995680">
                <a:moveTo>
                  <a:pt x="0" y="995299"/>
                </a:moveTo>
                <a:lnTo>
                  <a:pt x="1524000" y="995299"/>
                </a:lnTo>
                <a:lnTo>
                  <a:pt x="1524000" y="0"/>
                </a:lnTo>
                <a:lnTo>
                  <a:pt x="0" y="0"/>
                </a:lnTo>
                <a:lnTo>
                  <a:pt x="0" y="995299"/>
                </a:lnTo>
                <a:close/>
              </a:path>
            </a:pathLst>
          </a:custGeom>
          <a:solidFill>
            <a:srgbClr val="CACA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096000" y="1032891"/>
            <a:ext cx="1524000" cy="995680"/>
          </a:xfrm>
          <a:custGeom>
            <a:avLst/>
            <a:gdLst/>
            <a:ahLst/>
            <a:cxnLst/>
            <a:rect l="l" t="t" r="r" b="b"/>
            <a:pathLst>
              <a:path w="1524000" h="995680">
                <a:moveTo>
                  <a:pt x="0" y="995299"/>
                </a:moveTo>
                <a:lnTo>
                  <a:pt x="1524000" y="995299"/>
                </a:lnTo>
                <a:lnTo>
                  <a:pt x="1524000" y="0"/>
                </a:lnTo>
                <a:lnTo>
                  <a:pt x="0" y="0"/>
                </a:lnTo>
                <a:lnTo>
                  <a:pt x="0" y="995299"/>
                </a:lnTo>
                <a:close/>
              </a:path>
            </a:pathLst>
          </a:custGeom>
          <a:solidFill>
            <a:srgbClr val="CACA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620000" y="1032891"/>
            <a:ext cx="1524000" cy="995680"/>
          </a:xfrm>
          <a:custGeom>
            <a:avLst/>
            <a:gdLst/>
            <a:ahLst/>
            <a:cxnLst/>
            <a:rect l="l" t="t" r="r" b="b"/>
            <a:pathLst>
              <a:path w="1524000" h="995680">
                <a:moveTo>
                  <a:pt x="0" y="995299"/>
                </a:moveTo>
                <a:lnTo>
                  <a:pt x="1524000" y="995299"/>
                </a:lnTo>
                <a:lnTo>
                  <a:pt x="1524000" y="0"/>
                </a:lnTo>
                <a:lnTo>
                  <a:pt x="0" y="0"/>
                </a:lnTo>
                <a:lnTo>
                  <a:pt x="0" y="995299"/>
                </a:lnTo>
                <a:close/>
              </a:path>
            </a:pathLst>
          </a:custGeom>
          <a:solidFill>
            <a:srgbClr val="CACA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0" y="2028126"/>
            <a:ext cx="1524000" cy="1014730"/>
          </a:xfrm>
          <a:custGeom>
            <a:avLst/>
            <a:gdLst/>
            <a:ahLst/>
            <a:cxnLst/>
            <a:rect l="l" t="t" r="r" b="b"/>
            <a:pathLst>
              <a:path w="1524000" h="1014730">
                <a:moveTo>
                  <a:pt x="0" y="1014285"/>
                </a:moveTo>
                <a:lnTo>
                  <a:pt x="1524000" y="1014285"/>
                </a:lnTo>
                <a:lnTo>
                  <a:pt x="1524000" y="0"/>
                </a:lnTo>
                <a:lnTo>
                  <a:pt x="0" y="0"/>
                </a:lnTo>
                <a:lnTo>
                  <a:pt x="0" y="1014285"/>
                </a:lnTo>
                <a:close/>
              </a:path>
            </a:pathLst>
          </a:custGeom>
          <a:solidFill>
            <a:srgbClr val="E7E7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524000" y="2028126"/>
            <a:ext cx="1524000" cy="1014730"/>
          </a:xfrm>
          <a:custGeom>
            <a:avLst/>
            <a:gdLst/>
            <a:ahLst/>
            <a:cxnLst/>
            <a:rect l="l" t="t" r="r" b="b"/>
            <a:pathLst>
              <a:path w="1524000" h="1014730">
                <a:moveTo>
                  <a:pt x="0" y="1014285"/>
                </a:moveTo>
                <a:lnTo>
                  <a:pt x="1524000" y="1014285"/>
                </a:lnTo>
                <a:lnTo>
                  <a:pt x="1524000" y="0"/>
                </a:lnTo>
                <a:lnTo>
                  <a:pt x="0" y="0"/>
                </a:lnTo>
                <a:lnTo>
                  <a:pt x="0" y="1014285"/>
                </a:lnTo>
                <a:close/>
              </a:path>
            </a:pathLst>
          </a:custGeom>
          <a:solidFill>
            <a:srgbClr val="E7E7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048000" y="2028126"/>
            <a:ext cx="1524000" cy="1014730"/>
          </a:xfrm>
          <a:custGeom>
            <a:avLst/>
            <a:gdLst/>
            <a:ahLst/>
            <a:cxnLst/>
            <a:rect l="l" t="t" r="r" b="b"/>
            <a:pathLst>
              <a:path w="1524000" h="1014730">
                <a:moveTo>
                  <a:pt x="0" y="1014285"/>
                </a:moveTo>
                <a:lnTo>
                  <a:pt x="1524000" y="1014285"/>
                </a:lnTo>
                <a:lnTo>
                  <a:pt x="1524000" y="0"/>
                </a:lnTo>
                <a:lnTo>
                  <a:pt x="0" y="0"/>
                </a:lnTo>
                <a:lnTo>
                  <a:pt x="0" y="1014285"/>
                </a:lnTo>
                <a:close/>
              </a:path>
            </a:pathLst>
          </a:custGeom>
          <a:solidFill>
            <a:srgbClr val="E7E7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572000" y="2028126"/>
            <a:ext cx="1524000" cy="1014730"/>
          </a:xfrm>
          <a:custGeom>
            <a:avLst/>
            <a:gdLst/>
            <a:ahLst/>
            <a:cxnLst/>
            <a:rect l="l" t="t" r="r" b="b"/>
            <a:pathLst>
              <a:path w="1524000" h="1014730">
                <a:moveTo>
                  <a:pt x="0" y="1014285"/>
                </a:moveTo>
                <a:lnTo>
                  <a:pt x="1524000" y="1014285"/>
                </a:lnTo>
                <a:lnTo>
                  <a:pt x="1524000" y="0"/>
                </a:lnTo>
                <a:lnTo>
                  <a:pt x="0" y="0"/>
                </a:lnTo>
                <a:lnTo>
                  <a:pt x="0" y="1014285"/>
                </a:lnTo>
                <a:close/>
              </a:path>
            </a:pathLst>
          </a:custGeom>
          <a:solidFill>
            <a:srgbClr val="E7E7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096000" y="2028126"/>
            <a:ext cx="1524000" cy="1014730"/>
          </a:xfrm>
          <a:custGeom>
            <a:avLst/>
            <a:gdLst/>
            <a:ahLst/>
            <a:cxnLst/>
            <a:rect l="l" t="t" r="r" b="b"/>
            <a:pathLst>
              <a:path w="1524000" h="1014730">
                <a:moveTo>
                  <a:pt x="0" y="1014285"/>
                </a:moveTo>
                <a:lnTo>
                  <a:pt x="1524000" y="1014285"/>
                </a:lnTo>
                <a:lnTo>
                  <a:pt x="1524000" y="0"/>
                </a:lnTo>
                <a:lnTo>
                  <a:pt x="0" y="0"/>
                </a:lnTo>
                <a:lnTo>
                  <a:pt x="0" y="1014285"/>
                </a:lnTo>
                <a:close/>
              </a:path>
            </a:pathLst>
          </a:custGeom>
          <a:solidFill>
            <a:srgbClr val="E7E7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620000" y="2028126"/>
            <a:ext cx="1524000" cy="1014730"/>
          </a:xfrm>
          <a:custGeom>
            <a:avLst/>
            <a:gdLst/>
            <a:ahLst/>
            <a:cxnLst/>
            <a:rect l="l" t="t" r="r" b="b"/>
            <a:pathLst>
              <a:path w="1524000" h="1014730">
                <a:moveTo>
                  <a:pt x="0" y="1014285"/>
                </a:moveTo>
                <a:lnTo>
                  <a:pt x="1524000" y="1014285"/>
                </a:lnTo>
                <a:lnTo>
                  <a:pt x="1524000" y="0"/>
                </a:lnTo>
                <a:lnTo>
                  <a:pt x="0" y="0"/>
                </a:lnTo>
                <a:lnTo>
                  <a:pt x="0" y="1014285"/>
                </a:lnTo>
                <a:close/>
              </a:path>
            </a:pathLst>
          </a:custGeom>
          <a:solidFill>
            <a:srgbClr val="E7E7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0" y="3042475"/>
            <a:ext cx="1524000" cy="1014730"/>
          </a:xfrm>
          <a:custGeom>
            <a:avLst/>
            <a:gdLst/>
            <a:ahLst/>
            <a:cxnLst/>
            <a:rect l="l" t="t" r="r" b="b"/>
            <a:pathLst>
              <a:path w="1524000" h="1014729">
                <a:moveTo>
                  <a:pt x="0" y="1014285"/>
                </a:moveTo>
                <a:lnTo>
                  <a:pt x="1524000" y="1014285"/>
                </a:lnTo>
                <a:lnTo>
                  <a:pt x="1524000" y="0"/>
                </a:lnTo>
                <a:lnTo>
                  <a:pt x="0" y="0"/>
                </a:lnTo>
                <a:lnTo>
                  <a:pt x="0" y="1014285"/>
                </a:lnTo>
                <a:close/>
              </a:path>
            </a:pathLst>
          </a:custGeom>
          <a:solidFill>
            <a:srgbClr val="CACA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524000" y="3042475"/>
            <a:ext cx="1524000" cy="1014730"/>
          </a:xfrm>
          <a:custGeom>
            <a:avLst/>
            <a:gdLst/>
            <a:ahLst/>
            <a:cxnLst/>
            <a:rect l="l" t="t" r="r" b="b"/>
            <a:pathLst>
              <a:path w="1524000" h="1014729">
                <a:moveTo>
                  <a:pt x="0" y="1014285"/>
                </a:moveTo>
                <a:lnTo>
                  <a:pt x="1524000" y="1014285"/>
                </a:lnTo>
                <a:lnTo>
                  <a:pt x="1524000" y="0"/>
                </a:lnTo>
                <a:lnTo>
                  <a:pt x="0" y="0"/>
                </a:lnTo>
                <a:lnTo>
                  <a:pt x="0" y="1014285"/>
                </a:lnTo>
                <a:close/>
              </a:path>
            </a:pathLst>
          </a:custGeom>
          <a:solidFill>
            <a:srgbClr val="CACA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048000" y="3042475"/>
            <a:ext cx="1524000" cy="1014730"/>
          </a:xfrm>
          <a:custGeom>
            <a:avLst/>
            <a:gdLst/>
            <a:ahLst/>
            <a:cxnLst/>
            <a:rect l="l" t="t" r="r" b="b"/>
            <a:pathLst>
              <a:path w="1524000" h="1014729">
                <a:moveTo>
                  <a:pt x="0" y="1014285"/>
                </a:moveTo>
                <a:lnTo>
                  <a:pt x="1524000" y="1014285"/>
                </a:lnTo>
                <a:lnTo>
                  <a:pt x="1524000" y="0"/>
                </a:lnTo>
                <a:lnTo>
                  <a:pt x="0" y="0"/>
                </a:lnTo>
                <a:lnTo>
                  <a:pt x="0" y="1014285"/>
                </a:lnTo>
                <a:close/>
              </a:path>
            </a:pathLst>
          </a:custGeom>
          <a:solidFill>
            <a:srgbClr val="CACA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572000" y="3042475"/>
            <a:ext cx="1524000" cy="1014730"/>
          </a:xfrm>
          <a:custGeom>
            <a:avLst/>
            <a:gdLst/>
            <a:ahLst/>
            <a:cxnLst/>
            <a:rect l="l" t="t" r="r" b="b"/>
            <a:pathLst>
              <a:path w="1524000" h="1014729">
                <a:moveTo>
                  <a:pt x="0" y="1014285"/>
                </a:moveTo>
                <a:lnTo>
                  <a:pt x="1524000" y="1014285"/>
                </a:lnTo>
                <a:lnTo>
                  <a:pt x="1524000" y="0"/>
                </a:lnTo>
                <a:lnTo>
                  <a:pt x="0" y="0"/>
                </a:lnTo>
                <a:lnTo>
                  <a:pt x="0" y="1014285"/>
                </a:lnTo>
                <a:close/>
              </a:path>
            </a:pathLst>
          </a:custGeom>
          <a:solidFill>
            <a:srgbClr val="CACA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096000" y="3042475"/>
            <a:ext cx="1524000" cy="1014730"/>
          </a:xfrm>
          <a:custGeom>
            <a:avLst/>
            <a:gdLst/>
            <a:ahLst/>
            <a:cxnLst/>
            <a:rect l="l" t="t" r="r" b="b"/>
            <a:pathLst>
              <a:path w="1524000" h="1014729">
                <a:moveTo>
                  <a:pt x="0" y="1014285"/>
                </a:moveTo>
                <a:lnTo>
                  <a:pt x="1524000" y="1014285"/>
                </a:lnTo>
                <a:lnTo>
                  <a:pt x="1524000" y="0"/>
                </a:lnTo>
                <a:lnTo>
                  <a:pt x="0" y="0"/>
                </a:lnTo>
                <a:lnTo>
                  <a:pt x="0" y="1014285"/>
                </a:lnTo>
                <a:close/>
              </a:path>
            </a:pathLst>
          </a:custGeom>
          <a:solidFill>
            <a:srgbClr val="CACA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620000" y="3042475"/>
            <a:ext cx="1524000" cy="1014730"/>
          </a:xfrm>
          <a:custGeom>
            <a:avLst/>
            <a:gdLst/>
            <a:ahLst/>
            <a:cxnLst/>
            <a:rect l="l" t="t" r="r" b="b"/>
            <a:pathLst>
              <a:path w="1524000" h="1014729">
                <a:moveTo>
                  <a:pt x="0" y="1014285"/>
                </a:moveTo>
                <a:lnTo>
                  <a:pt x="1524000" y="1014285"/>
                </a:lnTo>
                <a:lnTo>
                  <a:pt x="1524000" y="0"/>
                </a:lnTo>
                <a:lnTo>
                  <a:pt x="0" y="0"/>
                </a:lnTo>
                <a:lnTo>
                  <a:pt x="0" y="1014285"/>
                </a:lnTo>
                <a:close/>
              </a:path>
            </a:pathLst>
          </a:custGeom>
          <a:solidFill>
            <a:srgbClr val="CACA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0" y="4056697"/>
            <a:ext cx="1524000" cy="1014730"/>
          </a:xfrm>
          <a:custGeom>
            <a:avLst/>
            <a:gdLst/>
            <a:ahLst/>
            <a:cxnLst/>
            <a:rect l="l" t="t" r="r" b="b"/>
            <a:pathLst>
              <a:path w="1524000" h="1014729">
                <a:moveTo>
                  <a:pt x="0" y="1014285"/>
                </a:moveTo>
                <a:lnTo>
                  <a:pt x="1524000" y="1014285"/>
                </a:lnTo>
                <a:lnTo>
                  <a:pt x="1524000" y="0"/>
                </a:lnTo>
                <a:lnTo>
                  <a:pt x="0" y="0"/>
                </a:lnTo>
                <a:lnTo>
                  <a:pt x="0" y="1014285"/>
                </a:lnTo>
                <a:close/>
              </a:path>
            </a:pathLst>
          </a:custGeom>
          <a:solidFill>
            <a:srgbClr val="E7E7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524000" y="4056697"/>
            <a:ext cx="1524000" cy="1014730"/>
          </a:xfrm>
          <a:custGeom>
            <a:avLst/>
            <a:gdLst/>
            <a:ahLst/>
            <a:cxnLst/>
            <a:rect l="l" t="t" r="r" b="b"/>
            <a:pathLst>
              <a:path w="1524000" h="1014729">
                <a:moveTo>
                  <a:pt x="0" y="1014285"/>
                </a:moveTo>
                <a:lnTo>
                  <a:pt x="1524000" y="1014285"/>
                </a:lnTo>
                <a:lnTo>
                  <a:pt x="1524000" y="0"/>
                </a:lnTo>
                <a:lnTo>
                  <a:pt x="0" y="0"/>
                </a:lnTo>
                <a:lnTo>
                  <a:pt x="0" y="1014285"/>
                </a:lnTo>
                <a:close/>
              </a:path>
            </a:pathLst>
          </a:custGeom>
          <a:solidFill>
            <a:srgbClr val="E7E7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048000" y="4056697"/>
            <a:ext cx="1524000" cy="1014730"/>
          </a:xfrm>
          <a:custGeom>
            <a:avLst/>
            <a:gdLst/>
            <a:ahLst/>
            <a:cxnLst/>
            <a:rect l="l" t="t" r="r" b="b"/>
            <a:pathLst>
              <a:path w="1524000" h="1014729">
                <a:moveTo>
                  <a:pt x="0" y="1014285"/>
                </a:moveTo>
                <a:lnTo>
                  <a:pt x="1524000" y="1014285"/>
                </a:lnTo>
                <a:lnTo>
                  <a:pt x="1524000" y="0"/>
                </a:lnTo>
                <a:lnTo>
                  <a:pt x="0" y="0"/>
                </a:lnTo>
                <a:lnTo>
                  <a:pt x="0" y="1014285"/>
                </a:lnTo>
                <a:close/>
              </a:path>
            </a:pathLst>
          </a:custGeom>
          <a:solidFill>
            <a:srgbClr val="E7E7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572000" y="4056697"/>
            <a:ext cx="1524000" cy="1014730"/>
          </a:xfrm>
          <a:custGeom>
            <a:avLst/>
            <a:gdLst/>
            <a:ahLst/>
            <a:cxnLst/>
            <a:rect l="l" t="t" r="r" b="b"/>
            <a:pathLst>
              <a:path w="1524000" h="1014729">
                <a:moveTo>
                  <a:pt x="0" y="1014285"/>
                </a:moveTo>
                <a:lnTo>
                  <a:pt x="1524000" y="1014285"/>
                </a:lnTo>
                <a:lnTo>
                  <a:pt x="1524000" y="0"/>
                </a:lnTo>
                <a:lnTo>
                  <a:pt x="0" y="0"/>
                </a:lnTo>
                <a:lnTo>
                  <a:pt x="0" y="1014285"/>
                </a:lnTo>
                <a:close/>
              </a:path>
            </a:pathLst>
          </a:custGeom>
          <a:solidFill>
            <a:srgbClr val="E7E7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096000" y="4056697"/>
            <a:ext cx="1524000" cy="1014730"/>
          </a:xfrm>
          <a:custGeom>
            <a:avLst/>
            <a:gdLst/>
            <a:ahLst/>
            <a:cxnLst/>
            <a:rect l="l" t="t" r="r" b="b"/>
            <a:pathLst>
              <a:path w="1524000" h="1014729">
                <a:moveTo>
                  <a:pt x="0" y="1014285"/>
                </a:moveTo>
                <a:lnTo>
                  <a:pt x="1524000" y="1014285"/>
                </a:lnTo>
                <a:lnTo>
                  <a:pt x="1524000" y="0"/>
                </a:lnTo>
                <a:lnTo>
                  <a:pt x="0" y="0"/>
                </a:lnTo>
                <a:lnTo>
                  <a:pt x="0" y="1014285"/>
                </a:lnTo>
                <a:close/>
              </a:path>
            </a:pathLst>
          </a:custGeom>
          <a:solidFill>
            <a:srgbClr val="E7E7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620000" y="4056697"/>
            <a:ext cx="1524000" cy="1014730"/>
          </a:xfrm>
          <a:custGeom>
            <a:avLst/>
            <a:gdLst/>
            <a:ahLst/>
            <a:cxnLst/>
            <a:rect l="l" t="t" r="r" b="b"/>
            <a:pathLst>
              <a:path w="1524000" h="1014729">
                <a:moveTo>
                  <a:pt x="0" y="1014285"/>
                </a:moveTo>
                <a:lnTo>
                  <a:pt x="1524000" y="1014285"/>
                </a:lnTo>
                <a:lnTo>
                  <a:pt x="1524000" y="0"/>
                </a:lnTo>
                <a:lnTo>
                  <a:pt x="0" y="0"/>
                </a:lnTo>
                <a:lnTo>
                  <a:pt x="0" y="1014285"/>
                </a:lnTo>
                <a:close/>
              </a:path>
            </a:pathLst>
          </a:custGeom>
          <a:solidFill>
            <a:srgbClr val="E7E7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0" y="5070995"/>
            <a:ext cx="1524000" cy="1014730"/>
          </a:xfrm>
          <a:custGeom>
            <a:avLst/>
            <a:gdLst/>
            <a:ahLst/>
            <a:cxnLst/>
            <a:rect l="l" t="t" r="r" b="b"/>
            <a:pathLst>
              <a:path w="1524000" h="1014729">
                <a:moveTo>
                  <a:pt x="0" y="1014285"/>
                </a:moveTo>
                <a:lnTo>
                  <a:pt x="1524000" y="1014285"/>
                </a:lnTo>
                <a:lnTo>
                  <a:pt x="1524000" y="0"/>
                </a:lnTo>
                <a:lnTo>
                  <a:pt x="0" y="0"/>
                </a:lnTo>
                <a:lnTo>
                  <a:pt x="0" y="1014285"/>
                </a:lnTo>
                <a:close/>
              </a:path>
            </a:pathLst>
          </a:custGeom>
          <a:solidFill>
            <a:srgbClr val="CACA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524000" y="5070995"/>
            <a:ext cx="1524000" cy="1014730"/>
          </a:xfrm>
          <a:custGeom>
            <a:avLst/>
            <a:gdLst/>
            <a:ahLst/>
            <a:cxnLst/>
            <a:rect l="l" t="t" r="r" b="b"/>
            <a:pathLst>
              <a:path w="1524000" h="1014729">
                <a:moveTo>
                  <a:pt x="0" y="1014285"/>
                </a:moveTo>
                <a:lnTo>
                  <a:pt x="1524000" y="1014285"/>
                </a:lnTo>
                <a:lnTo>
                  <a:pt x="1524000" y="0"/>
                </a:lnTo>
                <a:lnTo>
                  <a:pt x="0" y="0"/>
                </a:lnTo>
                <a:lnTo>
                  <a:pt x="0" y="1014285"/>
                </a:lnTo>
                <a:close/>
              </a:path>
            </a:pathLst>
          </a:custGeom>
          <a:solidFill>
            <a:srgbClr val="CACA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048000" y="5070995"/>
            <a:ext cx="1524000" cy="1014730"/>
          </a:xfrm>
          <a:custGeom>
            <a:avLst/>
            <a:gdLst/>
            <a:ahLst/>
            <a:cxnLst/>
            <a:rect l="l" t="t" r="r" b="b"/>
            <a:pathLst>
              <a:path w="1524000" h="1014729">
                <a:moveTo>
                  <a:pt x="0" y="1014285"/>
                </a:moveTo>
                <a:lnTo>
                  <a:pt x="1524000" y="1014285"/>
                </a:lnTo>
                <a:lnTo>
                  <a:pt x="1524000" y="0"/>
                </a:lnTo>
                <a:lnTo>
                  <a:pt x="0" y="0"/>
                </a:lnTo>
                <a:lnTo>
                  <a:pt x="0" y="1014285"/>
                </a:lnTo>
                <a:close/>
              </a:path>
            </a:pathLst>
          </a:custGeom>
          <a:solidFill>
            <a:srgbClr val="CACA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572000" y="5070995"/>
            <a:ext cx="1524000" cy="1014730"/>
          </a:xfrm>
          <a:custGeom>
            <a:avLst/>
            <a:gdLst/>
            <a:ahLst/>
            <a:cxnLst/>
            <a:rect l="l" t="t" r="r" b="b"/>
            <a:pathLst>
              <a:path w="1524000" h="1014729">
                <a:moveTo>
                  <a:pt x="0" y="1014285"/>
                </a:moveTo>
                <a:lnTo>
                  <a:pt x="1524000" y="1014285"/>
                </a:lnTo>
                <a:lnTo>
                  <a:pt x="1524000" y="0"/>
                </a:lnTo>
                <a:lnTo>
                  <a:pt x="0" y="0"/>
                </a:lnTo>
                <a:lnTo>
                  <a:pt x="0" y="1014285"/>
                </a:lnTo>
                <a:close/>
              </a:path>
            </a:pathLst>
          </a:custGeom>
          <a:solidFill>
            <a:srgbClr val="CACA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096000" y="5070995"/>
            <a:ext cx="1524000" cy="1014730"/>
          </a:xfrm>
          <a:custGeom>
            <a:avLst/>
            <a:gdLst/>
            <a:ahLst/>
            <a:cxnLst/>
            <a:rect l="l" t="t" r="r" b="b"/>
            <a:pathLst>
              <a:path w="1524000" h="1014729">
                <a:moveTo>
                  <a:pt x="0" y="1014285"/>
                </a:moveTo>
                <a:lnTo>
                  <a:pt x="1524000" y="1014285"/>
                </a:lnTo>
                <a:lnTo>
                  <a:pt x="1524000" y="0"/>
                </a:lnTo>
                <a:lnTo>
                  <a:pt x="0" y="0"/>
                </a:lnTo>
                <a:lnTo>
                  <a:pt x="0" y="1014285"/>
                </a:lnTo>
                <a:close/>
              </a:path>
            </a:pathLst>
          </a:custGeom>
          <a:solidFill>
            <a:srgbClr val="CACA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7620000" y="5070995"/>
            <a:ext cx="1524000" cy="1014730"/>
          </a:xfrm>
          <a:custGeom>
            <a:avLst/>
            <a:gdLst/>
            <a:ahLst/>
            <a:cxnLst/>
            <a:rect l="l" t="t" r="r" b="b"/>
            <a:pathLst>
              <a:path w="1524000" h="1014729">
                <a:moveTo>
                  <a:pt x="0" y="1014285"/>
                </a:moveTo>
                <a:lnTo>
                  <a:pt x="1524000" y="1014285"/>
                </a:lnTo>
                <a:lnTo>
                  <a:pt x="1524000" y="0"/>
                </a:lnTo>
                <a:lnTo>
                  <a:pt x="0" y="0"/>
                </a:lnTo>
                <a:lnTo>
                  <a:pt x="0" y="1014285"/>
                </a:lnTo>
                <a:close/>
              </a:path>
            </a:pathLst>
          </a:custGeom>
          <a:solidFill>
            <a:srgbClr val="CACA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0" y="6085279"/>
            <a:ext cx="1524000" cy="772795"/>
          </a:xfrm>
          <a:custGeom>
            <a:avLst/>
            <a:gdLst/>
            <a:ahLst/>
            <a:cxnLst/>
            <a:rect l="l" t="t" r="r" b="b"/>
            <a:pathLst>
              <a:path w="1524000" h="772795">
                <a:moveTo>
                  <a:pt x="0" y="772718"/>
                </a:moveTo>
                <a:lnTo>
                  <a:pt x="1524000" y="772718"/>
                </a:lnTo>
                <a:lnTo>
                  <a:pt x="1524000" y="0"/>
                </a:lnTo>
                <a:lnTo>
                  <a:pt x="0" y="0"/>
                </a:lnTo>
                <a:lnTo>
                  <a:pt x="0" y="772718"/>
                </a:lnTo>
                <a:close/>
              </a:path>
            </a:pathLst>
          </a:custGeom>
          <a:solidFill>
            <a:srgbClr val="E7E7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524000" y="6085279"/>
            <a:ext cx="1524000" cy="772795"/>
          </a:xfrm>
          <a:custGeom>
            <a:avLst/>
            <a:gdLst/>
            <a:ahLst/>
            <a:cxnLst/>
            <a:rect l="l" t="t" r="r" b="b"/>
            <a:pathLst>
              <a:path w="1524000" h="772795">
                <a:moveTo>
                  <a:pt x="0" y="772718"/>
                </a:moveTo>
                <a:lnTo>
                  <a:pt x="1524000" y="772718"/>
                </a:lnTo>
                <a:lnTo>
                  <a:pt x="1524000" y="0"/>
                </a:lnTo>
                <a:lnTo>
                  <a:pt x="0" y="0"/>
                </a:lnTo>
                <a:lnTo>
                  <a:pt x="0" y="772718"/>
                </a:lnTo>
                <a:close/>
              </a:path>
            </a:pathLst>
          </a:custGeom>
          <a:solidFill>
            <a:srgbClr val="E7E7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048000" y="6085279"/>
            <a:ext cx="1524000" cy="772795"/>
          </a:xfrm>
          <a:custGeom>
            <a:avLst/>
            <a:gdLst/>
            <a:ahLst/>
            <a:cxnLst/>
            <a:rect l="l" t="t" r="r" b="b"/>
            <a:pathLst>
              <a:path w="1524000" h="772795">
                <a:moveTo>
                  <a:pt x="0" y="772718"/>
                </a:moveTo>
                <a:lnTo>
                  <a:pt x="1524000" y="772718"/>
                </a:lnTo>
                <a:lnTo>
                  <a:pt x="1524000" y="0"/>
                </a:lnTo>
                <a:lnTo>
                  <a:pt x="0" y="0"/>
                </a:lnTo>
                <a:lnTo>
                  <a:pt x="0" y="772718"/>
                </a:lnTo>
                <a:close/>
              </a:path>
            </a:pathLst>
          </a:custGeom>
          <a:solidFill>
            <a:srgbClr val="E7E7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572000" y="6085279"/>
            <a:ext cx="1524000" cy="772795"/>
          </a:xfrm>
          <a:custGeom>
            <a:avLst/>
            <a:gdLst/>
            <a:ahLst/>
            <a:cxnLst/>
            <a:rect l="l" t="t" r="r" b="b"/>
            <a:pathLst>
              <a:path w="1524000" h="772795">
                <a:moveTo>
                  <a:pt x="0" y="772718"/>
                </a:moveTo>
                <a:lnTo>
                  <a:pt x="1524000" y="772718"/>
                </a:lnTo>
                <a:lnTo>
                  <a:pt x="1524000" y="0"/>
                </a:lnTo>
                <a:lnTo>
                  <a:pt x="0" y="0"/>
                </a:lnTo>
                <a:lnTo>
                  <a:pt x="0" y="772718"/>
                </a:lnTo>
                <a:close/>
              </a:path>
            </a:pathLst>
          </a:custGeom>
          <a:solidFill>
            <a:srgbClr val="E7E7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6096000" y="6085279"/>
            <a:ext cx="1524000" cy="772795"/>
          </a:xfrm>
          <a:custGeom>
            <a:avLst/>
            <a:gdLst/>
            <a:ahLst/>
            <a:cxnLst/>
            <a:rect l="l" t="t" r="r" b="b"/>
            <a:pathLst>
              <a:path w="1524000" h="772795">
                <a:moveTo>
                  <a:pt x="0" y="772718"/>
                </a:moveTo>
                <a:lnTo>
                  <a:pt x="1524000" y="772718"/>
                </a:lnTo>
                <a:lnTo>
                  <a:pt x="1524000" y="0"/>
                </a:lnTo>
                <a:lnTo>
                  <a:pt x="0" y="0"/>
                </a:lnTo>
                <a:lnTo>
                  <a:pt x="0" y="772718"/>
                </a:lnTo>
                <a:close/>
              </a:path>
            </a:pathLst>
          </a:custGeom>
          <a:solidFill>
            <a:srgbClr val="E7E7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7620000" y="6085279"/>
            <a:ext cx="1524000" cy="772795"/>
          </a:xfrm>
          <a:custGeom>
            <a:avLst/>
            <a:gdLst/>
            <a:ahLst/>
            <a:cxnLst/>
            <a:rect l="l" t="t" r="r" b="b"/>
            <a:pathLst>
              <a:path w="1524000" h="772795">
                <a:moveTo>
                  <a:pt x="0" y="772718"/>
                </a:moveTo>
                <a:lnTo>
                  <a:pt x="1524000" y="772718"/>
                </a:lnTo>
                <a:lnTo>
                  <a:pt x="1524000" y="0"/>
                </a:lnTo>
                <a:lnTo>
                  <a:pt x="0" y="0"/>
                </a:lnTo>
                <a:lnTo>
                  <a:pt x="0" y="772718"/>
                </a:lnTo>
                <a:close/>
              </a:path>
            </a:pathLst>
          </a:custGeom>
          <a:solidFill>
            <a:srgbClr val="E7E7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524000" y="565150"/>
            <a:ext cx="0" cy="429895"/>
          </a:xfrm>
          <a:custGeom>
            <a:avLst/>
            <a:gdLst/>
            <a:ahLst/>
            <a:cxnLst/>
            <a:rect l="l" t="t" r="r" b="b"/>
            <a:pathLst>
              <a:path h="429894">
                <a:moveTo>
                  <a:pt x="0" y="0"/>
                </a:moveTo>
                <a:lnTo>
                  <a:pt x="0" y="42964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524000" y="1032891"/>
            <a:ext cx="0" cy="5825490"/>
          </a:xfrm>
          <a:custGeom>
            <a:avLst/>
            <a:gdLst/>
            <a:ahLst/>
            <a:cxnLst/>
            <a:rect l="l" t="t" r="r" b="b"/>
            <a:pathLst>
              <a:path h="5825490">
                <a:moveTo>
                  <a:pt x="0" y="0"/>
                </a:moveTo>
                <a:lnTo>
                  <a:pt x="0" y="5825106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048000" y="565150"/>
            <a:ext cx="0" cy="429895"/>
          </a:xfrm>
          <a:custGeom>
            <a:avLst/>
            <a:gdLst/>
            <a:ahLst/>
            <a:cxnLst/>
            <a:rect l="l" t="t" r="r" b="b"/>
            <a:pathLst>
              <a:path h="429894">
                <a:moveTo>
                  <a:pt x="0" y="0"/>
                </a:moveTo>
                <a:lnTo>
                  <a:pt x="0" y="42964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3048000" y="1032891"/>
            <a:ext cx="0" cy="5825490"/>
          </a:xfrm>
          <a:custGeom>
            <a:avLst/>
            <a:gdLst/>
            <a:ahLst/>
            <a:cxnLst/>
            <a:rect l="l" t="t" r="r" b="b"/>
            <a:pathLst>
              <a:path h="5825490">
                <a:moveTo>
                  <a:pt x="0" y="0"/>
                </a:moveTo>
                <a:lnTo>
                  <a:pt x="0" y="5825106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4572000" y="565150"/>
            <a:ext cx="0" cy="429895"/>
          </a:xfrm>
          <a:custGeom>
            <a:avLst/>
            <a:gdLst/>
            <a:ahLst/>
            <a:cxnLst/>
            <a:rect l="l" t="t" r="r" b="b"/>
            <a:pathLst>
              <a:path h="429894">
                <a:moveTo>
                  <a:pt x="0" y="0"/>
                </a:moveTo>
                <a:lnTo>
                  <a:pt x="0" y="42964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572000" y="1032891"/>
            <a:ext cx="0" cy="5825490"/>
          </a:xfrm>
          <a:custGeom>
            <a:avLst/>
            <a:gdLst/>
            <a:ahLst/>
            <a:cxnLst/>
            <a:rect l="l" t="t" r="r" b="b"/>
            <a:pathLst>
              <a:path h="5825490">
                <a:moveTo>
                  <a:pt x="0" y="0"/>
                </a:moveTo>
                <a:lnTo>
                  <a:pt x="0" y="5825106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6096000" y="565150"/>
            <a:ext cx="0" cy="429895"/>
          </a:xfrm>
          <a:custGeom>
            <a:avLst/>
            <a:gdLst/>
            <a:ahLst/>
            <a:cxnLst/>
            <a:rect l="l" t="t" r="r" b="b"/>
            <a:pathLst>
              <a:path h="429894">
                <a:moveTo>
                  <a:pt x="0" y="0"/>
                </a:moveTo>
                <a:lnTo>
                  <a:pt x="0" y="42964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096000" y="1032891"/>
            <a:ext cx="0" cy="5825490"/>
          </a:xfrm>
          <a:custGeom>
            <a:avLst/>
            <a:gdLst/>
            <a:ahLst/>
            <a:cxnLst/>
            <a:rect l="l" t="t" r="r" b="b"/>
            <a:pathLst>
              <a:path h="5825490">
                <a:moveTo>
                  <a:pt x="0" y="0"/>
                </a:moveTo>
                <a:lnTo>
                  <a:pt x="0" y="5825106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7620000" y="565150"/>
            <a:ext cx="0" cy="429895"/>
          </a:xfrm>
          <a:custGeom>
            <a:avLst/>
            <a:gdLst/>
            <a:ahLst/>
            <a:cxnLst/>
            <a:rect l="l" t="t" r="r" b="b"/>
            <a:pathLst>
              <a:path h="429894">
                <a:moveTo>
                  <a:pt x="0" y="0"/>
                </a:moveTo>
                <a:lnTo>
                  <a:pt x="0" y="42964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7620000" y="1032891"/>
            <a:ext cx="0" cy="5825490"/>
          </a:xfrm>
          <a:custGeom>
            <a:avLst/>
            <a:gdLst/>
            <a:ahLst/>
            <a:cxnLst/>
            <a:rect l="l" t="t" r="r" b="b"/>
            <a:pathLst>
              <a:path h="5825490">
                <a:moveTo>
                  <a:pt x="0" y="0"/>
                </a:moveTo>
                <a:lnTo>
                  <a:pt x="0" y="5825106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0" y="2028189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0" y="3042411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0" y="4056760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0" y="5070983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0" y="6085281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175" y="565150"/>
            <a:ext cx="0" cy="6292850"/>
          </a:xfrm>
          <a:custGeom>
            <a:avLst/>
            <a:gdLst/>
            <a:ahLst/>
            <a:cxnLst/>
            <a:rect l="l" t="t" r="r" b="b"/>
            <a:pathLst>
              <a:path h="6292850">
                <a:moveTo>
                  <a:pt x="0" y="0"/>
                </a:moveTo>
                <a:lnTo>
                  <a:pt x="0" y="6292847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9140825" y="565150"/>
            <a:ext cx="0" cy="6292850"/>
          </a:xfrm>
          <a:custGeom>
            <a:avLst/>
            <a:gdLst/>
            <a:ahLst/>
            <a:cxnLst/>
            <a:rect l="l" t="t" r="r" b="b"/>
            <a:pathLst>
              <a:path h="6292850">
                <a:moveTo>
                  <a:pt x="0" y="0"/>
                </a:moveTo>
                <a:lnTo>
                  <a:pt x="0" y="6292847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0" y="571500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0" y="6854822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63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 txBox="1"/>
          <p:nvPr/>
        </p:nvSpPr>
        <p:spPr>
          <a:xfrm>
            <a:off x="1769998" y="672211"/>
            <a:ext cx="1033144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13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r>
              <a:rPr sz="1275" b="1" spc="-15" baseline="26143" dirty="0">
                <a:solidFill>
                  <a:srgbClr val="FFFFFF"/>
                </a:solidFill>
                <a:latin typeface="Times New Roman"/>
                <a:cs typeface="Times New Roman"/>
              </a:rPr>
              <a:t>st</a:t>
            </a:r>
            <a:r>
              <a:rPr sz="13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Generation</a:t>
            </a:r>
            <a:endParaRPr sz="1300" dirty="0">
              <a:latin typeface="Times New Roman"/>
              <a:cs typeface="Times New Roman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3233801" y="659130"/>
            <a:ext cx="4174490" cy="247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100"/>
              </a:spcBef>
              <a:tabLst>
                <a:tab pos="1594485" algn="l"/>
                <a:tab pos="3125470" algn="l"/>
              </a:tabLst>
            </a:pPr>
            <a:r>
              <a:rPr sz="145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r>
              <a:rPr sz="1425" b="1" spc="-7" baseline="26315" dirty="0">
                <a:solidFill>
                  <a:srgbClr val="FFFFFF"/>
                </a:solidFill>
                <a:latin typeface="Times New Roman"/>
                <a:cs typeface="Times New Roman"/>
              </a:rPr>
              <a:t>nd</a:t>
            </a:r>
            <a:r>
              <a:rPr sz="13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Generation	</a:t>
            </a:r>
            <a:r>
              <a:rPr sz="145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3</a:t>
            </a:r>
            <a:r>
              <a:rPr sz="1425" b="1" spc="-7" baseline="26315" dirty="0">
                <a:solidFill>
                  <a:srgbClr val="FFFFFF"/>
                </a:solidFill>
                <a:latin typeface="Times New Roman"/>
                <a:cs typeface="Times New Roman"/>
              </a:rPr>
              <a:t>rd</a:t>
            </a:r>
            <a:r>
              <a:rPr sz="13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Generation	</a:t>
            </a:r>
            <a:r>
              <a:rPr sz="145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4</a:t>
            </a:r>
            <a:r>
              <a:rPr sz="1425" b="1" spc="-7" baseline="26315" dirty="0">
                <a:solidFill>
                  <a:srgbClr val="FFFFFF"/>
                </a:solidFill>
                <a:latin typeface="Times New Roman"/>
                <a:cs typeface="Times New Roman"/>
              </a:rPr>
              <a:t>th</a:t>
            </a:r>
            <a:r>
              <a:rPr sz="13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Generation</a:t>
            </a:r>
            <a:endParaRPr sz="1300" dirty="0">
              <a:latin typeface="Times New Roman"/>
              <a:cs typeface="Times New Roman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7845552" y="659130"/>
            <a:ext cx="1074420" cy="247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45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5</a:t>
            </a:r>
            <a:r>
              <a:rPr sz="1425" b="1" spc="-7" baseline="26315" dirty="0">
                <a:solidFill>
                  <a:srgbClr val="FFFFFF"/>
                </a:solidFill>
                <a:latin typeface="Times New Roman"/>
                <a:cs typeface="Times New Roman"/>
              </a:rPr>
              <a:t>th</a:t>
            </a:r>
            <a:r>
              <a:rPr sz="13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Generation</a:t>
            </a:r>
            <a:endParaRPr sz="1300">
              <a:latin typeface="Times New Roman"/>
              <a:cs typeface="Times New Roman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429564" y="1400683"/>
            <a:ext cx="66611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5" dirty="0">
                <a:latin typeface="Times New Roman"/>
                <a:cs typeface="Times New Roman"/>
              </a:rPr>
              <a:t>Duration</a:t>
            </a:r>
            <a:endParaRPr sz="1300">
              <a:latin typeface="Times New Roman"/>
              <a:cs typeface="Times New Roman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1871598" y="1387602"/>
            <a:ext cx="830580" cy="247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dirty="0">
                <a:latin typeface="Times New Roman"/>
                <a:cs typeface="Times New Roman"/>
              </a:rPr>
              <a:t>1940-1956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3395853" y="1387602"/>
            <a:ext cx="830580" cy="247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dirty="0">
                <a:latin typeface="Times New Roman"/>
                <a:cs typeface="Times New Roman"/>
              </a:rPr>
              <a:t>1956-1964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4920234" y="1387602"/>
            <a:ext cx="830580" cy="247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dirty="0">
                <a:latin typeface="Times New Roman"/>
                <a:cs typeface="Times New Roman"/>
              </a:rPr>
              <a:t>1964-1971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6444234" y="1387602"/>
            <a:ext cx="830580" cy="247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dirty="0">
                <a:latin typeface="Times New Roman"/>
                <a:cs typeface="Times New Roman"/>
              </a:rPr>
              <a:t>1971-1981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7887716" y="1387602"/>
            <a:ext cx="990600" cy="247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spc="5" dirty="0">
                <a:latin typeface="Times New Roman"/>
                <a:cs typeface="Times New Roman"/>
              </a:rPr>
              <a:t>1981</a:t>
            </a:r>
            <a:r>
              <a:rPr sz="1450" spc="-5" dirty="0">
                <a:latin typeface="Times New Roman"/>
                <a:cs typeface="Times New Roman"/>
              </a:rPr>
              <a:t>-</a:t>
            </a:r>
            <a:r>
              <a:rPr sz="1450" dirty="0">
                <a:latin typeface="Times New Roman"/>
                <a:cs typeface="Times New Roman"/>
              </a:rPr>
              <a:t>pres</a:t>
            </a:r>
            <a:r>
              <a:rPr sz="1450" spc="-15" dirty="0">
                <a:latin typeface="Times New Roman"/>
                <a:cs typeface="Times New Roman"/>
              </a:rPr>
              <a:t>e</a:t>
            </a:r>
            <a:r>
              <a:rPr sz="1450" dirty="0">
                <a:latin typeface="Times New Roman"/>
                <a:cs typeface="Times New Roman"/>
              </a:rPr>
              <a:t>nt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360984" y="2270277"/>
            <a:ext cx="80137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00330">
              <a:lnSpc>
                <a:spcPct val="115399"/>
              </a:lnSpc>
              <a:spcBef>
                <a:spcPts val="100"/>
              </a:spcBef>
            </a:pPr>
            <a:r>
              <a:rPr sz="1300" b="1" spc="-10" dirty="0">
                <a:latin typeface="Times New Roman"/>
                <a:cs typeface="Times New Roman"/>
              </a:rPr>
              <a:t>Internal  </a:t>
            </a:r>
            <a:r>
              <a:rPr sz="1300" b="1" spc="-5" dirty="0">
                <a:latin typeface="Times New Roman"/>
                <a:cs typeface="Times New Roman"/>
              </a:rPr>
              <a:t>co</a:t>
            </a:r>
            <a:r>
              <a:rPr sz="1300" b="1" spc="-20" dirty="0">
                <a:latin typeface="Times New Roman"/>
                <a:cs typeface="Times New Roman"/>
              </a:rPr>
              <a:t>m</a:t>
            </a:r>
            <a:r>
              <a:rPr sz="1300" b="1" spc="-5" dirty="0">
                <a:latin typeface="Times New Roman"/>
                <a:cs typeface="Times New Roman"/>
              </a:rPr>
              <a:t>ponent</a:t>
            </a:r>
            <a:endParaRPr sz="1300" dirty="0">
              <a:latin typeface="Times New Roman"/>
              <a:cs typeface="Times New Roman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1754251" y="2402205"/>
            <a:ext cx="1062355" cy="247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spc="-25" dirty="0">
                <a:latin typeface="Times New Roman"/>
                <a:cs typeface="Times New Roman"/>
              </a:rPr>
              <a:t>Vacuum</a:t>
            </a:r>
            <a:r>
              <a:rPr sz="1450" spc="-120" dirty="0">
                <a:latin typeface="Times New Roman"/>
                <a:cs typeface="Times New Roman"/>
              </a:rPr>
              <a:t> </a:t>
            </a:r>
            <a:r>
              <a:rPr sz="1450" dirty="0">
                <a:latin typeface="Times New Roman"/>
                <a:cs typeface="Times New Roman"/>
              </a:rPr>
              <a:t>tubes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3389757" y="2402205"/>
            <a:ext cx="840740" cy="247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spc="-50" dirty="0">
                <a:latin typeface="Times New Roman"/>
                <a:cs typeface="Times New Roman"/>
              </a:rPr>
              <a:t>T</a:t>
            </a:r>
            <a:r>
              <a:rPr sz="1450" dirty="0">
                <a:latin typeface="Times New Roman"/>
                <a:cs typeface="Times New Roman"/>
              </a:rPr>
              <a:t>ransis</a:t>
            </a:r>
            <a:r>
              <a:rPr sz="1450" spc="5" dirty="0">
                <a:latin typeface="Times New Roman"/>
                <a:cs typeface="Times New Roman"/>
              </a:rPr>
              <a:t>t</a:t>
            </a:r>
            <a:r>
              <a:rPr sz="1450" dirty="0">
                <a:latin typeface="Times New Roman"/>
                <a:cs typeface="Times New Roman"/>
              </a:rPr>
              <a:t>ors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4664328" y="2241854"/>
            <a:ext cx="1337310" cy="534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3234" marR="30480" indent="-445770">
              <a:lnSpc>
                <a:spcPct val="115199"/>
              </a:lnSpc>
              <a:spcBef>
                <a:spcPts val="100"/>
              </a:spcBef>
            </a:pPr>
            <a:r>
              <a:rPr sz="1450" dirty="0">
                <a:latin typeface="Times New Roman"/>
                <a:cs typeface="Times New Roman"/>
              </a:rPr>
              <a:t>Integrated</a:t>
            </a:r>
            <a:r>
              <a:rPr sz="1450" spc="-125" dirty="0">
                <a:latin typeface="Times New Roman"/>
                <a:cs typeface="Times New Roman"/>
              </a:rPr>
              <a:t> </a:t>
            </a:r>
            <a:r>
              <a:rPr sz="1450" dirty="0">
                <a:latin typeface="Times New Roman"/>
                <a:cs typeface="Times New Roman"/>
              </a:rPr>
              <a:t>circuit  (IC</a:t>
            </a:r>
            <a:r>
              <a:rPr sz="1425" baseline="-20467" dirty="0">
                <a:latin typeface="Times New Roman"/>
                <a:cs typeface="Times New Roman"/>
              </a:rPr>
              <a:t>S</a:t>
            </a:r>
            <a:r>
              <a:rPr sz="1450" dirty="0">
                <a:latin typeface="Times New Roman"/>
                <a:cs typeface="Times New Roman"/>
              </a:rPr>
              <a:t>)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6236970" y="2402205"/>
            <a:ext cx="1245235" cy="247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spc="-5" dirty="0">
                <a:latin typeface="Times New Roman"/>
                <a:cs typeface="Times New Roman"/>
              </a:rPr>
              <a:t>Micro-processor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7941056" y="2241854"/>
            <a:ext cx="883919" cy="534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9535">
              <a:lnSpc>
                <a:spcPct val="115199"/>
              </a:lnSpc>
              <a:spcBef>
                <a:spcPts val="100"/>
              </a:spcBef>
            </a:pPr>
            <a:r>
              <a:rPr sz="1450" dirty="0">
                <a:latin typeface="Times New Roman"/>
                <a:cs typeface="Times New Roman"/>
              </a:rPr>
              <a:t>Artificial  i</a:t>
            </a:r>
            <a:r>
              <a:rPr sz="1450" spc="5" dirty="0">
                <a:latin typeface="Times New Roman"/>
                <a:cs typeface="Times New Roman"/>
              </a:rPr>
              <a:t>n</a:t>
            </a:r>
            <a:r>
              <a:rPr sz="1450" dirty="0">
                <a:latin typeface="Times New Roman"/>
                <a:cs typeface="Times New Roman"/>
              </a:rPr>
              <a:t>t</a:t>
            </a:r>
            <a:r>
              <a:rPr sz="1450" spc="5" dirty="0">
                <a:latin typeface="Times New Roman"/>
                <a:cs typeface="Times New Roman"/>
              </a:rPr>
              <a:t>e</a:t>
            </a:r>
            <a:r>
              <a:rPr sz="1450" dirty="0">
                <a:latin typeface="Times New Roman"/>
                <a:cs typeface="Times New Roman"/>
              </a:rPr>
              <a:t>ll</a:t>
            </a:r>
            <a:r>
              <a:rPr sz="1450" spc="-15" dirty="0">
                <a:latin typeface="Times New Roman"/>
                <a:cs typeface="Times New Roman"/>
              </a:rPr>
              <a:t>i</a:t>
            </a:r>
            <a:r>
              <a:rPr sz="1450" dirty="0">
                <a:latin typeface="Times New Roman"/>
                <a:cs typeface="Times New Roman"/>
              </a:rPr>
              <a:t>g</a:t>
            </a:r>
            <a:r>
              <a:rPr sz="1450" spc="-10" dirty="0">
                <a:latin typeface="Times New Roman"/>
                <a:cs typeface="Times New Roman"/>
              </a:rPr>
              <a:t>enc</a:t>
            </a:r>
            <a:r>
              <a:rPr sz="1450" dirty="0">
                <a:latin typeface="Times New Roman"/>
                <a:cs typeface="Times New Roman"/>
              </a:rPr>
              <a:t>e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159816" y="3429761"/>
            <a:ext cx="120332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5" dirty="0">
                <a:latin typeface="Times New Roman"/>
                <a:cs typeface="Times New Roman"/>
              </a:rPr>
              <a:t>Size of</a:t>
            </a:r>
            <a:r>
              <a:rPr sz="1300" b="1" spc="-70" dirty="0">
                <a:latin typeface="Times New Roman"/>
                <a:cs typeface="Times New Roman"/>
              </a:rPr>
              <a:t> </a:t>
            </a:r>
            <a:r>
              <a:rPr sz="1300" b="1" spc="-5" dirty="0">
                <a:latin typeface="Times New Roman"/>
                <a:cs typeface="Times New Roman"/>
              </a:rPr>
              <a:t>computer</a:t>
            </a:r>
            <a:endParaRPr sz="1300">
              <a:latin typeface="Times New Roman"/>
              <a:cs typeface="Times New Roman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1897507" y="3416553"/>
            <a:ext cx="777240" cy="247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spc="-40" dirty="0">
                <a:latin typeface="Times New Roman"/>
                <a:cs typeface="Times New Roman"/>
              </a:rPr>
              <a:t>Very</a:t>
            </a:r>
            <a:r>
              <a:rPr sz="1450" spc="-95" dirty="0">
                <a:latin typeface="Times New Roman"/>
                <a:cs typeface="Times New Roman"/>
              </a:rPr>
              <a:t> </a:t>
            </a:r>
            <a:r>
              <a:rPr sz="1450" dirty="0">
                <a:latin typeface="Times New Roman"/>
                <a:cs typeface="Times New Roman"/>
              </a:rPr>
              <a:t>huge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3295777" y="3256331"/>
            <a:ext cx="1028065" cy="534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 indent="8890">
              <a:lnSpc>
                <a:spcPct val="115199"/>
              </a:lnSpc>
              <a:spcBef>
                <a:spcPts val="100"/>
              </a:spcBef>
            </a:pPr>
            <a:r>
              <a:rPr sz="1450" spc="-5" dirty="0">
                <a:latin typeface="Times New Roman"/>
                <a:cs typeface="Times New Roman"/>
              </a:rPr>
              <a:t>Smaller</a:t>
            </a:r>
            <a:r>
              <a:rPr sz="1450" spc="-80" dirty="0">
                <a:latin typeface="Times New Roman"/>
                <a:cs typeface="Times New Roman"/>
              </a:rPr>
              <a:t> </a:t>
            </a:r>
            <a:r>
              <a:rPr sz="1450" dirty="0">
                <a:latin typeface="Times New Roman"/>
                <a:cs typeface="Times New Roman"/>
              </a:rPr>
              <a:t>than  </a:t>
            </a:r>
            <a:r>
              <a:rPr sz="1450" spc="5" dirty="0">
                <a:latin typeface="Times New Roman"/>
                <a:cs typeface="Times New Roman"/>
              </a:rPr>
              <a:t>1</a:t>
            </a:r>
            <a:r>
              <a:rPr sz="1425" spc="15" baseline="26315" dirty="0">
                <a:latin typeface="Times New Roman"/>
                <a:cs typeface="Times New Roman"/>
              </a:rPr>
              <a:t>st</a:t>
            </a:r>
            <a:r>
              <a:rPr sz="1450" dirty="0">
                <a:latin typeface="Times New Roman"/>
                <a:cs typeface="Times New Roman"/>
              </a:rPr>
              <a:t>g</a:t>
            </a:r>
            <a:r>
              <a:rPr sz="1450" spc="-10" dirty="0">
                <a:latin typeface="Times New Roman"/>
                <a:cs typeface="Times New Roman"/>
              </a:rPr>
              <a:t>en</a:t>
            </a:r>
            <a:r>
              <a:rPr sz="1450" dirty="0">
                <a:latin typeface="Times New Roman"/>
                <a:cs typeface="Times New Roman"/>
              </a:rPr>
              <a:t>er</a:t>
            </a:r>
            <a:r>
              <a:rPr sz="1450" spc="-10" dirty="0">
                <a:latin typeface="Times New Roman"/>
                <a:cs typeface="Times New Roman"/>
              </a:rPr>
              <a:t>a</a:t>
            </a:r>
            <a:r>
              <a:rPr sz="1450" dirty="0">
                <a:latin typeface="Times New Roman"/>
                <a:cs typeface="Times New Roman"/>
              </a:rPr>
              <a:t>ti</a:t>
            </a:r>
            <a:r>
              <a:rPr sz="1450" spc="-10" dirty="0">
                <a:latin typeface="Times New Roman"/>
                <a:cs typeface="Times New Roman"/>
              </a:rPr>
              <a:t>o</a:t>
            </a:r>
            <a:r>
              <a:rPr sz="1450" dirty="0">
                <a:latin typeface="Times New Roman"/>
                <a:cs typeface="Times New Roman"/>
              </a:rPr>
              <a:t>n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4631816" y="3129203"/>
            <a:ext cx="1402080" cy="7893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5199"/>
              </a:lnSpc>
              <a:spcBef>
                <a:spcPts val="100"/>
              </a:spcBef>
            </a:pPr>
            <a:r>
              <a:rPr sz="1450" dirty="0">
                <a:latin typeface="Times New Roman"/>
                <a:cs typeface="Times New Roman"/>
              </a:rPr>
              <a:t>Much smaller</a:t>
            </a:r>
            <a:r>
              <a:rPr sz="1450" spc="-150" dirty="0">
                <a:latin typeface="Times New Roman"/>
                <a:cs typeface="Times New Roman"/>
              </a:rPr>
              <a:t> </a:t>
            </a:r>
            <a:r>
              <a:rPr sz="1450" dirty="0">
                <a:latin typeface="Times New Roman"/>
                <a:cs typeface="Times New Roman"/>
              </a:rPr>
              <a:t>than  previous  </a:t>
            </a:r>
            <a:r>
              <a:rPr sz="1450" spc="-5" dirty="0">
                <a:latin typeface="Times New Roman"/>
                <a:cs typeface="Times New Roman"/>
              </a:rPr>
              <a:t>generations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6183629" y="3416553"/>
            <a:ext cx="1351280" cy="247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dirty="0">
                <a:latin typeface="Times New Roman"/>
                <a:cs typeface="Times New Roman"/>
              </a:rPr>
              <a:t>Micro-</a:t>
            </a:r>
            <a:r>
              <a:rPr sz="1450" spc="-90" dirty="0">
                <a:latin typeface="Times New Roman"/>
                <a:cs typeface="Times New Roman"/>
              </a:rPr>
              <a:t> </a:t>
            </a:r>
            <a:r>
              <a:rPr sz="1450" dirty="0">
                <a:latin typeface="Times New Roman"/>
                <a:cs typeface="Times New Roman"/>
              </a:rPr>
              <a:t>computers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7793228" y="3416553"/>
            <a:ext cx="1180465" cy="247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spc="-15" dirty="0">
                <a:latin typeface="Times New Roman"/>
                <a:cs typeface="Times New Roman"/>
              </a:rPr>
              <a:t>Tiny</a:t>
            </a:r>
            <a:r>
              <a:rPr sz="1450" spc="-95" dirty="0">
                <a:latin typeface="Times New Roman"/>
                <a:cs typeface="Times New Roman"/>
              </a:rPr>
              <a:t> </a:t>
            </a:r>
            <a:r>
              <a:rPr sz="1450" dirty="0">
                <a:latin typeface="Times New Roman"/>
                <a:cs typeface="Times New Roman"/>
              </a:rPr>
              <a:t>computers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207060" y="4444110"/>
            <a:ext cx="110871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5" dirty="0">
                <a:latin typeface="Times New Roman"/>
                <a:cs typeface="Times New Roman"/>
              </a:rPr>
              <a:t>Storage</a:t>
            </a:r>
            <a:r>
              <a:rPr sz="1300" b="1" spc="-50" dirty="0">
                <a:latin typeface="Times New Roman"/>
                <a:cs typeface="Times New Roman"/>
              </a:rPr>
              <a:t> </a:t>
            </a:r>
            <a:r>
              <a:rPr sz="1300" b="1" spc="-5" dirty="0">
                <a:latin typeface="Times New Roman"/>
                <a:cs typeface="Times New Roman"/>
              </a:rPr>
              <a:t>devices</a:t>
            </a:r>
            <a:endParaRPr sz="1300">
              <a:latin typeface="Times New Roman"/>
              <a:cs typeface="Times New Roman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1751202" y="4431029"/>
            <a:ext cx="1069975" cy="247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dirty="0">
                <a:latin typeface="Times New Roman"/>
                <a:cs typeface="Times New Roman"/>
              </a:rPr>
              <a:t>Magnetic</a:t>
            </a:r>
            <a:r>
              <a:rPr sz="1450" spc="-130" dirty="0">
                <a:latin typeface="Times New Roman"/>
                <a:cs typeface="Times New Roman"/>
              </a:rPr>
              <a:t> </a:t>
            </a:r>
            <a:r>
              <a:rPr sz="1450" dirty="0">
                <a:latin typeface="Times New Roman"/>
                <a:cs typeface="Times New Roman"/>
              </a:rPr>
              <a:t>tape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3275457" y="4431029"/>
            <a:ext cx="1069975" cy="247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dirty="0">
                <a:latin typeface="Times New Roman"/>
                <a:cs typeface="Times New Roman"/>
              </a:rPr>
              <a:t>Magnetic</a:t>
            </a:r>
            <a:r>
              <a:rPr sz="1450" spc="-130" dirty="0">
                <a:latin typeface="Times New Roman"/>
                <a:cs typeface="Times New Roman"/>
              </a:rPr>
              <a:t> </a:t>
            </a:r>
            <a:r>
              <a:rPr sz="1450" dirty="0">
                <a:latin typeface="Times New Roman"/>
                <a:cs typeface="Times New Roman"/>
              </a:rPr>
              <a:t>tape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4799457" y="4431029"/>
            <a:ext cx="1069975" cy="247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dirty="0">
                <a:latin typeface="Times New Roman"/>
                <a:cs typeface="Times New Roman"/>
              </a:rPr>
              <a:t>Magnetic</a:t>
            </a:r>
            <a:r>
              <a:rPr sz="1450" spc="-130" dirty="0">
                <a:latin typeface="Times New Roman"/>
                <a:cs typeface="Times New Roman"/>
              </a:rPr>
              <a:t> </a:t>
            </a:r>
            <a:r>
              <a:rPr sz="1450" dirty="0">
                <a:latin typeface="Times New Roman"/>
                <a:cs typeface="Times New Roman"/>
              </a:rPr>
              <a:t>tape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6392417" y="4270785"/>
            <a:ext cx="933450" cy="53467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450" spc="-5" dirty="0">
                <a:latin typeface="Times New Roman"/>
                <a:cs typeface="Times New Roman"/>
              </a:rPr>
              <a:t>Hard </a:t>
            </a:r>
            <a:r>
              <a:rPr sz="1450" dirty="0">
                <a:latin typeface="Times New Roman"/>
                <a:cs typeface="Times New Roman"/>
              </a:rPr>
              <a:t>disk</a:t>
            </a:r>
            <a:r>
              <a:rPr sz="1450" spc="-95" dirty="0">
                <a:latin typeface="Times New Roman"/>
                <a:cs typeface="Times New Roman"/>
              </a:rPr>
              <a:t> </a:t>
            </a:r>
            <a:r>
              <a:rPr sz="1450" dirty="0">
                <a:latin typeface="Times New Roman"/>
                <a:cs typeface="Times New Roman"/>
              </a:rPr>
              <a:t>&amp;</a:t>
            </a:r>
            <a:endParaRPr sz="1450">
              <a:latin typeface="Times New Roman"/>
              <a:cs typeface="Times New Roman"/>
            </a:endParaRPr>
          </a:p>
          <a:p>
            <a:pPr marL="48895">
              <a:lnSpc>
                <a:spcPct val="100000"/>
              </a:lnSpc>
              <a:spcBef>
                <a:spcPts val="265"/>
              </a:spcBef>
            </a:pPr>
            <a:r>
              <a:rPr sz="1450" dirty="0">
                <a:latin typeface="Times New Roman"/>
                <a:cs typeface="Times New Roman"/>
              </a:rPr>
              <a:t>floppy</a:t>
            </a:r>
            <a:r>
              <a:rPr sz="1450" spc="-75" dirty="0">
                <a:latin typeface="Times New Roman"/>
                <a:cs typeface="Times New Roman"/>
              </a:rPr>
              <a:t> </a:t>
            </a:r>
            <a:r>
              <a:rPr sz="1450" dirty="0">
                <a:latin typeface="Times New Roman"/>
                <a:cs typeface="Times New Roman"/>
              </a:rPr>
              <a:t>disk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7677404" y="4270785"/>
            <a:ext cx="1412240" cy="53467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58419">
              <a:lnSpc>
                <a:spcPct val="100000"/>
              </a:lnSpc>
              <a:spcBef>
                <a:spcPts val="360"/>
              </a:spcBef>
            </a:pPr>
            <a:r>
              <a:rPr sz="1450" spc="-5" dirty="0">
                <a:latin typeface="Times New Roman"/>
                <a:cs typeface="Times New Roman"/>
              </a:rPr>
              <a:t>Hard </a:t>
            </a:r>
            <a:r>
              <a:rPr sz="1450" dirty="0">
                <a:latin typeface="Times New Roman"/>
                <a:cs typeface="Times New Roman"/>
              </a:rPr>
              <a:t>disk,</a:t>
            </a:r>
            <a:r>
              <a:rPr sz="1450" spc="-75" dirty="0">
                <a:latin typeface="Times New Roman"/>
                <a:cs typeface="Times New Roman"/>
              </a:rPr>
              <a:t> </a:t>
            </a:r>
            <a:r>
              <a:rPr sz="1450" dirty="0">
                <a:latin typeface="Times New Roman"/>
                <a:cs typeface="Times New Roman"/>
              </a:rPr>
              <a:t>floppy</a:t>
            </a:r>
            <a:endParaRPr sz="1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450" dirty="0">
                <a:latin typeface="Times New Roman"/>
                <a:cs typeface="Times New Roman"/>
              </a:rPr>
              <a:t>and optical</a:t>
            </a:r>
            <a:r>
              <a:rPr sz="1450" spc="-150" dirty="0">
                <a:latin typeface="Times New Roman"/>
                <a:cs typeface="Times New Roman"/>
              </a:rPr>
              <a:t> </a:t>
            </a:r>
            <a:r>
              <a:rPr sz="1450" dirty="0">
                <a:latin typeface="Times New Roman"/>
                <a:cs typeface="Times New Roman"/>
              </a:rPr>
              <a:t>storage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258876" y="5313730"/>
            <a:ext cx="100711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5575" marR="5080" indent="-143510">
              <a:lnSpc>
                <a:spcPct val="115399"/>
              </a:lnSpc>
              <a:spcBef>
                <a:spcPts val="100"/>
              </a:spcBef>
            </a:pPr>
            <a:r>
              <a:rPr sz="1300" b="1" spc="-5" dirty="0">
                <a:latin typeface="Times New Roman"/>
                <a:cs typeface="Times New Roman"/>
              </a:rPr>
              <a:t>P</a:t>
            </a:r>
            <a:r>
              <a:rPr sz="1300" b="1" spc="-30" dirty="0">
                <a:latin typeface="Times New Roman"/>
                <a:cs typeface="Times New Roman"/>
              </a:rPr>
              <a:t>r</a:t>
            </a:r>
            <a:r>
              <a:rPr sz="1300" b="1" spc="-5" dirty="0">
                <a:latin typeface="Times New Roman"/>
                <a:cs typeface="Times New Roman"/>
              </a:rPr>
              <a:t>ogra</a:t>
            </a:r>
            <a:r>
              <a:rPr sz="1300" b="1" spc="-20" dirty="0">
                <a:latin typeface="Times New Roman"/>
                <a:cs typeface="Times New Roman"/>
              </a:rPr>
              <a:t>mm</a:t>
            </a:r>
            <a:r>
              <a:rPr sz="1300" b="1" spc="-5" dirty="0">
                <a:latin typeface="Times New Roman"/>
                <a:cs typeface="Times New Roman"/>
              </a:rPr>
              <a:t>ing  </a:t>
            </a:r>
            <a:r>
              <a:rPr sz="1300" b="1" spc="-10" dirty="0">
                <a:latin typeface="Times New Roman"/>
                <a:cs typeface="Times New Roman"/>
              </a:rPr>
              <a:t>languages</a:t>
            </a:r>
            <a:endParaRPr sz="1300">
              <a:latin typeface="Times New Roman"/>
              <a:cs typeface="Times New Roman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1597278" y="5445658"/>
            <a:ext cx="1379220" cy="247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dirty="0">
                <a:latin typeface="Times New Roman"/>
                <a:cs typeface="Times New Roman"/>
              </a:rPr>
              <a:t>Machine</a:t>
            </a:r>
            <a:r>
              <a:rPr sz="1450" spc="-120" dirty="0">
                <a:latin typeface="Times New Roman"/>
                <a:cs typeface="Times New Roman"/>
              </a:rPr>
              <a:t> </a:t>
            </a:r>
            <a:r>
              <a:rPr sz="1450" dirty="0">
                <a:latin typeface="Times New Roman"/>
                <a:cs typeface="Times New Roman"/>
              </a:rPr>
              <a:t>language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3429380" y="5285232"/>
            <a:ext cx="761365" cy="534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625" marR="5080" indent="-35560">
              <a:lnSpc>
                <a:spcPct val="115199"/>
              </a:lnSpc>
              <a:spcBef>
                <a:spcPts val="100"/>
              </a:spcBef>
            </a:pPr>
            <a:r>
              <a:rPr sz="1450" dirty="0">
                <a:latin typeface="Times New Roman"/>
                <a:cs typeface="Times New Roman"/>
              </a:rPr>
              <a:t>A</a:t>
            </a:r>
            <a:r>
              <a:rPr sz="1450" spc="-10" dirty="0">
                <a:latin typeface="Times New Roman"/>
                <a:cs typeface="Times New Roman"/>
              </a:rPr>
              <a:t>s</a:t>
            </a:r>
            <a:r>
              <a:rPr sz="1450" dirty="0">
                <a:latin typeface="Times New Roman"/>
                <a:cs typeface="Times New Roman"/>
              </a:rPr>
              <a:t>se</a:t>
            </a:r>
            <a:r>
              <a:rPr sz="1450" spc="-15" dirty="0">
                <a:latin typeface="Times New Roman"/>
                <a:cs typeface="Times New Roman"/>
              </a:rPr>
              <a:t>m</a:t>
            </a:r>
            <a:r>
              <a:rPr sz="1450" dirty="0">
                <a:latin typeface="Times New Roman"/>
                <a:cs typeface="Times New Roman"/>
              </a:rPr>
              <a:t>bly  </a:t>
            </a:r>
            <a:r>
              <a:rPr sz="1450" spc="-5" dirty="0">
                <a:latin typeface="Times New Roman"/>
                <a:cs typeface="Times New Roman"/>
              </a:rPr>
              <a:t>language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4660772" y="5158333"/>
            <a:ext cx="1348740" cy="7893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74320">
              <a:lnSpc>
                <a:spcPct val="115199"/>
              </a:lnSpc>
              <a:spcBef>
                <a:spcPts val="95"/>
              </a:spcBef>
            </a:pPr>
            <a:r>
              <a:rPr sz="1450" dirty="0">
                <a:latin typeface="Times New Roman"/>
                <a:cs typeface="Times New Roman"/>
              </a:rPr>
              <a:t>High level  </a:t>
            </a:r>
            <a:r>
              <a:rPr sz="1450" spc="-5" dirty="0">
                <a:latin typeface="Times New Roman"/>
                <a:cs typeface="Times New Roman"/>
              </a:rPr>
              <a:t>languages </a:t>
            </a:r>
            <a:r>
              <a:rPr sz="1450" dirty="0">
                <a:latin typeface="Times New Roman"/>
                <a:cs typeface="Times New Roman"/>
              </a:rPr>
              <a:t>such</a:t>
            </a:r>
            <a:r>
              <a:rPr sz="1450" spc="-130" dirty="0">
                <a:latin typeface="Times New Roman"/>
                <a:cs typeface="Times New Roman"/>
              </a:rPr>
              <a:t> </a:t>
            </a:r>
            <a:r>
              <a:rPr sz="1450" dirty="0">
                <a:latin typeface="Times New Roman"/>
                <a:cs typeface="Times New Roman"/>
              </a:rPr>
              <a:t>as  </a:t>
            </a:r>
            <a:r>
              <a:rPr sz="1450" spc="-5" dirty="0">
                <a:latin typeface="Times New Roman"/>
                <a:cs typeface="Times New Roman"/>
              </a:rPr>
              <a:t>BASIC,</a:t>
            </a:r>
            <a:r>
              <a:rPr sz="1450" spc="-65" dirty="0">
                <a:latin typeface="Times New Roman"/>
                <a:cs typeface="Times New Roman"/>
              </a:rPr>
              <a:t> </a:t>
            </a:r>
            <a:r>
              <a:rPr sz="1450" spc="-25" dirty="0">
                <a:latin typeface="Times New Roman"/>
                <a:cs typeface="Times New Roman"/>
              </a:rPr>
              <a:t>PASCAL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6257290" y="5158333"/>
            <a:ext cx="1200150" cy="7893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7465" marR="30480" algn="ctr">
              <a:lnSpc>
                <a:spcPct val="115199"/>
              </a:lnSpc>
              <a:spcBef>
                <a:spcPts val="95"/>
              </a:spcBef>
            </a:pPr>
            <a:r>
              <a:rPr sz="1450" spc="-40" dirty="0">
                <a:latin typeface="Times New Roman"/>
                <a:cs typeface="Times New Roman"/>
              </a:rPr>
              <a:t>Very </a:t>
            </a:r>
            <a:r>
              <a:rPr sz="1450" dirty="0">
                <a:latin typeface="Times New Roman"/>
                <a:cs typeface="Times New Roman"/>
              </a:rPr>
              <a:t>high</a:t>
            </a:r>
            <a:r>
              <a:rPr sz="1450" spc="-90" dirty="0">
                <a:latin typeface="Times New Roman"/>
                <a:cs typeface="Times New Roman"/>
              </a:rPr>
              <a:t> </a:t>
            </a:r>
            <a:r>
              <a:rPr sz="1450" dirty="0">
                <a:latin typeface="Times New Roman"/>
                <a:cs typeface="Times New Roman"/>
              </a:rPr>
              <a:t>level  </a:t>
            </a:r>
            <a:r>
              <a:rPr sz="1450" spc="-5" dirty="0">
                <a:latin typeface="Times New Roman"/>
                <a:cs typeface="Times New Roman"/>
              </a:rPr>
              <a:t>languages </a:t>
            </a:r>
            <a:r>
              <a:rPr sz="1450" dirty="0">
                <a:latin typeface="Times New Roman"/>
                <a:cs typeface="Times New Roman"/>
              </a:rPr>
              <a:t>C,  </a:t>
            </a:r>
            <a:r>
              <a:rPr sz="1450" spc="5" dirty="0">
                <a:latin typeface="Times New Roman"/>
                <a:cs typeface="Times New Roman"/>
              </a:rPr>
              <a:t>C</a:t>
            </a:r>
            <a:r>
              <a:rPr sz="1425" spc="7" baseline="26315" dirty="0">
                <a:latin typeface="Times New Roman"/>
                <a:cs typeface="Times New Roman"/>
              </a:rPr>
              <a:t>++</a:t>
            </a:r>
            <a:r>
              <a:rPr sz="1425" spc="127" baseline="26315" dirty="0">
                <a:latin typeface="Times New Roman"/>
                <a:cs typeface="Times New Roman"/>
              </a:rPr>
              <a:t> </a:t>
            </a:r>
            <a:r>
              <a:rPr sz="1450" dirty="0">
                <a:latin typeface="Times New Roman"/>
                <a:cs typeface="Times New Roman"/>
              </a:rPr>
              <a:t>etc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7738364" y="5158333"/>
            <a:ext cx="1288415" cy="7893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15199"/>
              </a:lnSpc>
              <a:spcBef>
                <a:spcPts val="95"/>
              </a:spcBef>
            </a:pPr>
            <a:r>
              <a:rPr sz="1450" dirty="0">
                <a:latin typeface="Times New Roman"/>
                <a:cs typeface="Times New Roman"/>
              </a:rPr>
              <a:t>Natural</a:t>
            </a:r>
            <a:r>
              <a:rPr sz="1450" spc="-120" dirty="0">
                <a:latin typeface="Times New Roman"/>
                <a:cs typeface="Times New Roman"/>
              </a:rPr>
              <a:t> </a:t>
            </a:r>
            <a:r>
              <a:rPr sz="1450" dirty="0">
                <a:latin typeface="Times New Roman"/>
                <a:cs typeface="Times New Roman"/>
              </a:rPr>
              <a:t>language  like </a:t>
            </a:r>
            <a:r>
              <a:rPr sz="1450" spc="-5" dirty="0">
                <a:latin typeface="Times New Roman"/>
                <a:cs typeface="Times New Roman"/>
              </a:rPr>
              <a:t>SQL,  PROLOG</a:t>
            </a:r>
            <a:r>
              <a:rPr sz="1450" spc="-20" dirty="0">
                <a:latin typeface="Times New Roman"/>
                <a:cs typeface="Times New Roman"/>
              </a:rPr>
              <a:t> </a:t>
            </a:r>
            <a:r>
              <a:rPr sz="1450" dirty="0">
                <a:latin typeface="Times New Roman"/>
                <a:cs typeface="Times New Roman"/>
              </a:rPr>
              <a:t>etc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79044" y="6352438"/>
            <a:ext cx="136525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5" dirty="0">
                <a:latin typeface="Times New Roman"/>
                <a:cs typeface="Times New Roman"/>
              </a:rPr>
              <a:t>Famous</a:t>
            </a:r>
            <a:r>
              <a:rPr sz="1300" b="1" spc="-50" dirty="0">
                <a:latin typeface="Times New Roman"/>
                <a:cs typeface="Times New Roman"/>
              </a:rPr>
              <a:t> </a:t>
            </a:r>
            <a:r>
              <a:rPr sz="1300" b="1" spc="-5" dirty="0">
                <a:latin typeface="Times New Roman"/>
                <a:cs typeface="Times New Roman"/>
              </a:rPr>
              <a:t>computers</a:t>
            </a:r>
            <a:endParaRPr sz="1300">
              <a:latin typeface="Times New Roman"/>
              <a:cs typeface="Times New Roman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1707007" y="6051905"/>
            <a:ext cx="1158875" cy="7893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15199"/>
              </a:lnSpc>
              <a:spcBef>
                <a:spcPts val="100"/>
              </a:spcBef>
            </a:pPr>
            <a:r>
              <a:rPr sz="1450" spc="-5" dirty="0">
                <a:latin typeface="Times New Roman"/>
                <a:cs typeface="Times New Roman"/>
              </a:rPr>
              <a:t>ENIAC,  </a:t>
            </a:r>
            <a:r>
              <a:rPr sz="1450" spc="-30" dirty="0">
                <a:latin typeface="Times New Roman"/>
                <a:cs typeface="Times New Roman"/>
              </a:rPr>
              <a:t>UNIVAC,</a:t>
            </a:r>
            <a:r>
              <a:rPr sz="1450" spc="-80" dirty="0">
                <a:latin typeface="Times New Roman"/>
                <a:cs typeface="Times New Roman"/>
              </a:rPr>
              <a:t> </a:t>
            </a:r>
            <a:r>
              <a:rPr sz="1450" dirty="0">
                <a:latin typeface="Times New Roman"/>
                <a:cs typeface="Times New Roman"/>
              </a:rPr>
              <a:t>IBM</a:t>
            </a:r>
            <a:endParaRPr sz="14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260"/>
              </a:spcBef>
            </a:pPr>
            <a:r>
              <a:rPr sz="1450" dirty="0">
                <a:latin typeface="Times New Roman"/>
                <a:cs typeface="Times New Roman"/>
              </a:rPr>
              <a:t>705</a:t>
            </a:r>
            <a:r>
              <a:rPr sz="1450" spc="-50" dirty="0">
                <a:latin typeface="Times New Roman"/>
                <a:cs typeface="Times New Roman"/>
              </a:rPr>
              <a:t> </a:t>
            </a:r>
            <a:r>
              <a:rPr sz="1450" dirty="0">
                <a:latin typeface="Times New Roman"/>
                <a:cs typeface="Times New Roman"/>
              </a:rPr>
              <a:t>etc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3106292" y="6051905"/>
            <a:ext cx="1407160" cy="7893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540" algn="ctr">
              <a:lnSpc>
                <a:spcPct val="115199"/>
              </a:lnSpc>
              <a:spcBef>
                <a:spcPts val="100"/>
              </a:spcBef>
            </a:pPr>
            <a:r>
              <a:rPr sz="1450" dirty="0">
                <a:latin typeface="Times New Roman"/>
                <a:cs typeface="Times New Roman"/>
              </a:rPr>
              <a:t>IBM-400, IBM-  1600, </a:t>
            </a:r>
            <a:r>
              <a:rPr sz="1450" spc="-35" dirty="0">
                <a:latin typeface="Times New Roman"/>
                <a:cs typeface="Times New Roman"/>
              </a:rPr>
              <a:t>UNIVAC</a:t>
            </a:r>
            <a:r>
              <a:rPr sz="1450" spc="-100" dirty="0">
                <a:latin typeface="Times New Roman"/>
                <a:cs typeface="Times New Roman"/>
              </a:rPr>
              <a:t> </a:t>
            </a:r>
            <a:r>
              <a:rPr sz="1450" spc="-5" dirty="0">
                <a:latin typeface="Times New Roman"/>
                <a:cs typeface="Times New Roman"/>
              </a:rPr>
              <a:t>III</a:t>
            </a:r>
            <a:endParaRPr sz="1450">
              <a:latin typeface="Times New Roman"/>
              <a:cs typeface="Times New Roman"/>
            </a:endParaRPr>
          </a:p>
          <a:p>
            <a:pPr marL="1270" algn="ctr">
              <a:lnSpc>
                <a:spcPct val="100000"/>
              </a:lnSpc>
              <a:spcBef>
                <a:spcPts val="260"/>
              </a:spcBef>
            </a:pPr>
            <a:r>
              <a:rPr sz="1450" dirty="0">
                <a:latin typeface="Times New Roman"/>
                <a:cs typeface="Times New Roman"/>
              </a:rPr>
              <a:t>etc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4767453" y="6051905"/>
            <a:ext cx="1133475" cy="78930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60"/>
              </a:spcBef>
            </a:pPr>
            <a:r>
              <a:rPr sz="1450" dirty="0">
                <a:latin typeface="Times New Roman"/>
                <a:cs typeface="Times New Roman"/>
              </a:rPr>
              <a:t>IBM 360,</a:t>
            </a:r>
            <a:r>
              <a:rPr sz="1450" spc="-135" dirty="0">
                <a:latin typeface="Times New Roman"/>
                <a:cs typeface="Times New Roman"/>
              </a:rPr>
              <a:t> </a:t>
            </a:r>
            <a:r>
              <a:rPr sz="1450" dirty="0">
                <a:latin typeface="Times New Roman"/>
                <a:cs typeface="Times New Roman"/>
              </a:rPr>
              <a:t>IBM</a:t>
            </a:r>
            <a:endParaRPr sz="145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  <a:spcBef>
                <a:spcPts val="265"/>
              </a:spcBef>
            </a:pPr>
            <a:r>
              <a:rPr sz="1450" dirty="0">
                <a:latin typeface="Times New Roman"/>
                <a:cs typeface="Times New Roman"/>
              </a:rPr>
              <a:t>370,</a:t>
            </a:r>
            <a:r>
              <a:rPr sz="1450" spc="-125" dirty="0">
                <a:latin typeface="Times New Roman"/>
                <a:cs typeface="Times New Roman"/>
              </a:rPr>
              <a:t> </a:t>
            </a:r>
            <a:r>
              <a:rPr sz="1450" spc="-35" dirty="0">
                <a:latin typeface="Times New Roman"/>
                <a:cs typeface="Times New Roman"/>
              </a:rPr>
              <a:t>UNIVAC</a:t>
            </a:r>
            <a:endParaRPr sz="14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265"/>
              </a:spcBef>
            </a:pPr>
            <a:r>
              <a:rPr sz="1450" dirty="0">
                <a:latin typeface="Times New Roman"/>
                <a:cs typeface="Times New Roman"/>
              </a:rPr>
              <a:t>9000</a:t>
            </a:r>
            <a:r>
              <a:rPr sz="1450" spc="-50" dirty="0">
                <a:latin typeface="Times New Roman"/>
                <a:cs typeface="Times New Roman"/>
              </a:rPr>
              <a:t> </a:t>
            </a:r>
            <a:r>
              <a:rPr sz="1450" dirty="0">
                <a:latin typeface="Times New Roman"/>
                <a:cs typeface="Times New Roman"/>
              </a:rPr>
              <a:t>etc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6162294" y="6051905"/>
            <a:ext cx="1393190" cy="78930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60"/>
              </a:spcBef>
            </a:pPr>
            <a:r>
              <a:rPr sz="1450" dirty="0">
                <a:latin typeface="Times New Roman"/>
                <a:cs typeface="Times New Roman"/>
              </a:rPr>
              <a:t>IBM 3033,</a:t>
            </a:r>
            <a:r>
              <a:rPr sz="1450" spc="-100" dirty="0">
                <a:latin typeface="Times New Roman"/>
                <a:cs typeface="Times New Roman"/>
              </a:rPr>
              <a:t> </a:t>
            </a:r>
            <a:r>
              <a:rPr sz="1450" dirty="0">
                <a:latin typeface="Times New Roman"/>
                <a:cs typeface="Times New Roman"/>
              </a:rPr>
              <a:t>IBM</a:t>
            </a:r>
            <a:endParaRPr sz="1450">
              <a:latin typeface="Times New Roman"/>
              <a:cs typeface="Times New Roman"/>
            </a:endParaRPr>
          </a:p>
          <a:p>
            <a:pPr marL="12065" marR="5080" algn="ctr">
              <a:lnSpc>
                <a:spcPct val="115199"/>
              </a:lnSpc>
            </a:pPr>
            <a:r>
              <a:rPr sz="1450" dirty="0">
                <a:latin typeface="Times New Roman"/>
                <a:cs typeface="Times New Roman"/>
              </a:rPr>
              <a:t>system 36,</a:t>
            </a:r>
            <a:r>
              <a:rPr sz="1450" spc="-130" dirty="0">
                <a:latin typeface="Times New Roman"/>
                <a:cs typeface="Times New Roman"/>
              </a:rPr>
              <a:t> </a:t>
            </a:r>
            <a:r>
              <a:rPr sz="1450" spc="-60" dirty="0">
                <a:latin typeface="Times New Roman"/>
                <a:cs typeface="Times New Roman"/>
              </a:rPr>
              <a:t>CRAY-  </a:t>
            </a:r>
            <a:r>
              <a:rPr sz="1450" dirty="0">
                <a:latin typeface="Times New Roman"/>
                <a:cs typeface="Times New Roman"/>
              </a:rPr>
              <a:t>I</a:t>
            </a:r>
            <a:r>
              <a:rPr sz="1450" spc="-20" dirty="0">
                <a:latin typeface="Times New Roman"/>
                <a:cs typeface="Times New Roman"/>
              </a:rPr>
              <a:t> </a:t>
            </a:r>
            <a:r>
              <a:rPr sz="1450" dirty="0">
                <a:latin typeface="Times New Roman"/>
                <a:cs typeface="Times New Roman"/>
              </a:rPr>
              <a:t>etc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7808468" y="6051905"/>
            <a:ext cx="1148715" cy="7893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5199"/>
              </a:lnSpc>
              <a:spcBef>
                <a:spcPts val="100"/>
              </a:spcBef>
            </a:pPr>
            <a:r>
              <a:rPr sz="1450" dirty="0">
                <a:latin typeface="Times New Roman"/>
                <a:cs typeface="Times New Roman"/>
              </a:rPr>
              <a:t>Pentium</a:t>
            </a:r>
            <a:r>
              <a:rPr sz="1450" spc="-135" dirty="0">
                <a:latin typeface="Times New Roman"/>
                <a:cs typeface="Times New Roman"/>
              </a:rPr>
              <a:t> </a:t>
            </a:r>
            <a:r>
              <a:rPr sz="1450" dirty="0">
                <a:latin typeface="Times New Roman"/>
                <a:cs typeface="Times New Roman"/>
              </a:rPr>
              <a:t>series,  </a:t>
            </a:r>
            <a:r>
              <a:rPr sz="1450" spc="-30" dirty="0">
                <a:latin typeface="Times New Roman"/>
                <a:cs typeface="Times New Roman"/>
              </a:rPr>
              <a:t>LAPTOP,  </a:t>
            </a:r>
            <a:r>
              <a:rPr sz="1450" spc="-25" dirty="0">
                <a:latin typeface="Times New Roman"/>
                <a:cs typeface="Times New Roman"/>
              </a:rPr>
              <a:t>PALMTOP</a:t>
            </a:r>
            <a:r>
              <a:rPr sz="1450" spc="-110" dirty="0">
                <a:latin typeface="Times New Roman"/>
                <a:cs typeface="Times New Roman"/>
              </a:rPr>
              <a:t> </a:t>
            </a:r>
            <a:r>
              <a:rPr sz="1450" dirty="0">
                <a:latin typeface="Times New Roman"/>
                <a:cs typeface="Times New Roman"/>
              </a:rPr>
              <a:t>etc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102" name="object 102"/>
          <p:cNvSpPr txBox="1">
            <a:spLocks noGrp="1"/>
          </p:cNvSpPr>
          <p:nvPr>
            <p:ph type="title"/>
          </p:nvPr>
        </p:nvSpPr>
        <p:spPr>
          <a:xfrm>
            <a:off x="5105400" y="0"/>
            <a:ext cx="4038600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1" u="heavy" spc="-25" dirty="0">
                <a:solidFill>
                  <a:srgbClr val="FF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GENERATION</a:t>
            </a:r>
            <a:r>
              <a:rPr sz="2800" b="1" u="heavy" spc="-140" dirty="0">
                <a:solidFill>
                  <a:srgbClr val="FF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heavy" spc="-45" dirty="0">
                <a:solidFill>
                  <a:srgbClr val="FF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TABLE</a:t>
            </a:r>
            <a:endParaRPr sz="2800" dirty="0">
              <a:solidFill>
                <a:srgbClr val="FF0000"/>
              </a:solidFill>
              <a:effectLst/>
              <a:latin typeface="Times New Roman"/>
              <a:cs typeface="Times New Roman"/>
            </a:endParaRPr>
          </a:p>
        </p:txBody>
      </p:sp>
      <p:sp>
        <p:nvSpPr>
          <p:cNvPr id="105" name="object 105"/>
          <p:cNvSpPr/>
          <p:nvPr/>
        </p:nvSpPr>
        <p:spPr>
          <a:xfrm>
            <a:off x="8288528" y="579119"/>
            <a:ext cx="117729" cy="1216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183880" cy="533400"/>
          </a:xfrm>
        </p:spPr>
        <p:txBody>
          <a:bodyPr>
            <a:normAutofit fontScale="90000"/>
          </a:bodyPr>
          <a:lstStyle/>
          <a:p>
            <a:r>
              <a:rPr lang="en-IN" spc="-5" dirty="0" smtClean="0">
                <a:solidFill>
                  <a:srgbClr val="FF0000"/>
                </a:solidFill>
                <a:effectLst/>
                <a:uFill>
                  <a:solidFill>
                    <a:srgbClr val="000000"/>
                  </a:solidFill>
                </a:uFill>
                <a:cs typeface="Times New Roman"/>
              </a:rPr>
              <a:t>The Computer System</a:t>
            </a:r>
            <a:endParaRPr lang="en-IN" dirty="0" smtClean="0">
              <a:solidFill>
                <a:srgbClr val="FF0000"/>
              </a:solidFill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143000"/>
            <a:ext cx="8183880" cy="5257800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50000"/>
              </a:lnSpc>
              <a:buNone/>
            </a:pPr>
            <a:r>
              <a:rPr lang="en-IN" sz="2000" dirty="0" smtClean="0"/>
              <a:t>		</a:t>
            </a:r>
            <a:r>
              <a:rPr lang="en-IN" sz="2100" dirty="0" smtClean="0"/>
              <a:t>A computer can be viewed as a system, which consist of number of interrelated components that work together with the aim of converting data into information.</a:t>
            </a:r>
          </a:p>
          <a:p>
            <a:pPr algn="just">
              <a:lnSpc>
                <a:spcPct val="150000"/>
              </a:lnSpc>
              <a:buNone/>
            </a:pPr>
            <a:r>
              <a:rPr lang="en-IN" sz="2100" b="1" dirty="0" smtClean="0"/>
              <a:t>Programs</a:t>
            </a:r>
            <a:r>
              <a:rPr lang="en-IN" sz="2100" dirty="0" smtClean="0"/>
              <a:t> :</a:t>
            </a:r>
          </a:p>
          <a:p>
            <a:pPr algn="just">
              <a:lnSpc>
                <a:spcPct val="150000"/>
              </a:lnSpc>
              <a:buNone/>
            </a:pPr>
            <a:r>
              <a:rPr lang="en-IN" sz="2100" dirty="0" smtClean="0"/>
              <a:t>		The instruction given to the computer.</a:t>
            </a:r>
          </a:p>
          <a:p>
            <a:pPr algn="just">
              <a:lnSpc>
                <a:spcPct val="150000"/>
              </a:lnSpc>
              <a:buNone/>
            </a:pPr>
            <a:r>
              <a:rPr lang="en-IN" sz="2100" b="1" dirty="0" smtClean="0"/>
              <a:t>Hardware :</a:t>
            </a:r>
          </a:p>
          <a:p>
            <a:pPr algn="just">
              <a:lnSpc>
                <a:spcPct val="150000"/>
              </a:lnSpc>
              <a:buNone/>
            </a:pPr>
            <a:r>
              <a:rPr lang="en-IN" sz="2100" dirty="0" smtClean="0"/>
              <a:t>		The physical parts that makes the computer.</a:t>
            </a:r>
          </a:p>
          <a:p>
            <a:pPr algn="just">
              <a:lnSpc>
                <a:spcPct val="150000"/>
              </a:lnSpc>
              <a:buNone/>
            </a:pPr>
            <a:r>
              <a:rPr lang="en-IN" sz="2100" b="1" dirty="0" smtClean="0"/>
              <a:t>Software :</a:t>
            </a:r>
          </a:p>
          <a:p>
            <a:pPr algn="just">
              <a:lnSpc>
                <a:spcPct val="150000"/>
              </a:lnSpc>
              <a:buNone/>
            </a:pPr>
            <a:r>
              <a:rPr lang="en-IN" sz="2100" dirty="0" smtClean="0"/>
              <a:t>		It is a collection of data or computer instructions that tell the computer how to work. </a:t>
            </a:r>
          </a:p>
          <a:p>
            <a:pPr algn="just">
              <a:lnSpc>
                <a:spcPct val="150000"/>
              </a:lnSpc>
              <a:buNone/>
            </a:pPr>
            <a:r>
              <a:rPr lang="en-IN" sz="2100" b="1" dirty="0" smtClean="0"/>
              <a:t>Peripherals :</a:t>
            </a:r>
          </a:p>
          <a:p>
            <a:pPr algn="just">
              <a:lnSpc>
                <a:spcPct val="150000"/>
              </a:lnSpc>
              <a:buNone/>
            </a:pPr>
            <a:r>
              <a:rPr lang="en-IN" sz="2100" b="1" dirty="0" smtClean="0"/>
              <a:t>		</a:t>
            </a:r>
            <a:r>
              <a:rPr lang="en-IN" sz="2100" dirty="0" smtClean="0"/>
              <a:t>Any hardware device connected to the computer or any part of the computer outside the CPU and working memory.</a:t>
            </a:r>
            <a:endParaRPr lang="en-IN" sz="2100" b="1" dirty="0" smtClean="0"/>
          </a:p>
          <a:p>
            <a:pPr algn="just">
              <a:lnSpc>
                <a:spcPct val="150000"/>
              </a:lnSpc>
              <a:buNone/>
            </a:pPr>
            <a:endParaRPr lang="en-IN" sz="2000" dirty="0" smtClean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81000" y="0"/>
            <a:ext cx="2438400" cy="3657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lvl="0">
              <a:spcBef>
                <a:spcPct val="0"/>
              </a:spcBef>
            </a:pPr>
            <a:r>
              <a:rPr lang="en-IN" b="1" dirty="0" smtClean="0">
                <a:solidFill>
                  <a:srgbClr val="FF0000"/>
                </a:solidFill>
              </a:rPr>
              <a:t>COMPUTER BASICS</a:t>
            </a:r>
            <a:endParaRPr kumimoji="0" lang="en-IN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en-IN" spc="-5" dirty="0" smtClean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cs typeface="Times New Roman"/>
              </a:rPr>
              <a:t>Classification </a:t>
            </a:r>
            <a:r>
              <a:rPr lang="en-IN" dirty="0" smtClean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cs typeface="Times New Roman"/>
              </a:rPr>
              <a:t>of </a:t>
            </a:r>
            <a:r>
              <a:rPr lang="en-IN" spc="-5" dirty="0" smtClean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cs typeface="Times New Roman"/>
              </a:rPr>
              <a:t>Computers</a:t>
            </a:r>
            <a:r>
              <a:rPr lang="en-IN" dirty="0" smtClean="0">
                <a:solidFill>
                  <a:srgbClr val="FF0000"/>
                </a:solidFill>
                <a:cs typeface="Times New Roman"/>
              </a:rPr>
              <a:t/>
            </a:r>
            <a:br>
              <a:rPr lang="en-IN" dirty="0" smtClean="0">
                <a:solidFill>
                  <a:srgbClr val="FF0000"/>
                </a:solidFill>
                <a:cs typeface="Times New Roman"/>
              </a:rPr>
            </a:br>
            <a:endParaRPr lang="en-IN" dirty="0" smtClean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488680" cy="4492752"/>
          </a:xfrm>
        </p:spPr>
        <p:txBody>
          <a:bodyPr>
            <a:normAutofit/>
          </a:bodyPr>
          <a:lstStyle/>
          <a:p>
            <a:pPr>
              <a:buNone/>
            </a:pPr>
            <a:endParaRPr lang="en-IN" sz="1400" dirty="0" smtClean="0"/>
          </a:p>
          <a:p>
            <a:pPr>
              <a:buNone/>
            </a:pPr>
            <a:endParaRPr lang="en-IN" sz="1400" dirty="0" smtClean="0"/>
          </a:p>
          <a:p>
            <a:pPr>
              <a:buNone/>
            </a:pPr>
            <a:endParaRPr lang="en-IN" sz="1400" dirty="0" smtClean="0"/>
          </a:p>
          <a:p>
            <a:pPr>
              <a:buNone/>
            </a:pPr>
            <a:endParaRPr lang="en-IN" sz="1400" dirty="0" smtClean="0"/>
          </a:p>
          <a:p>
            <a:pPr>
              <a:buNone/>
            </a:pPr>
            <a:endParaRPr lang="en-IN" sz="1400" dirty="0" smtClean="0"/>
          </a:p>
          <a:p>
            <a:pPr>
              <a:buNone/>
            </a:pPr>
            <a:endParaRPr lang="en-IN" sz="1400" dirty="0" smtClean="0"/>
          </a:p>
          <a:p>
            <a:pPr>
              <a:buNone/>
            </a:pPr>
            <a:endParaRPr lang="en-IN" sz="1400" dirty="0" smtClean="0"/>
          </a:p>
          <a:p>
            <a:pPr>
              <a:buNone/>
            </a:pPr>
            <a:endParaRPr lang="en-IN" sz="1400" dirty="0" smtClean="0"/>
          </a:p>
          <a:p>
            <a:pPr>
              <a:buNone/>
            </a:pPr>
            <a:r>
              <a:rPr lang="en-IN" sz="1400" dirty="0" smtClean="0"/>
              <a:t>			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81000" y="0"/>
            <a:ext cx="2438400" cy="3657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lvl="0">
              <a:spcBef>
                <a:spcPct val="0"/>
              </a:spcBef>
            </a:pPr>
            <a:r>
              <a:rPr lang="en-IN" b="1" dirty="0" smtClean="0">
                <a:solidFill>
                  <a:srgbClr val="FF0000"/>
                </a:solidFill>
              </a:rPr>
              <a:t>COMPUTER BASICS</a:t>
            </a:r>
            <a:endParaRPr kumimoji="0" lang="en-IN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52800" y="1981200"/>
            <a:ext cx="24384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Classifications of computers</a:t>
            </a:r>
            <a:endParaRPr lang="en-IN" dirty="0"/>
          </a:p>
        </p:txBody>
      </p:sp>
      <p:cxnSp>
        <p:nvCxnSpPr>
          <p:cNvPr id="7" name="Straight Connector 6"/>
          <p:cNvCxnSpPr>
            <a:stCxn id="5" idx="2"/>
          </p:cNvCxnSpPr>
          <p:nvPr/>
        </p:nvCxnSpPr>
        <p:spPr>
          <a:xfrm>
            <a:off x="4572000" y="2667000"/>
            <a:ext cx="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3048000"/>
            <a:ext cx="6629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Line Callout 1 11"/>
          <p:cNvSpPr/>
          <p:nvPr/>
        </p:nvSpPr>
        <p:spPr>
          <a:xfrm>
            <a:off x="762000" y="3657600"/>
            <a:ext cx="838200" cy="533400"/>
          </a:xfrm>
          <a:prstGeom prst="borderCallout1">
            <a:avLst>
              <a:gd name="adj1" fmla="val 5563"/>
              <a:gd name="adj2" fmla="val 45374"/>
              <a:gd name="adj3" fmla="val -111676"/>
              <a:gd name="adj4" fmla="val 4390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Micro </a:t>
            </a:r>
            <a:endParaRPr lang="en-IN" dirty="0"/>
          </a:p>
        </p:txBody>
      </p:sp>
      <p:sp>
        <p:nvSpPr>
          <p:cNvPr id="15" name="Line Callout 1 14"/>
          <p:cNvSpPr/>
          <p:nvPr/>
        </p:nvSpPr>
        <p:spPr>
          <a:xfrm>
            <a:off x="2895600" y="3657600"/>
            <a:ext cx="838200" cy="533400"/>
          </a:xfrm>
          <a:prstGeom prst="borderCallout1">
            <a:avLst>
              <a:gd name="adj1" fmla="val -2349"/>
              <a:gd name="adj2" fmla="val 42017"/>
              <a:gd name="adj3" fmla="val -111676"/>
              <a:gd name="adj4" fmla="val 4390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Mini</a:t>
            </a:r>
            <a:endParaRPr lang="en-IN" dirty="0"/>
          </a:p>
        </p:txBody>
      </p:sp>
      <p:sp>
        <p:nvSpPr>
          <p:cNvPr id="16" name="Line Callout 1 15"/>
          <p:cNvSpPr/>
          <p:nvPr/>
        </p:nvSpPr>
        <p:spPr>
          <a:xfrm>
            <a:off x="5029200" y="3657600"/>
            <a:ext cx="1295400" cy="533400"/>
          </a:xfrm>
          <a:prstGeom prst="borderCallout1">
            <a:avLst>
              <a:gd name="adj1" fmla="val -2349"/>
              <a:gd name="adj2" fmla="val 44288"/>
              <a:gd name="adj3" fmla="val -111676"/>
              <a:gd name="adj4" fmla="val 4390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Mainframe</a:t>
            </a:r>
            <a:endParaRPr lang="en-IN" dirty="0"/>
          </a:p>
        </p:txBody>
      </p:sp>
      <p:sp>
        <p:nvSpPr>
          <p:cNvPr id="17" name="Line Callout 1 16"/>
          <p:cNvSpPr/>
          <p:nvPr/>
        </p:nvSpPr>
        <p:spPr>
          <a:xfrm>
            <a:off x="7391400" y="3657600"/>
            <a:ext cx="838200" cy="533400"/>
          </a:xfrm>
          <a:prstGeom prst="borderCallout1">
            <a:avLst>
              <a:gd name="adj1" fmla="val 288"/>
              <a:gd name="adj2" fmla="val 47052"/>
              <a:gd name="adj3" fmla="val -111676"/>
              <a:gd name="adj4" fmla="val 4390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Super</a:t>
            </a:r>
            <a:endParaRPr lang="en-IN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143000" y="4191000"/>
            <a:ext cx="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Line Callout 1 19"/>
          <p:cNvSpPr/>
          <p:nvPr/>
        </p:nvSpPr>
        <p:spPr>
          <a:xfrm>
            <a:off x="381000" y="5029200"/>
            <a:ext cx="914400" cy="533400"/>
          </a:xfrm>
          <a:prstGeom prst="borderCallout1">
            <a:avLst>
              <a:gd name="adj1" fmla="val 2927"/>
              <a:gd name="adj2" fmla="val 46491"/>
              <a:gd name="adj3" fmla="val -74754"/>
              <a:gd name="adj4" fmla="val 468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dirty="0" smtClean="0"/>
              <a:t>Desktop</a:t>
            </a:r>
            <a:endParaRPr lang="en-IN" sz="1600" dirty="0"/>
          </a:p>
        </p:txBody>
      </p:sp>
      <p:sp>
        <p:nvSpPr>
          <p:cNvPr id="21" name="Line Callout 1 20"/>
          <p:cNvSpPr/>
          <p:nvPr/>
        </p:nvSpPr>
        <p:spPr>
          <a:xfrm>
            <a:off x="1524000" y="5029200"/>
            <a:ext cx="838200" cy="533400"/>
          </a:xfrm>
          <a:prstGeom prst="borderCallout1">
            <a:avLst>
              <a:gd name="adj1" fmla="val -2349"/>
              <a:gd name="adj2" fmla="val 50409"/>
              <a:gd name="adj3" fmla="val -72116"/>
              <a:gd name="adj4" fmla="val 5061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Laptop</a:t>
            </a:r>
            <a:endParaRPr lang="en-IN" dirty="0"/>
          </a:p>
        </p:txBody>
      </p:sp>
      <p:sp>
        <p:nvSpPr>
          <p:cNvPr id="22" name="Line Callout 1 21"/>
          <p:cNvSpPr/>
          <p:nvPr/>
        </p:nvSpPr>
        <p:spPr>
          <a:xfrm>
            <a:off x="2819400" y="5029200"/>
            <a:ext cx="838200" cy="533400"/>
          </a:xfrm>
          <a:prstGeom prst="borderCallout1">
            <a:avLst>
              <a:gd name="adj1" fmla="val -7624"/>
              <a:gd name="adj2" fmla="val 48731"/>
              <a:gd name="adj3" fmla="val -74753"/>
              <a:gd name="adj4" fmla="val 4894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400" dirty="0" smtClean="0"/>
              <a:t>Hand-Held</a:t>
            </a:r>
            <a:endParaRPr lang="en-IN" sz="1400" dirty="0"/>
          </a:p>
        </p:txBody>
      </p:sp>
      <p:cxnSp>
        <p:nvCxnSpPr>
          <p:cNvPr id="24" name="Straight Connector 23"/>
          <p:cNvCxnSpPr/>
          <p:nvPr/>
        </p:nvCxnSpPr>
        <p:spPr>
          <a:xfrm>
            <a:off x="762000" y="4648200"/>
            <a:ext cx="2438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en-IN" spc="-5" dirty="0" smtClean="0">
                <a:solidFill>
                  <a:srgbClr val="FF0000"/>
                </a:solidFill>
                <a:cs typeface="Times New Roman"/>
              </a:rPr>
              <a:t>Microcomputers: </a:t>
            </a:r>
            <a:r>
              <a:rPr lang="en-IN" dirty="0" smtClean="0">
                <a:cs typeface="Times New Roman"/>
              </a:rPr>
              <a:t/>
            </a:r>
            <a:br>
              <a:rPr lang="en-IN" dirty="0" smtClean="0">
                <a:cs typeface="Times New Roman"/>
              </a:rPr>
            </a:br>
            <a:endParaRPr lang="en-IN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143000"/>
            <a:ext cx="8183880" cy="510540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IN" sz="1800" dirty="0" smtClean="0"/>
              <a:t>These were small in size, low cost digital computers.</a:t>
            </a:r>
          </a:p>
          <a:p>
            <a:pPr algn="just">
              <a:lnSpc>
                <a:spcPct val="150000"/>
              </a:lnSpc>
            </a:pPr>
            <a:r>
              <a:rPr lang="en-IN" sz="1800" dirty="0" smtClean="0"/>
              <a:t>A PC can be defined as a small, relatively inexpensive computer designed for an individual user. </a:t>
            </a:r>
          </a:p>
          <a:p>
            <a:pPr algn="just">
              <a:lnSpc>
                <a:spcPct val="150000"/>
              </a:lnSpc>
            </a:pPr>
            <a:r>
              <a:rPr lang="en-IN" sz="1800" dirty="0" smtClean="0"/>
              <a:t>Consists of MP, a storage unit, an input channel and an output channel.</a:t>
            </a:r>
          </a:p>
          <a:p>
            <a:pPr algn="just">
              <a:lnSpc>
                <a:spcPct val="150000"/>
              </a:lnSpc>
            </a:pPr>
            <a:r>
              <a:rPr lang="en-IN" sz="1800" dirty="0" smtClean="0"/>
              <a:t>And also connecting cables, appropriate peripherals, an OS and Software programs.</a:t>
            </a:r>
          </a:p>
          <a:p>
            <a:pPr algn="just">
              <a:lnSpc>
                <a:spcPct val="150000"/>
              </a:lnSpc>
            </a:pPr>
            <a:r>
              <a:rPr lang="en-IN" sz="1800" dirty="0" smtClean="0"/>
              <a:t>At home, the most popular use for personal computers is playing games and surfing the Internet.</a:t>
            </a:r>
          </a:p>
          <a:p>
            <a:pPr algn="just">
              <a:lnSpc>
                <a:spcPct val="150000"/>
              </a:lnSpc>
              <a:buNone/>
            </a:pPr>
            <a:endParaRPr lang="en-IN" sz="1800" dirty="0" smtClean="0"/>
          </a:p>
          <a:p>
            <a:pPr algn="just">
              <a:lnSpc>
                <a:spcPct val="150000"/>
              </a:lnSpc>
              <a:buNone/>
            </a:pPr>
            <a:endParaRPr lang="en-IN" sz="1800" dirty="0" smtClean="0"/>
          </a:p>
          <a:p>
            <a:pPr algn="just">
              <a:lnSpc>
                <a:spcPct val="150000"/>
              </a:lnSpc>
              <a:buNone/>
            </a:pPr>
            <a:endParaRPr lang="en-IN" sz="1800" dirty="0" smtClean="0"/>
          </a:p>
          <a:p>
            <a:pPr algn="just">
              <a:lnSpc>
                <a:spcPct val="170000"/>
              </a:lnSpc>
              <a:buNone/>
            </a:pPr>
            <a:endParaRPr lang="en-IN" sz="1800" b="1" dirty="0" smtClean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81000" y="0"/>
            <a:ext cx="2438400" cy="3657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lvl="0">
              <a:spcBef>
                <a:spcPct val="0"/>
              </a:spcBef>
            </a:pPr>
            <a:r>
              <a:rPr lang="en-IN" b="1" dirty="0" smtClean="0">
                <a:solidFill>
                  <a:srgbClr val="FF0000"/>
                </a:solidFill>
              </a:rPr>
              <a:t>COMPUTER BASICS</a:t>
            </a:r>
            <a:endParaRPr kumimoji="0" lang="en-IN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85800"/>
            <a:ext cx="8183880" cy="457200"/>
          </a:xfrm>
        </p:spPr>
        <p:txBody>
          <a:bodyPr>
            <a:normAutofit fontScale="90000"/>
          </a:bodyPr>
          <a:lstStyle/>
          <a:p>
            <a:r>
              <a:rPr lang="en-IN" dirty="0" smtClean="0">
                <a:solidFill>
                  <a:srgbClr val="FF0000"/>
                </a:solidFill>
              </a:rPr>
              <a:t>INTRODUCTION</a:t>
            </a:r>
            <a:endParaRPr lang="en-IN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183880" cy="510540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en-IN" sz="2000" dirty="0" smtClean="0"/>
              <a:t>What is Computer?</a:t>
            </a:r>
          </a:p>
          <a:p>
            <a:pPr algn="just">
              <a:lnSpc>
                <a:spcPct val="150000"/>
              </a:lnSpc>
              <a:buNone/>
            </a:pPr>
            <a:r>
              <a:rPr lang="en-IN" sz="2000" b="1" dirty="0" smtClean="0">
                <a:solidFill>
                  <a:srgbClr val="FF0000"/>
                </a:solidFill>
              </a:rPr>
              <a:t>C</a:t>
            </a:r>
            <a:r>
              <a:rPr lang="en-IN" sz="2000" dirty="0" smtClean="0"/>
              <a:t>ommonly </a:t>
            </a:r>
            <a:r>
              <a:rPr lang="en-IN" sz="2000" b="1" dirty="0" smtClean="0">
                <a:solidFill>
                  <a:srgbClr val="FF0000"/>
                </a:solidFill>
              </a:rPr>
              <a:t>O</a:t>
            </a:r>
            <a:r>
              <a:rPr lang="en-IN" sz="2000" dirty="0" smtClean="0"/>
              <a:t>perating </a:t>
            </a:r>
            <a:r>
              <a:rPr lang="en-IN" sz="2000" b="1" dirty="0" smtClean="0">
                <a:solidFill>
                  <a:srgbClr val="FF0000"/>
                </a:solidFill>
              </a:rPr>
              <a:t>M</a:t>
            </a:r>
            <a:r>
              <a:rPr lang="en-IN" sz="2000" dirty="0" smtClean="0"/>
              <a:t>achine </a:t>
            </a:r>
            <a:r>
              <a:rPr lang="en-IN" sz="2000" b="1" dirty="0" smtClean="0">
                <a:solidFill>
                  <a:srgbClr val="FF0000"/>
                </a:solidFill>
              </a:rPr>
              <a:t>P</a:t>
            </a:r>
            <a:r>
              <a:rPr lang="en-IN" sz="2000" dirty="0" smtClean="0"/>
              <a:t>articularly </a:t>
            </a:r>
            <a:r>
              <a:rPr lang="en-IN" sz="2000" b="1" dirty="0" smtClean="0">
                <a:solidFill>
                  <a:srgbClr val="FF0000"/>
                </a:solidFill>
              </a:rPr>
              <a:t>U</a:t>
            </a:r>
            <a:r>
              <a:rPr lang="en-IN" sz="2000" dirty="0" smtClean="0"/>
              <a:t>sed for </a:t>
            </a:r>
            <a:r>
              <a:rPr lang="en-IN" sz="2000" b="1" dirty="0" smtClean="0">
                <a:solidFill>
                  <a:srgbClr val="FF0000"/>
                </a:solidFill>
              </a:rPr>
              <a:t>T</a:t>
            </a:r>
            <a:r>
              <a:rPr lang="en-IN" sz="2000" dirty="0" smtClean="0"/>
              <a:t>echnology </a:t>
            </a:r>
            <a:r>
              <a:rPr lang="en-IN" sz="2000" b="1" dirty="0" smtClean="0">
                <a:solidFill>
                  <a:srgbClr val="FF0000"/>
                </a:solidFill>
              </a:rPr>
              <a:t>E</a:t>
            </a:r>
            <a:r>
              <a:rPr lang="en-IN" sz="2000" dirty="0" smtClean="0"/>
              <a:t>ducation and </a:t>
            </a:r>
            <a:r>
              <a:rPr lang="en-IN" sz="2000" b="1" dirty="0" smtClean="0">
                <a:solidFill>
                  <a:srgbClr val="FF0000"/>
                </a:solidFill>
              </a:rPr>
              <a:t>R</a:t>
            </a:r>
            <a:r>
              <a:rPr lang="en-IN" sz="2000" dirty="0" smtClean="0"/>
              <a:t>esearch. </a:t>
            </a:r>
          </a:p>
          <a:p>
            <a:pPr algn="just">
              <a:lnSpc>
                <a:spcPct val="150000"/>
              </a:lnSpc>
              <a:buNone/>
            </a:pPr>
            <a:r>
              <a:rPr lang="en-IN" sz="2000" dirty="0" smtClean="0"/>
              <a:t>In a simple way, Computer is a electronic device that:</a:t>
            </a:r>
          </a:p>
          <a:p>
            <a:pPr algn="just">
              <a:lnSpc>
                <a:spcPct val="150000"/>
              </a:lnSpc>
            </a:pPr>
            <a:r>
              <a:rPr lang="en-IN" sz="2000" dirty="0" smtClean="0"/>
              <a:t>Accepts input (Raw Data)</a:t>
            </a:r>
          </a:p>
          <a:p>
            <a:pPr algn="just">
              <a:lnSpc>
                <a:spcPct val="150000"/>
              </a:lnSpc>
            </a:pPr>
            <a:r>
              <a:rPr lang="en-IN" sz="2000" dirty="0" smtClean="0"/>
              <a:t>Processes the input</a:t>
            </a:r>
          </a:p>
          <a:p>
            <a:pPr algn="just">
              <a:lnSpc>
                <a:spcPct val="150000"/>
              </a:lnSpc>
            </a:pPr>
            <a:r>
              <a:rPr lang="en-IN" sz="2000" dirty="0" smtClean="0"/>
              <a:t>Stores data</a:t>
            </a:r>
          </a:p>
          <a:p>
            <a:pPr algn="just">
              <a:lnSpc>
                <a:spcPct val="150000"/>
              </a:lnSpc>
            </a:pPr>
            <a:r>
              <a:rPr lang="en-IN" sz="2000" dirty="0" smtClean="0"/>
              <a:t>Produces output (information)</a:t>
            </a:r>
          </a:p>
          <a:p>
            <a:pPr algn="just">
              <a:lnSpc>
                <a:spcPct val="150000"/>
              </a:lnSpc>
              <a:buNone/>
            </a:pPr>
            <a:r>
              <a:rPr lang="en-IN" sz="2000" dirty="0" smtClean="0"/>
              <a:t>		</a:t>
            </a:r>
          </a:p>
          <a:p>
            <a:pPr algn="just">
              <a:lnSpc>
                <a:spcPct val="150000"/>
              </a:lnSpc>
              <a:buNone/>
            </a:pPr>
            <a:endParaRPr lang="en-IN" sz="2000" dirty="0" smtClean="0"/>
          </a:p>
          <a:p>
            <a:pPr algn="just">
              <a:lnSpc>
                <a:spcPct val="150000"/>
              </a:lnSpc>
              <a:buNone/>
            </a:pPr>
            <a:endParaRPr lang="en-IN" sz="2000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81000" y="0"/>
            <a:ext cx="2438400" cy="3657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lvl="0">
              <a:spcBef>
                <a:spcPct val="0"/>
              </a:spcBef>
            </a:pPr>
            <a:r>
              <a:rPr lang="en-IN" b="1" dirty="0" smtClean="0">
                <a:solidFill>
                  <a:srgbClr val="FF0000"/>
                </a:solidFill>
              </a:rPr>
              <a:t>COMPUTER BASICS</a:t>
            </a:r>
            <a:endParaRPr kumimoji="0" lang="en-IN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56564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en-IN" b="1" spc="-5" dirty="0" smtClean="0">
                <a:solidFill>
                  <a:srgbClr val="FF0000"/>
                </a:solidFill>
                <a:cs typeface="Times New Roman"/>
              </a:rPr>
              <a:t>Microcomputers: </a:t>
            </a:r>
          </a:p>
          <a:p>
            <a:pPr>
              <a:lnSpc>
                <a:spcPct val="150000"/>
              </a:lnSpc>
              <a:buNone/>
            </a:pPr>
            <a:r>
              <a:rPr lang="en-IN" sz="2000" dirty="0" smtClean="0"/>
              <a:t>Examples: </a:t>
            </a:r>
            <a:br>
              <a:rPr lang="en-IN" sz="2000" dirty="0" smtClean="0"/>
            </a:br>
            <a:r>
              <a:rPr lang="en-IN" sz="2000" dirty="0" smtClean="0"/>
              <a:t>IBM PC Pentium 100, IBM PC Pentium 200, Apple Macintosh etc</a:t>
            </a:r>
            <a:endParaRPr lang="en-IN" sz="2000" dirty="0"/>
          </a:p>
        </p:txBody>
      </p:sp>
      <p:sp>
        <p:nvSpPr>
          <p:cNvPr id="25602" name="AutoShape 2" descr="Classification of Micro Computers – Math/Computer Scie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25604" name="AutoShape 4" descr="Classification of Micro Computers – Math/Computer Scie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25606" name="AutoShape 6" descr="Classification of Micro Computers – Math/Computer Scie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25608" name="AutoShape 8" descr="Classification of Micro Computers – Math/Computer Scie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25612" name="AutoShape 12" descr="IBM PC - Chessprogramming wik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25614" name="AutoShape 14" descr="IBM PC - Chessprogramming wik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25616" name="AutoShape 16" descr="IBM PC - Chessprogramming wik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25618" name="AutoShape 18" descr="IBM PC - Chessprogramming wik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25620" name="AutoShape 20" descr="IBM PC - Chessprogramming wik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25622" name="AutoShape 22" descr="IBM PC - Chessprogramming wik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25624" name="AutoShape 24" descr="IBM PC Series - Wikiped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25626" name="AutoShape 26" descr="IBM PC Series - Wikiped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25628" name="AutoShape 28" descr="IBM PC Series - Wikiped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25630" name="AutoShape 30" descr="IBM PC Series - Wikiped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25632" name="AutoShape 32" descr="IBM PC Series - Wikiped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25634" name="AutoShape 34" descr="IBM PC Series - Wikiped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25636" name="AutoShape 36" descr="Apricot XEN-PC Product Datashe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25637" name="Picture 37" descr="C:\Users\SHK\Desktop\download.jf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2743200"/>
            <a:ext cx="4114800" cy="3124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6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533400"/>
            <a:ext cx="8183880" cy="701040"/>
          </a:xfrm>
        </p:spPr>
        <p:txBody>
          <a:bodyPr>
            <a:normAutofit/>
          </a:bodyPr>
          <a:lstStyle/>
          <a:p>
            <a:r>
              <a:rPr lang="en-IN" sz="2800" dirty="0" smtClean="0">
                <a:solidFill>
                  <a:srgbClr val="FF0000"/>
                </a:solidFill>
              </a:rPr>
              <a:t>Desktop Computers</a:t>
            </a:r>
            <a:endParaRPr lang="en-IN" sz="2800" dirty="0">
              <a:solidFill>
                <a:srgbClr val="FF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371600"/>
            <a:ext cx="8183880" cy="44196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IN" sz="2000" dirty="0" smtClean="0"/>
              <a:t>It is one of the type of micro computers.</a:t>
            </a:r>
          </a:p>
          <a:p>
            <a:pPr>
              <a:lnSpc>
                <a:spcPct val="150000"/>
              </a:lnSpc>
            </a:pPr>
            <a:r>
              <a:rPr lang="en-IN" sz="2000" dirty="0" smtClean="0"/>
              <a:t>It is also known as PC, intended for stand – alone applications used by an individuals.</a:t>
            </a:r>
          </a:p>
          <a:p>
            <a:pPr>
              <a:lnSpc>
                <a:spcPct val="150000"/>
              </a:lnSpc>
            </a:pPr>
            <a:r>
              <a:rPr lang="en-IN" sz="2000" dirty="0" smtClean="0"/>
              <a:t>These computers typically consists of a system unit, monitor, a keyboard, an internal hard disk storage and other peripherals.</a:t>
            </a:r>
          </a:p>
          <a:p>
            <a:pPr>
              <a:lnSpc>
                <a:spcPct val="150000"/>
              </a:lnSpc>
            </a:pPr>
            <a:r>
              <a:rPr lang="en-IN" sz="2000" dirty="0" smtClean="0"/>
              <a:t>They are not expensive and fit for small business.</a:t>
            </a:r>
          </a:p>
          <a:p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183880" cy="762000"/>
          </a:xfrm>
        </p:spPr>
        <p:txBody>
          <a:bodyPr>
            <a:noAutofit/>
          </a:bodyPr>
          <a:lstStyle/>
          <a:p>
            <a:r>
              <a:rPr lang="en-IN" sz="2400" dirty="0" smtClean="0">
                <a:solidFill>
                  <a:srgbClr val="FF0000"/>
                </a:solidFill>
                <a:effectLst/>
              </a:rPr>
              <a:t>Desktop Computers</a:t>
            </a:r>
            <a:br>
              <a:rPr lang="en-IN" sz="2400" dirty="0" smtClean="0">
                <a:solidFill>
                  <a:srgbClr val="FF0000"/>
                </a:solidFill>
                <a:effectLst/>
              </a:rPr>
            </a:br>
            <a:r>
              <a:rPr lang="en-IN" sz="2000" dirty="0" smtClean="0">
                <a:effectLst/>
              </a:rPr>
              <a:t/>
            </a:r>
            <a:br>
              <a:rPr lang="en-IN" sz="2000" dirty="0" smtClean="0">
                <a:effectLst/>
              </a:rPr>
            </a:br>
            <a:r>
              <a:rPr lang="en-IN" sz="2000" b="0" dirty="0" smtClean="0">
                <a:solidFill>
                  <a:schemeClr val="tx1"/>
                </a:solidFill>
                <a:effectLst/>
              </a:rPr>
              <a:t>Examples:</a:t>
            </a:r>
            <a:br>
              <a:rPr lang="en-IN" sz="2000" b="0" dirty="0" smtClean="0">
                <a:solidFill>
                  <a:schemeClr val="tx1"/>
                </a:solidFill>
                <a:effectLst/>
              </a:rPr>
            </a:br>
            <a:r>
              <a:rPr lang="en-IN" sz="2000" b="0" dirty="0" smtClean="0">
                <a:solidFill>
                  <a:schemeClr val="tx1"/>
                </a:solidFill>
                <a:effectLst/>
              </a:rPr>
              <a:t>		IBM, Apple, Dell and Hp.</a:t>
            </a:r>
            <a:endParaRPr lang="en-IN" sz="2000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2050" name="Picture 2" descr="F:\compute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2133600"/>
            <a:ext cx="6096000" cy="35275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183880" cy="624840"/>
          </a:xfrm>
        </p:spPr>
        <p:txBody>
          <a:bodyPr>
            <a:normAutofit/>
          </a:bodyPr>
          <a:lstStyle/>
          <a:p>
            <a:pPr algn="just"/>
            <a:r>
              <a:rPr lang="en-IN" sz="2800" dirty="0" smtClean="0">
                <a:solidFill>
                  <a:srgbClr val="FF0000"/>
                </a:solidFill>
              </a:rPr>
              <a:t>Laptop</a:t>
            </a:r>
            <a:endParaRPr lang="en-IN" sz="28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8183880" cy="480060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IN" sz="2000" dirty="0" smtClean="0"/>
              <a:t>It is portable, and also known as notebook computers.</a:t>
            </a:r>
          </a:p>
          <a:p>
            <a:pPr algn="just">
              <a:lnSpc>
                <a:spcPct val="150000"/>
              </a:lnSpc>
            </a:pPr>
            <a:r>
              <a:rPr lang="en-IN" sz="2000" dirty="0" smtClean="0"/>
              <a:t>It has same features of desktop computers and small in size.</a:t>
            </a:r>
          </a:p>
          <a:p>
            <a:pPr algn="just">
              <a:lnSpc>
                <a:spcPct val="150000"/>
              </a:lnSpc>
            </a:pPr>
            <a:r>
              <a:rPr lang="en-IN" sz="2000" dirty="0" smtClean="0"/>
              <a:t>They do not contain any external power supply.</a:t>
            </a:r>
          </a:p>
          <a:p>
            <a:pPr algn="just">
              <a:lnSpc>
                <a:spcPct val="150000"/>
              </a:lnSpc>
              <a:buNone/>
            </a:pPr>
            <a:r>
              <a:rPr lang="en-IN" sz="2000" b="1" dirty="0" smtClean="0"/>
              <a:t>Advantages: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en-IN" sz="2000" dirty="0" smtClean="0"/>
              <a:t> Small in size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en-IN" sz="2000" dirty="0" smtClean="0"/>
              <a:t>Lightweight         </a:t>
            </a:r>
          </a:p>
          <a:p>
            <a:pPr algn="just">
              <a:lnSpc>
                <a:spcPct val="150000"/>
              </a:lnSpc>
              <a:buNone/>
            </a:pPr>
            <a:r>
              <a:rPr lang="en-IN" sz="2000" b="1" dirty="0" smtClean="0"/>
              <a:t>Disadvantages: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en-IN" sz="2000" dirty="0" smtClean="0"/>
              <a:t>Expensive</a:t>
            </a:r>
          </a:p>
          <a:p>
            <a:pPr>
              <a:buNone/>
            </a:pPr>
            <a:endParaRPr lang="en-IN" sz="2000" dirty="0"/>
          </a:p>
        </p:txBody>
      </p:sp>
      <p:pic>
        <p:nvPicPr>
          <p:cNvPr id="5" name="Picture 2" descr="C:\Users\SHK\Desktop\download (1).jf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3400" y="2971800"/>
            <a:ext cx="3555218" cy="2676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183880" cy="381000"/>
          </a:xfrm>
        </p:spPr>
        <p:txBody>
          <a:bodyPr>
            <a:noAutofit/>
          </a:bodyPr>
          <a:lstStyle/>
          <a:p>
            <a:r>
              <a:rPr lang="en-IN" sz="2800" dirty="0" smtClean="0">
                <a:solidFill>
                  <a:srgbClr val="FF0000"/>
                </a:solidFill>
              </a:rPr>
              <a:t>Hand- Held Computers</a:t>
            </a:r>
            <a:endParaRPr lang="en-IN" sz="28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762000"/>
            <a:ext cx="8183880" cy="556260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IN" sz="2000" dirty="0" smtClean="0"/>
              <a:t>Handheld computers also known as personal digital assistants (PDAs).</a:t>
            </a:r>
          </a:p>
          <a:p>
            <a:pPr algn="just">
              <a:lnSpc>
                <a:spcPct val="150000"/>
              </a:lnSpc>
            </a:pPr>
            <a:r>
              <a:rPr lang="en-IN" sz="2000" dirty="0" smtClean="0"/>
              <a:t>They are small, portable devices.</a:t>
            </a:r>
          </a:p>
          <a:p>
            <a:pPr algn="just">
              <a:lnSpc>
                <a:spcPct val="150000"/>
              </a:lnSpc>
            </a:pPr>
            <a:r>
              <a:rPr lang="en-IN" sz="2000" dirty="0" smtClean="0"/>
              <a:t>We can use the terms “handheld computer” and “PDA” are often used interchangeably,</a:t>
            </a:r>
          </a:p>
          <a:p>
            <a:pPr lvl="1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IN" sz="2000" dirty="0" smtClean="0"/>
              <a:t>handhelds tend to be larger and feature miniature keyboards</a:t>
            </a:r>
          </a:p>
          <a:p>
            <a:pPr lvl="1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IN" sz="2000" dirty="0" smtClean="0"/>
              <a:t>PDAs tend to be smaller and rely on a </a:t>
            </a:r>
            <a:r>
              <a:rPr lang="en-IN" sz="2000" dirty="0" smtClean="0">
                <a:hlinkClick r:id="rId2"/>
              </a:rPr>
              <a:t>touch screen</a:t>
            </a:r>
            <a:r>
              <a:rPr lang="en-IN" sz="2000" dirty="0" smtClean="0"/>
              <a:t> and stylus for data entry.</a:t>
            </a:r>
          </a:p>
          <a:p>
            <a:pPr algn="just">
              <a:lnSpc>
                <a:spcPct val="150000"/>
              </a:lnSpc>
            </a:pPr>
            <a:r>
              <a:rPr lang="en-IN" sz="2000" dirty="0" smtClean="0"/>
              <a:t>The size of handheld computers ranges from </a:t>
            </a:r>
            <a:r>
              <a:rPr lang="en-IN" sz="2000" dirty="0" smtClean="0">
                <a:hlinkClick r:id="rId3"/>
              </a:rPr>
              <a:t>credit card</a:t>
            </a:r>
            <a:r>
              <a:rPr lang="en-IN" sz="2000" dirty="0" smtClean="0"/>
              <a:t> to small notebook computer</a:t>
            </a:r>
          </a:p>
          <a:p>
            <a:pPr algn="just">
              <a:lnSpc>
                <a:spcPct val="150000"/>
              </a:lnSpc>
            </a:pPr>
            <a:r>
              <a:rPr lang="en-IN" sz="2000" dirty="0" smtClean="0"/>
              <a:t>The most popular size for the devices is palm size.</a:t>
            </a:r>
          </a:p>
          <a:p>
            <a:pPr algn="just">
              <a:lnSpc>
                <a:spcPct val="150000"/>
              </a:lnSpc>
            </a:pPr>
            <a:r>
              <a:rPr lang="en-IN" sz="2000" dirty="0" smtClean="0"/>
              <a:t>Most handheld computers utilize a liquid crystal display (LCD).</a:t>
            </a:r>
            <a:endParaRPr lang="en-IN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IN" dirty="0" smtClean="0">
                <a:solidFill>
                  <a:srgbClr val="FF0000"/>
                </a:solidFill>
              </a:rPr>
              <a:t>Hand- Held Computers</a:t>
            </a:r>
          </a:p>
          <a:p>
            <a:pPr>
              <a:buNone/>
            </a:pPr>
            <a:r>
              <a:rPr lang="en-IN" sz="2000" dirty="0" smtClean="0"/>
              <a:t>Examples:</a:t>
            </a:r>
          </a:p>
          <a:p>
            <a:pPr>
              <a:buNone/>
            </a:pPr>
            <a:r>
              <a:rPr lang="en-IN" sz="2000" dirty="0" smtClean="0"/>
              <a:t>Apple Newton, Casio Cassiopeia and Franklin </a:t>
            </a:r>
            <a:r>
              <a:rPr lang="en-IN" sz="2000" dirty="0" err="1" smtClean="0"/>
              <a:t>EbookMan</a:t>
            </a:r>
            <a:endParaRPr lang="en-IN" sz="2000" dirty="0" smtClean="0"/>
          </a:p>
          <a:p>
            <a:pPr>
              <a:buNone/>
            </a:pPr>
            <a:endParaRPr lang="en-IN" sz="2000" dirty="0"/>
          </a:p>
        </p:txBody>
      </p:sp>
      <p:pic>
        <p:nvPicPr>
          <p:cNvPr id="76804" name="Picture 4" descr="C:\Users\SHK\Desktop\download (3).jf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2209800"/>
            <a:ext cx="2219325" cy="2066925"/>
          </a:xfrm>
          <a:prstGeom prst="rect">
            <a:avLst/>
          </a:prstGeom>
          <a:noFill/>
        </p:spPr>
      </p:pic>
      <p:pic>
        <p:nvPicPr>
          <p:cNvPr id="76805" name="Picture 5" descr="C:\Users\SHK\Desktop\download (2).jf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2438400"/>
            <a:ext cx="2609850" cy="1752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68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68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68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68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183880" cy="457200"/>
          </a:xfrm>
        </p:spPr>
        <p:txBody>
          <a:bodyPr>
            <a:normAutofit fontScale="90000"/>
          </a:bodyPr>
          <a:lstStyle/>
          <a:p>
            <a:r>
              <a:rPr lang="en-IN" sz="2800" spc="-5" dirty="0" smtClean="0">
                <a:solidFill>
                  <a:srgbClr val="FF0000"/>
                </a:solidFill>
                <a:cs typeface="Times New Roman"/>
              </a:rPr>
              <a:t>Mini Computer</a:t>
            </a:r>
            <a:endParaRPr lang="en-IN" sz="2800" dirty="0" smtClean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83880" cy="4721352"/>
          </a:xfrm>
        </p:spPr>
        <p:txBody>
          <a:bodyPr>
            <a:normAutofit fontScale="77500" lnSpcReduction="20000"/>
          </a:bodyPr>
          <a:lstStyle/>
          <a:p>
            <a:pPr marL="355600" indent="-342900" algn="just">
              <a:lnSpc>
                <a:spcPct val="160000"/>
              </a:lnSpc>
              <a:spcBef>
                <a:spcPts val="105"/>
              </a:spcBef>
              <a:buClr>
                <a:srgbClr val="666600"/>
              </a:buClr>
              <a:buSzPct val="75000"/>
              <a:buFont typeface="Wingdings"/>
              <a:buChar char=""/>
              <a:tabLst>
                <a:tab pos="354965" algn="l"/>
                <a:tab pos="355600" algn="l"/>
              </a:tabLst>
            </a:pPr>
            <a:r>
              <a:rPr lang="en-IN" sz="2600" dirty="0" smtClean="0">
                <a:cs typeface="Times New Roman" pitchFamily="18" charset="0"/>
              </a:rPr>
              <a:t>These computers </a:t>
            </a:r>
            <a:r>
              <a:rPr lang="en-IN" sz="2600" spc="-5" dirty="0" smtClean="0">
                <a:cs typeface="Times New Roman" pitchFamily="18" charset="0"/>
              </a:rPr>
              <a:t>are </a:t>
            </a:r>
            <a:r>
              <a:rPr lang="en-IN" sz="2600" dirty="0" smtClean="0">
                <a:cs typeface="Times New Roman" pitchFamily="18" charset="0"/>
              </a:rPr>
              <a:t>smaller </a:t>
            </a:r>
            <a:r>
              <a:rPr lang="en-IN" sz="2600" spc="-5" dirty="0" smtClean="0">
                <a:cs typeface="Times New Roman" pitchFamily="18" charset="0"/>
              </a:rPr>
              <a:t>in </a:t>
            </a:r>
            <a:r>
              <a:rPr lang="en-IN" sz="2600" dirty="0" smtClean="0">
                <a:cs typeface="Times New Roman" pitchFamily="18" charset="0"/>
              </a:rPr>
              <a:t>size </a:t>
            </a:r>
            <a:r>
              <a:rPr lang="en-IN" sz="2600" spc="-5" dirty="0" smtClean="0">
                <a:cs typeface="Times New Roman" pitchFamily="18" charset="0"/>
              </a:rPr>
              <a:t>but </a:t>
            </a:r>
            <a:r>
              <a:rPr lang="en-IN" sz="2600" dirty="0" smtClean="0">
                <a:cs typeface="Times New Roman" pitchFamily="18" charset="0"/>
              </a:rPr>
              <a:t>larger</a:t>
            </a:r>
            <a:r>
              <a:rPr lang="en-IN" sz="2600" spc="-55" dirty="0" smtClean="0">
                <a:cs typeface="Times New Roman" pitchFamily="18" charset="0"/>
              </a:rPr>
              <a:t> </a:t>
            </a:r>
            <a:r>
              <a:rPr lang="en-IN" sz="2600" spc="-5" dirty="0" smtClean="0">
                <a:cs typeface="Times New Roman" pitchFamily="18" charset="0"/>
              </a:rPr>
              <a:t>as compared </a:t>
            </a:r>
            <a:r>
              <a:rPr lang="en-IN" sz="2600" dirty="0" smtClean="0">
                <a:cs typeface="Times New Roman" pitchFamily="18" charset="0"/>
              </a:rPr>
              <a:t>to </a:t>
            </a:r>
            <a:r>
              <a:rPr lang="en-IN" sz="2600" spc="-5" dirty="0" smtClean="0">
                <a:cs typeface="Times New Roman" pitchFamily="18" charset="0"/>
              </a:rPr>
              <a:t>Micro</a:t>
            </a:r>
            <a:r>
              <a:rPr lang="en-IN" sz="2600" spc="-40" dirty="0" smtClean="0">
                <a:cs typeface="Times New Roman" pitchFamily="18" charset="0"/>
              </a:rPr>
              <a:t> </a:t>
            </a:r>
            <a:r>
              <a:rPr lang="en-IN" sz="2600" dirty="0" smtClean="0">
                <a:cs typeface="Times New Roman" pitchFamily="18" charset="0"/>
              </a:rPr>
              <a:t>Computers.</a:t>
            </a:r>
          </a:p>
          <a:p>
            <a:pPr marL="355600" indent="-342900" algn="just">
              <a:lnSpc>
                <a:spcPct val="160000"/>
              </a:lnSpc>
              <a:spcBef>
                <a:spcPts val="240"/>
              </a:spcBef>
              <a:buClr>
                <a:srgbClr val="666600"/>
              </a:buClr>
              <a:buSzPct val="75000"/>
              <a:buFont typeface="Wingdings"/>
              <a:buChar char=""/>
              <a:tabLst>
                <a:tab pos="354965" algn="l"/>
                <a:tab pos="355600" algn="l"/>
              </a:tabLst>
            </a:pPr>
            <a:r>
              <a:rPr lang="en-IN" sz="2600" spc="-5" dirty="0" smtClean="0">
                <a:cs typeface="Times New Roman" pitchFamily="18" charset="0"/>
              </a:rPr>
              <a:t>Less expensive.</a:t>
            </a:r>
          </a:p>
          <a:p>
            <a:pPr marL="355600" indent="-342900" algn="just">
              <a:lnSpc>
                <a:spcPct val="160000"/>
              </a:lnSpc>
              <a:spcBef>
                <a:spcPts val="240"/>
              </a:spcBef>
              <a:buClr>
                <a:srgbClr val="666600"/>
              </a:buClr>
              <a:buSzPct val="75000"/>
              <a:buFont typeface="Wingdings"/>
              <a:buChar char=""/>
              <a:tabLst>
                <a:tab pos="354965" algn="l"/>
                <a:tab pos="355600" algn="l"/>
              </a:tabLst>
            </a:pPr>
            <a:r>
              <a:rPr lang="en-IN" sz="2600" dirty="0" smtClean="0">
                <a:cs typeface="Times New Roman" pitchFamily="18" charset="0"/>
              </a:rPr>
              <a:t>Primary memory </a:t>
            </a:r>
            <a:r>
              <a:rPr lang="en-IN" sz="2600" spc="-5" dirty="0" smtClean="0">
                <a:cs typeface="Times New Roman" pitchFamily="18" charset="0"/>
              </a:rPr>
              <a:t>is </a:t>
            </a:r>
            <a:r>
              <a:rPr lang="en-IN" sz="2600" dirty="0" smtClean="0">
                <a:cs typeface="Times New Roman" pitchFamily="18" charset="0"/>
              </a:rPr>
              <a:t>usually </a:t>
            </a:r>
            <a:r>
              <a:rPr lang="en-IN" sz="2600" spc="-5" dirty="0" smtClean="0">
                <a:cs typeface="Times New Roman" pitchFamily="18" charset="0"/>
              </a:rPr>
              <a:t>in </a:t>
            </a:r>
            <a:r>
              <a:rPr lang="en-IN" sz="2600" dirty="0" smtClean="0">
                <a:cs typeface="Times New Roman" pitchFamily="18" charset="0"/>
              </a:rPr>
              <a:t>GIGA</a:t>
            </a:r>
            <a:r>
              <a:rPr lang="en-IN" sz="2600" spc="-60" dirty="0" smtClean="0">
                <a:cs typeface="Times New Roman" pitchFamily="18" charset="0"/>
              </a:rPr>
              <a:t> </a:t>
            </a:r>
            <a:r>
              <a:rPr lang="en-IN" sz="2600" spc="-5" dirty="0" smtClean="0">
                <a:cs typeface="Times New Roman" pitchFamily="18" charset="0"/>
              </a:rPr>
              <a:t>Bytes</a:t>
            </a:r>
          </a:p>
          <a:p>
            <a:pPr marL="355600" marR="531495" indent="-342900" algn="just">
              <a:lnSpc>
                <a:spcPct val="160000"/>
              </a:lnSpc>
              <a:spcBef>
                <a:spcPts val="515"/>
              </a:spcBef>
              <a:buClr>
                <a:srgbClr val="666600"/>
              </a:buClr>
              <a:buSzPct val="75000"/>
              <a:buFont typeface="Wingdings"/>
              <a:buChar char=""/>
              <a:tabLst>
                <a:tab pos="354965" algn="l"/>
                <a:tab pos="355600" algn="l"/>
              </a:tabLst>
            </a:pPr>
            <a:r>
              <a:rPr lang="en-IN" sz="2600" dirty="0" smtClean="0">
                <a:cs typeface="Times New Roman" pitchFamily="18" charset="0"/>
              </a:rPr>
              <a:t>Designed </a:t>
            </a:r>
            <a:r>
              <a:rPr lang="en-IN" sz="2600" spc="-5" dirty="0" smtClean="0">
                <a:cs typeface="Times New Roman" pitchFamily="18" charset="0"/>
              </a:rPr>
              <a:t>to meet the computing needs in a small to medium sized business environment.</a:t>
            </a:r>
          </a:p>
          <a:p>
            <a:pPr marL="355600" marR="531495" indent="-342900" algn="just">
              <a:lnSpc>
                <a:spcPct val="160000"/>
              </a:lnSpc>
              <a:spcBef>
                <a:spcPts val="515"/>
              </a:spcBef>
              <a:buClr>
                <a:srgbClr val="666600"/>
              </a:buClr>
              <a:buSzPct val="75000"/>
              <a:buFont typeface="Wingdings"/>
              <a:buChar char=""/>
              <a:tabLst>
                <a:tab pos="354965" algn="l"/>
                <a:tab pos="355600" algn="l"/>
              </a:tabLst>
            </a:pPr>
            <a:r>
              <a:rPr lang="en-IN" sz="2600" spc="-5" dirty="0" smtClean="0">
                <a:cs typeface="Times New Roman" pitchFamily="18" charset="0"/>
              </a:rPr>
              <a:t>Initially, it capable of supporting 4 to 200 users.</a:t>
            </a:r>
          </a:p>
          <a:p>
            <a:pPr marL="355600" marR="127000" indent="-342900" algn="just">
              <a:lnSpc>
                <a:spcPct val="160000"/>
              </a:lnSpc>
              <a:spcBef>
                <a:spcPts val="445"/>
              </a:spcBef>
              <a:buClr>
                <a:srgbClr val="666600"/>
              </a:buClr>
              <a:buSzPct val="75000"/>
              <a:buFont typeface="Wingdings"/>
              <a:buChar char=""/>
              <a:tabLst>
                <a:tab pos="354965" algn="l"/>
                <a:tab pos="355600" algn="l"/>
              </a:tabLst>
            </a:pPr>
            <a:r>
              <a:rPr lang="en-IN" sz="2600" spc="-5" dirty="0" smtClean="0">
                <a:cs typeface="Times New Roman" pitchFamily="18" charset="0"/>
              </a:rPr>
              <a:t>Mini </a:t>
            </a:r>
            <a:r>
              <a:rPr lang="en-IN" sz="2600" dirty="0" smtClean="0">
                <a:cs typeface="Times New Roman" pitchFamily="18" charset="0"/>
              </a:rPr>
              <a:t>computer usually fills a small </a:t>
            </a:r>
            <a:r>
              <a:rPr lang="en-IN" sz="2600" spc="-5" dirty="0" smtClean="0">
                <a:cs typeface="Times New Roman" pitchFamily="18" charset="0"/>
              </a:rPr>
              <a:t>shelf. Its about the size  of two drawer filling cabinet.</a:t>
            </a:r>
          </a:p>
          <a:p>
            <a:pPr marL="355600" indent="-342900" algn="just">
              <a:lnSpc>
                <a:spcPct val="160000"/>
              </a:lnSpc>
              <a:spcBef>
                <a:spcPts val="240"/>
              </a:spcBef>
              <a:buClr>
                <a:srgbClr val="666600"/>
              </a:buClr>
              <a:buSzPct val="75000"/>
              <a:buFont typeface="Wingdings"/>
              <a:buChar char=""/>
              <a:tabLst>
                <a:tab pos="354965" algn="l"/>
                <a:tab pos="355600" algn="l"/>
              </a:tabLst>
            </a:pPr>
            <a:r>
              <a:rPr lang="en-IN" sz="2600" dirty="0" smtClean="0">
                <a:cs typeface="Times New Roman" pitchFamily="18" charset="0"/>
              </a:rPr>
              <a:t>Disks </a:t>
            </a:r>
            <a:r>
              <a:rPr lang="en-IN" sz="2600" spc="-5" dirty="0" smtClean="0">
                <a:cs typeface="Times New Roman" pitchFamily="18" charset="0"/>
              </a:rPr>
              <a:t>are used for secondary</a:t>
            </a:r>
            <a:r>
              <a:rPr lang="en-IN" sz="2600" spc="-15" dirty="0" smtClean="0">
                <a:cs typeface="Times New Roman" pitchFamily="18" charset="0"/>
              </a:rPr>
              <a:t> </a:t>
            </a:r>
            <a:r>
              <a:rPr lang="en-IN" sz="2600" dirty="0" smtClean="0">
                <a:cs typeface="Times New Roman" pitchFamily="18" charset="0"/>
              </a:rPr>
              <a:t>storage</a:t>
            </a:r>
          </a:p>
          <a:p>
            <a:pPr algn="just">
              <a:lnSpc>
                <a:spcPct val="160000"/>
              </a:lnSpc>
              <a:buNone/>
            </a:pPr>
            <a:endParaRPr lang="en-IN" sz="2600" dirty="0" smtClean="0">
              <a:cs typeface="Times New Roman"/>
            </a:endParaRPr>
          </a:p>
          <a:p>
            <a:pPr>
              <a:buNone/>
            </a:pPr>
            <a:endParaRPr lang="en-IN" dirty="0" smtClean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81000" y="0"/>
            <a:ext cx="2438400" cy="3657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lvl="0">
              <a:spcBef>
                <a:spcPct val="0"/>
              </a:spcBef>
            </a:pPr>
            <a:r>
              <a:rPr lang="en-IN" b="1" dirty="0" smtClean="0">
                <a:solidFill>
                  <a:srgbClr val="FF0000"/>
                </a:solidFill>
              </a:rPr>
              <a:t>COMPUTER BASICS</a:t>
            </a:r>
            <a:endParaRPr kumimoji="0" lang="en-IN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838200"/>
            <a:ext cx="8183880" cy="4876800"/>
          </a:xfrm>
        </p:spPr>
        <p:txBody>
          <a:bodyPr>
            <a:noAutofit/>
          </a:bodyPr>
          <a:lstStyle/>
          <a:p>
            <a:pPr marL="355600" indent="-342900">
              <a:lnSpc>
                <a:spcPct val="150000"/>
              </a:lnSpc>
              <a:spcBef>
                <a:spcPts val="240"/>
              </a:spcBef>
              <a:tabLst>
                <a:tab pos="354965" algn="l"/>
                <a:tab pos="355600" algn="l"/>
              </a:tabLst>
            </a:pPr>
            <a:r>
              <a:rPr lang="en-IN" sz="2400" spc="-5" dirty="0" smtClean="0">
                <a:solidFill>
                  <a:srgbClr val="FF0000"/>
                </a:solidFill>
                <a:cs typeface="Times New Roman"/>
              </a:rPr>
              <a:t>Mini Computer</a:t>
            </a:r>
            <a:r>
              <a:rPr lang="en-IN" sz="1600" spc="-5" dirty="0" smtClean="0">
                <a:solidFill>
                  <a:srgbClr val="FF0000"/>
                </a:solidFill>
                <a:cs typeface="Times New Roman"/>
              </a:rPr>
              <a:t/>
            </a:r>
            <a:br>
              <a:rPr lang="en-IN" sz="1600" spc="-5" dirty="0" smtClean="0">
                <a:solidFill>
                  <a:srgbClr val="FF0000"/>
                </a:solidFill>
                <a:cs typeface="Times New Roman"/>
              </a:rPr>
            </a:br>
            <a:r>
              <a:rPr lang="en-IN" sz="16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Examples: - </a:t>
            </a:r>
            <a:br>
              <a:rPr lang="en-IN" sz="16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IN" sz="1600" b="0" spc="-5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PDP 11, IBM 8000 series and VAX 7500.</a:t>
            </a:r>
            <a:br>
              <a:rPr lang="en-IN" sz="1600" b="0" spc="-5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IN" sz="1600" b="0" spc="-5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sz="1600" b="0" spc="-5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IN" sz="1600" b="0" spc="-5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sz="1600" b="0" spc="-5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IN" sz="1600" b="0" spc="-5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sz="1600" b="0" spc="-5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IN" sz="1600" b="0" spc="-5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sz="1600" b="0" spc="-5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IN" sz="1600" b="0" spc="-5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IN" sz="1600" b="0" spc="-5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IN" sz="1600" b="0" spc="-5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sz="1600" b="0" spc="-5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IN" sz="1600" b="0" spc="-5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sz="1600" b="0" spc="-5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IN" sz="16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sz="16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IN" sz="16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sz="16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en-IN" sz="1600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19457" name="Picture 1" descr="C:\Users\SHK\Desktop\download (4).jf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286000"/>
            <a:ext cx="3562662" cy="2362200"/>
          </a:xfrm>
          <a:prstGeom prst="rect">
            <a:avLst/>
          </a:prstGeom>
          <a:noFill/>
        </p:spPr>
      </p:pic>
      <p:pic>
        <p:nvPicPr>
          <p:cNvPr id="19458" name="Picture 2" descr="C:\Users\SHK\Desktop\download (5).jf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2209800"/>
            <a:ext cx="3352799" cy="2438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183880" cy="838200"/>
          </a:xfrm>
        </p:spPr>
        <p:txBody>
          <a:bodyPr>
            <a:normAutofit fontScale="90000"/>
          </a:bodyPr>
          <a:lstStyle/>
          <a:p>
            <a:r>
              <a:rPr lang="en-IN" sz="2700" spc="-5" dirty="0" smtClean="0">
                <a:solidFill>
                  <a:srgbClr val="FF0000"/>
                </a:solidFill>
                <a:effectLst/>
                <a:uFill>
                  <a:solidFill>
                    <a:srgbClr val="000000"/>
                  </a:solidFill>
                </a:uFill>
                <a:cs typeface="Times New Roman"/>
              </a:rPr>
              <a:t>Main Frame Computers</a:t>
            </a:r>
            <a:r>
              <a:rPr lang="en-IN" dirty="0" smtClean="0">
                <a:cs typeface="Times New Roman"/>
              </a:rPr>
              <a:t/>
            </a:r>
            <a:br>
              <a:rPr lang="en-IN" dirty="0" smtClean="0">
                <a:cs typeface="Times New Roman"/>
              </a:rPr>
            </a:br>
            <a:endParaRPr lang="en-IN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066800"/>
            <a:ext cx="8183880" cy="5105400"/>
          </a:xfrm>
        </p:spPr>
        <p:txBody>
          <a:bodyPr>
            <a:normAutofit fontScale="47500" lnSpcReduction="20000"/>
          </a:bodyPr>
          <a:lstStyle/>
          <a:p>
            <a:pPr marL="355600" indent="-342900" algn="just">
              <a:lnSpc>
                <a:spcPct val="170000"/>
              </a:lnSpc>
              <a:spcBef>
                <a:spcPts val="335"/>
              </a:spcBef>
              <a:buClr>
                <a:srgbClr val="666600"/>
              </a:buClr>
              <a:buSzPct val="75000"/>
              <a:buFont typeface="Wingdings"/>
              <a:buChar char=""/>
              <a:tabLst>
                <a:tab pos="354965" algn="l"/>
                <a:tab pos="355600" algn="l"/>
              </a:tabLst>
            </a:pPr>
            <a:r>
              <a:rPr lang="en-IN" sz="3800" spc="-5" dirty="0" smtClean="0">
                <a:latin typeface="Times New Roman" pitchFamily="18" charset="0"/>
                <a:cs typeface="Times New Roman" pitchFamily="18" charset="0"/>
              </a:rPr>
              <a:t>These </a:t>
            </a:r>
            <a:r>
              <a:rPr lang="en-IN" sz="3800" dirty="0" smtClean="0">
                <a:latin typeface="Times New Roman" pitchFamily="18" charset="0"/>
                <a:cs typeface="Times New Roman" pitchFamily="18" charset="0"/>
              </a:rPr>
              <a:t>computers </a:t>
            </a:r>
            <a:r>
              <a:rPr lang="en-IN" sz="3800" spc="-5" dirty="0" smtClean="0">
                <a:latin typeface="Times New Roman" pitchFamily="18" charset="0"/>
                <a:cs typeface="Times New Roman" pitchFamily="18" charset="0"/>
              </a:rPr>
              <a:t>are very</a:t>
            </a:r>
            <a:r>
              <a:rPr lang="en-IN" sz="3800" spc="-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3800" spc="-5" dirty="0" smtClean="0">
                <a:latin typeface="Times New Roman" pitchFamily="18" charset="0"/>
                <a:cs typeface="Times New Roman" pitchFamily="18" charset="0"/>
              </a:rPr>
              <a:t>powerful.</a:t>
            </a:r>
            <a:endParaRPr lang="en-IN" sz="3800" dirty="0" smtClean="0">
              <a:latin typeface="Times New Roman" pitchFamily="18" charset="0"/>
              <a:cs typeface="Times New Roman" pitchFamily="18" charset="0"/>
            </a:endParaRPr>
          </a:p>
          <a:p>
            <a:pPr marL="355600" indent="-342900" algn="just">
              <a:lnSpc>
                <a:spcPct val="170000"/>
              </a:lnSpc>
              <a:spcBef>
                <a:spcPts val="240"/>
              </a:spcBef>
              <a:buClr>
                <a:srgbClr val="666600"/>
              </a:buClr>
              <a:buSzPct val="75000"/>
              <a:buFont typeface="Wingdings"/>
              <a:buChar char=""/>
              <a:tabLst>
                <a:tab pos="354965" algn="l"/>
                <a:tab pos="355600" algn="l"/>
              </a:tabLst>
            </a:pPr>
            <a:r>
              <a:rPr lang="en-IN" sz="3800" spc="-5" dirty="0" smtClean="0">
                <a:latin typeface="Times New Roman" pitchFamily="18" charset="0"/>
                <a:cs typeface="Times New Roman" pitchFamily="18" charset="0"/>
              </a:rPr>
              <a:t>Large </a:t>
            </a:r>
            <a:r>
              <a:rPr lang="en-IN" sz="3800" dirty="0" smtClean="0">
                <a:latin typeface="Times New Roman" pitchFamily="18" charset="0"/>
                <a:cs typeface="Times New Roman" pitchFamily="18" charset="0"/>
              </a:rPr>
              <a:t>in size, </a:t>
            </a:r>
            <a:r>
              <a:rPr lang="en-IN" sz="3800" spc="-5" dirty="0" smtClean="0">
                <a:latin typeface="Times New Roman" pitchFamily="18" charset="0"/>
                <a:cs typeface="Times New Roman" pitchFamily="18" charset="0"/>
              </a:rPr>
              <a:t>large </a:t>
            </a:r>
            <a:r>
              <a:rPr lang="en-IN" sz="3800" dirty="0" smtClean="0">
                <a:latin typeface="Times New Roman" pitchFamily="18" charset="0"/>
                <a:cs typeface="Times New Roman" pitchFamily="18" charset="0"/>
              </a:rPr>
              <a:t>in memory </a:t>
            </a:r>
            <a:r>
              <a:rPr lang="en-IN" sz="3800" spc="-5" dirty="0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en-IN" sz="3800" spc="-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3800" spc="-5" dirty="0" smtClean="0">
                <a:latin typeface="Times New Roman" pitchFamily="18" charset="0"/>
                <a:cs typeface="Times New Roman" pitchFamily="18" charset="0"/>
              </a:rPr>
              <a:t>powerful.</a:t>
            </a:r>
            <a:endParaRPr lang="en-IN" sz="3800" dirty="0" smtClean="0">
              <a:latin typeface="Times New Roman" pitchFamily="18" charset="0"/>
              <a:cs typeface="Times New Roman" pitchFamily="18" charset="0"/>
            </a:endParaRPr>
          </a:p>
          <a:p>
            <a:pPr marL="355600" indent="-342900" algn="just">
              <a:lnSpc>
                <a:spcPct val="170000"/>
              </a:lnSpc>
              <a:spcBef>
                <a:spcPts val="240"/>
              </a:spcBef>
              <a:buClr>
                <a:srgbClr val="666600"/>
              </a:buClr>
              <a:buSzPct val="75000"/>
              <a:buFont typeface="Wingdings"/>
              <a:buChar char=""/>
              <a:tabLst>
                <a:tab pos="354965" algn="l"/>
                <a:tab pos="355600" algn="l"/>
              </a:tabLst>
            </a:pPr>
            <a:r>
              <a:rPr lang="en-IN" sz="3800" spc="-5" dirty="0" smtClean="0">
                <a:latin typeface="Times New Roman" pitchFamily="18" charset="0"/>
                <a:cs typeface="Times New Roman" pitchFamily="18" charset="0"/>
              </a:rPr>
              <a:t>These </a:t>
            </a:r>
            <a:r>
              <a:rPr lang="en-IN" sz="3800" dirty="0" smtClean="0">
                <a:latin typeface="Times New Roman" pitchFamily="18" charset="0"/>
                <a:cs typeface="Times New Roman" pitchFamily="18" charset="0"/>
              </a:rPr>
              <a:t>computers </a:t>
            </a:r>
            <a:r>
              <a:rPr lang="en-IN" sz="3800" spc="-5" dirty="0" smtClean="0">
                <a:latin typeface="Times New Roman" pitchFamily="18" charset="0"/>
                <a:cs typeface="Times New Roman" pitchFamily="18" charset="0"/>
              </a:rPr>
              <a:t>are used in networked environment and </a:t>
            </a:r>
            <a:r>
              <a:rPr lang="en-IN" sz="3800" dirty="0" smtClean="0">
                <a:latin typeface="Times New Roman" pitchFamily="18" charset="0"/>
                <a:cs typeface="Times New Roman" pitchFamily="18" charset="0"/>
              </a:rPr>
              <a:t>mainly </a:t>
            </a:r>
            <a:r>
              <a:rPr lang="en-IN" sz="3800" spc="-5" dirty="0" smtClean="0">
                <a:latin typeface="Times New Roman" pitchFamily="18" charset="0"/>
                <a:cs typeface="Times New Roman" pitchFamily="18" charset="0"/>
              </a:rPr>
              <a:t>as network</a:t>
            </a:r>
            <a:r>
              <a:rPr lang="en-IN" sz="3800" spc="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3800" spc="-5" dirty="0" smtClean="0">
                <a:latin typeface="Times New Roman" pitchFamily="18" charset="0"/>
                <a:cs typeface="Times New Roman" pitchFamily="18" charset="0"/>
              </a:rPr>
              <a:t>servers.</a:t>
            </a:r>
            <a:endParaRPr lang="en-IN" sz="3800" dirty="0" smtClean="0">
              <a:latin typeface="Times New Roman" pitchFamily="18" charset="0"/>
              <a:cs typeface="Times New Roman" pitchFamily="18" charset="0"/>
            </a:endParaRPr>
          </a:p>
          <a:p>
            <a:pPr marL="355600" indent="-342900" algn="just">
              <a:lnSpc>
                <a:spcPct val="170000"/>
              </a:lnSpc>
              <a:spcBef>
                <a:spcPts val="240"/>
              </a:spcBef>
              <a:buClr>
                <a:srgbClr val="666600"/>
              </a:buClr>
              <a:buSzPct val="75000"/>
              <a:buFont typeface="Wingdings"/>
              <a:buChar char=""/>
              <a:tabLst>
                <a:tab pos="354965" algn="l"/>
                <a:tab pos="355600" algn="l"/>
              </a:tabLst>
            </a:pPr>
            <a:r>
              <a:rPr lang="en-IN" sz="3800" spc="-5" dirty="0" smtClean="0">
                <a:latin typeface="Times New Roman" pitchFamily="18" charset="0"/>
                <a:cs typeface="Times New Roman" pitchFamily="18" charset="0"/>
              </a:rPr>
              <a:t>Mainframe </a:t>
            </a:r>
            <a:r>
              <a:rPr lang="en-IN" sz="3800" dirty="0" smtClean="0">
                <a:latin typeface="Times New Roman" pitchFamily="18" charset="0"/>
                <a:cs typeface="Times New Roman" pitchFamily="18" charset="0"/>
              </a:rPr>
              <a:t>computers </a:t>
            </a:r>
            <a:r>
              <a:rPr lang="en-IN" sz="3800" spc="-5" dirty="0" smtClean="0">
                <a:latin typeface="Times New Roman" pitchFamily="18" charset="0"/>
                <a:cs typeface="Times New Roman" pitchFamily="18" charset="0"/>
              </a:rPr>
              <a:t>are very expansive. \</a:t>
            </a:r>
          </a:p>
          <a:p>
            <a:pPr marL="355600" indent="-342900" algn="just">
              <a:lnSpc>
                <a:spcPct val="170000"/>
              </a:lnSpc>
              <a:spcBef>
                <a:spcPts val="240"/>
              </a:spcBef>
              <a:buClr>
                <a:srgbClr val="666600"/>
              </a:buClr>
              <a:buSzPct val="75000"/>
              <a:buFont typeface="Wingdings"/>
              <a:buChar char=""/>
              <a:tabLst>
                <a:tab pos="354965" algn="l"/>
                <a:tab pos="355600" algn="l"/>
              </a:tabLst>
            </a:pPr>
            <a:r>
              <a:rPr lang="en-IN" sz="3800" spc="-5" dirty="0" smtClean="0">
                <a:latin typeface="Times New Roman" pitchFamily="18" charset="0"/>
                <a:cs typeface="Times New Roman" pitchFamily="18" charset="0"/>
              </a:rPr>
              <a:t>They are </a:t>
            </a:r>
            <a:r>
              <a:rPr lang="en-IN" sz="3800" dirty="0" smtClean="0">
                <a:latin typeface="Times New Roman" pitchFamily="18" charset="0"/>
                <a:cs typeface="Times New Roman" pitchFamily="18" charset="0"/>
              </a:rPr>
              <a:t>usually </a:t>
            </a:r>
            <a:r>
              <a:rPr lang="en-IN" sz="3800" spc="-5" dirty="0" smtClean="0">
                <a:latin typeface="Times New Roman" pitchFamily="18" charset="0"/>
                <a:cs typeface="Times New Roman" pitchFamily="18" charset="0"/>
              </a:rPr>
              <a:t>designed for the  </a:t>
            </a:r>
            <a:r>
              <a:rPr lang="en-IN" sz="3800" dirty="0" smtClean="0">
                <a:latin typeface="Times New Roman" pitchFamily="18" charset="0"/>
                <a:cs typeface="Times New Roman" pitchFamily="18" charset="0"/>
              </a:rPr>
              <a:t>computerization of </a:t>
            </a:r>
            <a:r>
              <a:rPr lang="en-IN" sz="3800" spc="-5" dirty="0" smtClean="0">
                <a:latin typeface="Times New Roman" pitchFamily="18" charset="0"/>
                <a:cs typeface="Times New Roman" pitchFamily="18" charset="0"/>
              </a:rPr>
              <a:t>huge business organizations, universities, banks, </a:t>
            </a:r>
            <a:r>
              <a:rPr lang="en-IN" sz="3800" dirty="0" smtClean="0">
                <a:latin typeface="Times New Roman" pitchFamily="18" charset="0"/>
                <a:cs typeface="Times New Roman" pitchFamily="18" charset="0"/>
              </a:rPr>
              <a:t>scientific  </a:t>
            </a:r>
            <a:r>
              <a:rPr lang="en-IN" sz="3800" spc="-5" dirty="0" smtClean="0">
                <a:latin typeface="Times New Roman" pitchFamily="18" charset="0"/>
                <a:cs typeface="Times New Roman" pitchFamily="18" charset="0"/>
              </a:rPr>
              <a:t>laboratories etc.</a:t>
            </a:r>
            <a:endParaRPr lang="en-IN" sz="3800" dirty="0" smtClean="0">
              <a:latin typeface="Times New Roman" pitchFamily="18" charset="0"/>
              <a:cs typeface="Times New Roman" pitchFamily="18" charset="0"/>
            </a:endParaRPr>
          </a:p>
          <a:p>
            <a:pPr marL="355600" indent="-342900" algn="just">
              <a:lnSpc>
                <a:spcPct val="170000"/>
              </a:lnSpc>
              <a:spcBef>
                <a:spcPts val="240"/>
              </a:spcBef>
              <a:buClr>
                <a:srgbClr val="666600"/>
              </a:buClr>
              <a:buSzPct val="75000"/>
              <a:buFont typeface="Wingdings"/>
              <a:buChar char=""/>
              <a:tabLst>
                <a:tab pos="354965" algn="l"/>
                <a:tab pos="355600" algn="l"/>
              </a:tabLst>
            </a:pPr>
            <a:r>
              <a:rPr lang="en-IN" sz="3800" dirty="0" smtClean="0">
                <a:latin typeface="Times New Roman" pitchFamily="18" charset="0"/>
                <a:cs typeface="Times New Roman" pitchFamily="18" charset="0"/>
              </a:rPr>
              <a:t>Multiple Input/ Output </a:t>
            </a:r>
            <a:r>
              <a:rPr lang="en-IN" sz="3800" spc="-5" dirty="0" smtClean="0">
                <a:latin typeface="Times New Roman" pitchFamily="18" charset="0"/>
                <a:cs typeface="Times New Roman" pitchFamily="18" charset="0"/>
              </a:rPr>
              <a:t>devices are normally attached with </a:t>
            </a:r>
            <a:r>
              <a:rPr lang="en-IN" sz="38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IN" sz="3800" spc="-5" dirty="0" smtClean="0">
                <a:latin typeface="Times New Roman" pitchFamily="18" charset="0"/>
                <a:cs typeface="Times New Roman" pitchFamily="18" charset="0"/>
              </a:rPr>
              <a:t>Mainframe</a:t>
            </a:r>
            <a:r>
              <a:rPr lang="en-IN" sz="3800" spc="-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3800" dirty="0" smtClean="0">
                <a:latin typeface="Times New Roman" pitchFamily="18" charset="0"/>
                <a:cs typeface="Times New Roman" pitchFamily="18" charset="0"/>
              </a:rPr>
              <a:t>computer.</a:t>
            </a:r>
          </a:p>
          <a:p>
            <a:pPr marL="355600" indent="-342900" algn="just">
              <a:lnSpc>
                <a:spcPct val="170000"/>
              </a:lnSpc>
              <a:spcBef>
                <a:spcPts val="240"/>
              </a:spcBef>
              <a:buClr>
                <a:srgbClr val="666600"/>
              </a:buClr>
              <a:buSzPct val="75000"/>
              <a:buFont typeface="Wingdings"/>
              <a:buChar char=""/>
              <a:tabLst>
                <a:tab pos="354965" algn="l"/>
                <a:tab pos="355600" algn="l"/>
              </a:tabLst>
            </a:pPr>
            <a:r>
              <a:rPr lang="en-IN" sz="4000" spc="-5" dirty="0" smtClean="0">
                <a:latin typeface="Times New Roman" pitchFamily="18" charset="0"/>
                <a:cs typeface="Times New Roman" pitchFamily="18" charset="0"/>
              </a:rPr>
              <a:t>These </a:t>
            </a:r>
            <a:r>
              <a:rPr lang="en-IN" sz="4000" dirty="0" smtClean="0">
                <a:latin typeface="Times New Roman" pitchFamily="18" charset="0"/>
                <a:cs typeface="Times New Roman" pitchFamily="18" charset="0"/>
              </a:rPr>
              <a:t>computers </a:t>
            </a:r>
            <a:r>
              <a:rPr lang="en-IN" sz="4000" spc="-5" dirty="0" smtClean="0">
                <a:latin typeface="Times New Roman" pitchFamily="18" charset="0"/>
                <a:cs typeface="Times New Roman" pitchFamily="18" charset="0"/>
              </a:rPr>
              <a:t>also </a:t>
            </a:r>
            <a:r>
              <a:rPr lang="en-IN" sz="4000" dirty="0" smtClean="0">
                <a:latin typeface="Times New Roman" pitchFamily="18" charset="0"/>
                <a:cs typeface="Times New Roman" pitchFamily="18" charset="0"/>
              </a:rPr>
              <a:t>allow </a:t>
            </a:r>
            <a:r>
              <a:rPr lang="en-IN" sz="4000" spc="-5" dirty="0" smtClean="0">
                <a:latin typeface="Times New Roman" pitchFamily="18" charset="0"/>
                <a:cs typeface="Times New Roman" pitchFamily="18" charset="0"/>
              </a:rPr>
              <a:t>different users to work </a:t>
            </a:r>
            <a:r>
              <a:rPr lang="en-IN" sz="4000" dirty="0" smtClean="0">
                <a:latin typeface="Times New Roman" pitchFamily="18" charset="0"/>
                <a:cs typeface="Times New Roman" pitchFamily="18" charset="0"/>
              </a:rPr>
              <a:t>on </a:t>
            </a:r>
            <a:r>
              <a:rPr lang="en-IN" sz="4000" spc="-5" dirty="0" smtClean="0"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en-IN" sz="4000" spc="-10" dirty="0" smtClean="0">
                <a:latin typeface="Times New Roman" pitchFamily="18" charset="0"/>
                <a:cs typeface="Times New Roman" pitchFamily="18" charset="0"/>
              </a:rPr>
              <a:t>at </a:t>
            </a:r>
            <a:r>
              <a:rPr lang="en-IN" sz="40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IN" sz="4000" spc="-5" dirty="0" smtClean="0">
                <a:latin typeface="Times New Roman" pitchFamily="18" charset="0"/>
                <a:cs typeface="Times New Roman" pitchFamily="18" charset="0"/>
              </a:rPr>
              <a:t>same </a:t>
            </a:r>
            <a:r>
              <a:rPr lang="en-IN" sz="4000" dirty="0" smtClean="0">
                <a:latin typeface="Times New Roman" pitchFamily="18" charset="0"/>
                <a:cs typeface="Times New Roman" pitchFamily="18" charset="0"/>
              </a:rPr>
              <a:t>time like </a:t>
            </a:r>
            <a:r>
              <a:rPr lang="en-IN" sz="4000" spc="-5" dirty="0" smtClean="0">
                <a:latin typeface="Times New Roman" pitchFamily="18" charset="0"/>
                <a:cs typeface="Times New Roman" pitchFamily="18" charset="0"/>
              </a:rPr>
              <a:t>Mini  </a:t>
            </a:r>
            <a:r>
              <a:rPr lang="en-IN" sz="4000" dirty="0" smtClean="0">
                <a:latin typeface="Times New Roman" pitchFamily="18" charset="0"/>
                <a:cs typeface="Times New Roman" pitchFamily="18" charset="0"/>
              </a:rPr>
              <a:t>computers but the </a:t>
            </a:r>
            <a:r>
              <a:rPr lang="en-IN" sz="4000" spc="-5" dirty="0" smtClean="0">
                <a:latin typeface="Times New Roman" pitchFamily="18" charset="0"/>
                <a:cs typeface="Times New Roman" pitchFamily="18" charset="0"/>
              </a:rPr>
              <a:t>number </a:t>
            </a:r>
            <a:r>
              <a:rPr lang="en-IN" sz="4000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IN" sz="4000" spc="-5" dirty="0" smtClean="0">
                <a:latin typeface="Times New Roman" pitchFamily="18" charset="0"/>
                <a:cs typeface="Times New Roman" pitchFamily="18" charset="0"/>
              </a:rPr>
              <a:t>users </a:t>
            </a:r>
            <a:r>
              <a:rPr lang="en-IN" sz="4000" dirty="0" smtClean="0">
                <a:latin typeface="Times New Roman" pitchFamily="18" charset="0"/>
                <a:cs typeface="Times New Roman" pitchFamily="18" charset="0"/>
              </a:rPr>
              <a:t>can be much more </a:t>
            </a:r>
            <a:r>
              <a:rPr lang="en-IN" sz="4000" spc="-5" dirty="0" smtClean="0">
                <a:latin typeface="Times New Roman" pitchFamily="18" charset="0"/>
                <a:cs typeface="Times New Roman" pitchFamily="18" charset="0"/>
              </a:rPr>
              <a:t>than that </a:t>
            </a:r>
            <a:r>
              <a:rPr lang="en-IN" sz="4000" dirty="0" smtClean="0">
                <a:latin typeface="Times New Roman" pitchFamily="18" charset="0"/>
                <a:cs typeface="Times New Roman" pitchFamily="18" charset="0"/>
              </a:rPr>
              <a:t>of the Mini computers.</a:t>
            </a:r>
            <a:endParaRPr lang="en-IN" sz="3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IN" dirty="0" smtClean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81000" y="0"/>
            <a:ext cx="2438400" cy="3657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lvl="0">
              <a:spcBef>
                <a:spcPct val="0"/>
              </a:spcBef>
            </a:pPr>
            <a:r>
              <a:rPr lang="en-IN" b="1" dirty="0" smtClean="0">
                <a:solidFill>
                  <a:srgbClr val="FF0000"/>
                </a:solidFill>
              </a:rPr>
              <a:t>COMPUTER BASICS</a:t>
            </a:r>
            <a:endParaRPr kumimoji="0" lang="en-IN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183880" cy="609600"/>
          </a:xfrm>
        </p:spPr>
        <p:txBody>
          <a:bodyPr>
            <a:normAutofit fontScale="90000"/>
          </a:bodyPr>
          <a:lstStyle/>
          <a:p>
            <a:r>
              <a:rPr lang="en-IN" spc="-5" dirty="0" smtClean="0">
                <a:solidFill>
                  <a:srgbClr val="FF0000"/>
                </a:solidFill>
                <a:effectLst/>
                <a:uFill>
                  <a:solidFill>
                    <a:srgbClr val="000000"/>
                  </a:solidFill>
                </a:uFill>
                <a:cs typeface="Times New Roman"/>
              </a:rPr>
              <a:t>Main Frame Computers</a:t>
            </a:r>
            <a:endParaRPr lang="en-IN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43000"/>
            <a:ext cx="8183880" cy="1600200"/>
          </a:xfrm>
        </p:spPr>
        <p:txBody>
          <a:bodyPr/>
          <a:lstStyle/>
          <a:p>
            <a:pPr marL="355600" indent="-342900" algn="just">
              <a:lnSpc>
                <a:spcPct val="150000"/>
              </a:lnSpc>
              <a:spcBef>
                <a:spcPts val="240"/>
              </a:spcBef>
              <a:buClr>
                <a:srgbClr val="666600"/>
              </a:buClr>
              <a:buSzPct val="75000"/>
              <a:buNone/>
              <a:tabLst>
                <a:tab pos="354965" algn="l"/>
                <a:tab pos="355600" algn="l"/>
              </a:tabLst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Examples:-</a:t>
            </a:r>
          </a:p>
          <a:p>
            <a:pPr marL="355600" indent="-342900" algn="just">
              <a:lnSpc>
                <a:spcPct val="150000"/>
              </a:lnSpc>
              <a:spcBef>
                <a:spcPts val="240"/>
              </a:spcBef>
              <a:buClr>
                <a:srgbClr val="666600"/>
              </a:buClr>
              <a:buSzPct val="75000"/>
              <a:buNone/>
              <a:tabLst>
                <a:tab pos="354965" algn="l"/>
                <a:tab pos="355600" algn="l"/>
              </a:tabLst>
            </a:pPr>
            <a:r>
              <a:rPr lang="en-IN" sz="2000" spc="-5" dirty="0" smtClean="0">
                <a:latin typeface="Times New Roman" pitchFamily="18" charset="0"/>
                <a:cs typeface="Times New Roman" pitchFamily="18" charset="0"/>
              </a:rPr>
              <a:t>IBM-4381, IBM-360,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ICL-2900,NEC-610</a:t>
            </a:r>
            <a:r>
              <a:rPr lang="en-IN" sz="2000" spc="-3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000" spc="-5" dirty="0" smtClean="0">
                <a:latin typeface="Times New Roman" pitchFamily="18" charset="0"/>
                <a:cs typeface="Times New Roman" pitchFamily="18" charset="0"/>
              </a:rPr>
              <a:t>etc…</a:t>
            </a:r>
          </a:p>
          <a:p>
            <a:pPr>
              <a:buNone/>
            </a:pPr>
            <a:endParaRPr lang="en-IN" dirty="0"/>
          </a:p>
        </p:txBody>
      </p:sp>
      <p:pic>
        <p:nvPicPr>
          <p:cNvPr id="17410" name="Picture 2" descr="C:\Users\SHK\Desktop\download (6).jf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2590799"/>
            <a:ext cx="2819400" cy="2380313"/>
          </a:xfrm>
          <a:prstGeom prst="rect">
            <a:avLst/>
          </a:prstGeom>
          <a:noFill/>
        </p:spPr>
      </p:pic>
      <p:pic>
        <p:nvPicPr>
          <p:cNvPr id="17411" name="Picture 3" descr="C:\Users\SHK\Desktop\download (7).jf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2667000"/>
            <a:ext cx="2819400" cy="23590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468344" y="2286000"/>
            <a:ext cx="8183880" cy="373380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 smtClean="0">
                <a:solidFill>
                  <a:schemeClr val="tx1"/>
                </a:solidFill>
              </a:rPr>
              <a:t>Therefore, computer is an electronic machine for performing calculations and controlling operations that can be expressed in logically or in numeric terms.</a:t>
            </a: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457200" y="2286000"/>
            <a:ext cx="8183880" cy="2286000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en-US" sz="2400" dirty="0" smtClean="0">
                <a:solidFill>
                  <a:schemeClr val="tx1"/>
                </a:solidFill>
              </a:rPr>
              <a:t>It is the simple processing model of computer.</a:t>
            </a:r>
          </a:p>
          <a:p>
            <a:pPr>
              <a:lnSpc>
                <a:spcPct val="150000"/>
              </a:lnSpc>
              <a:buNone/>
            </a:pPr>
            <a:r>
              <a:rPr lang="en-IN" sz="2400" dirty="0" smtClean="0">
                <a:solidFill>
                  <a:schemeClr val="tx1"/>
                </a:solidFill>
              </a:rPr>
              <a:t>For Example ;</a:t>
            </a:r>
          </a:p>
          <a:p>
            <a:pPr>
              <a:lnSpc>
                <a:spcPct val="150000"/>
              </a:lnSpc>
              <a:buNone/>
            </a:pPr>
            <a:r>
              <a:rPr lang="en-IN" sz="2400" dirty="0" smtClean="0">
                <a:solidFill>
                  <a:schemeClr val="tx1"/>
                </a:solidFill>
              </a:rPr>
              <a:t>2 + 3 =5</a:t>
            </a:r>
          </a:p>
          <a:p>
            <a:pPr>
              <a:lnSpc>
                <a:spcPct val="150000"/>
              </a:lnSpc>
              <a:buNone/>
            </a:pPr>
            <a:endParaRPr lang="en-IN" sz="2400" dirty="0" smtClean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95400" y="1524000"/>
            <a:ext cx="1143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INPUT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733800" y="1524000"/>
            <a:ext cx="12954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PROCESS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324600" y="1524000"/>
            <a:ext cx="1143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OUTPUT</a:t>
            </a:r>
            <a:endParaRPr lang="en-US" dirty="0"/>
          </a:p>
        </p:txBody>
      </p:sp>
      <p:cxnSp>
        <p:nvCxnSpPr>
          <p:cNvPr id="8" name="Straight Arrow Connector 7"/>
          <p:cNvCxnSpPr>
            <a:stCxn id="4" idx="3"/>
            <a:endCxn id="5" idx="1"/>
          </p:cNvCxnSpPr>
          <p:nvPr/>
        </p:nvCxnSpPr>
        <p:spPr>
          <a:xfrm>
            <a:off x="2438400" y="1752600"/>
            <a:ext cx="1295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5029200" y="1752600"/>
            <a:ext cx="1295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1447800" y="3810000"/>
            <a:ext cx="1066800" cy="533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 and 3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3429000" y="3810000"/>
            <a:ext cx="1143000" cy="533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+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5486400" y="3810000"/>
            <a:ext cx="1143000" cy="533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20" name="Right Arrow 19"/>
          <p:cNvSpPr/>
          <p:nvPr/>
        </p:nvSpPr>
        <p:spPr>
          <a:xfrm>
            <a:off x="2514600" y="3962400"/>
            <a:ext cx="9144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Arrow 20"/>
          <p:cNvSpPr/>
          <p:nvPr/>
        </p:nvSpPr>
        <p:spPr>
          <a:xfrm>
            <a:off x="4572000" y="3962400"/>
            <a:ext cx="9144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381000" y="0"/>
            <a:ext cx="2438400" cy="3657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lvl="0">
              <a:spcBef>
                <a:spcPct val="0"/>
              </a:spcBef>
            </a:pPr>
            <a:r>
              <a:rPr lang="en-IN" b="1" dirty="0" smtClean="0">
                <a:solidFill>
                  <a:srgbClr val="FF0000"/>
                </a:solidFill>
              </a:rPr>
              <a:t>COMPUTER BASICS</a:t>
            </a:r>
            <a:endParaRPr kumimoji="0" lang="en-IN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685800"/>
            <a:ext cx="8183880" cy="457200"/>
          </a:xfrm>
        </p:spPr>
        <p:txBody>
          <a:bodyPr>
            <a:normAutofit fontScale="90000"/>
          </a:bodyPr>
          <a:lstStyle/>
          <a:p>
            <a:r>
              <a:rPr lang="en-IN" dirty="0" smtClean="0">
                <a:solidFill>
                  <a:srgbClr val="FF0000"/>
                </a:solidFill>
                <a:effectLst/>
              </a:rPr>
              <a:t>Super Computers</a:t>
            </a:r>
            <a:endParaRPr lang="en-IN" dirty="0">
              <a:solidFill>
                <a:srgbClr val="FF0000"/>
              </a:solidFill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183880" cy="4648200"/>
          </a:xfrm>
        </p:spPr>
        <p:txBody>
          <a:bodyPr>
            <a:normAutofit fontScale="85000" lnSpcReduction="10000"/>
          </a:bodyPr>
          <a:lstStyle/>
          <a:p>
            <a:pPr marL="355600" indent="-342900" algn="just">
              <a:lnSpc>
                <a:spcPct val="160000"/>
              </a:lnSpc>
              <a:spcBef>
                <a:spcPts val="575"/>
              </a:spcBef>
              <a:buClr>
                <a:srgbClr val="666600"/>
              </a:buClr>
              <a:buSzPct val="75000"/>
              <a:buFont typeface="Wingdings"/>
              <a:buChar char=""/>
              <a:tabLst>
                <a:tab pos="354965" algn="l"/>
                <a:tab pos="355600" algn="l"/>
              </a:tabLst>
            </a:pP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Supercomputers </a:t>
            </a:r>
            <a:r>
              <a:rPr lang="en-IN" sz="2400" spc="-5" dirty="0" smtClean="0">
                <a:latin typeface="Times New Roman" pitchFamily="18" charset="0"/>
                <a:cs typeface="Times New Roman" pitchFamily="18" charset="0"/>
              </a:rPr>
              <a:t>are the 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most </a:t>
            </a:r>
            <a:r>
              <a:rPr lang="en-IN" sz="2400" spc="-5" dirty="0" smtClean="0">
                <a:latin typeface="Times New Roman" pitchFamily="18" charset="0"/>
                <a:cs typeface="Times New Roman" pitchFamily="18" charset="0"/>
              </a:rPr>
              <a:t>powerful</a:t>
            </a:r>
            <a:r>
              <a:rPr lang="en-IN" sz="2400" spc="-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computers.</a:t>
            </a:r>
          </a:p>
          <a:p>
            <a:pPr marL="355600" indent="-342900" algn="just">
              <a:lnSpc>
                <a:spcPct val="160000"/>
              </a:lnSpc>
              <a:spcBef>
                <a:spcPts val="575"/>
              </a:spcBef>
              <a:buClr>
                <a:srgbClr val="666600"/>
              </a:buClr>
              <a:buSzPct val="75000"/>
              <a:buFont typeface="Wingdings"/>
              <a:buChar char=""/>
              <a:tabLst>
                <a:tab pos="354965" algn="l"/>
                <a:tab pos="355600" algn="l"/>
              </a:tabLst>
            </a:pPr>
            <a:r>
              <a:rPr lang="en-IN" sz="2400" spc="-5" dirty="0" smtClean="0">
                <a:latin typeface="Times New Roman" pitchFamily="18" charset="0"/>
                <a:cs typeface="Times New Roman" pitchFamily="18" charset="0"/>
              </a:rPr>
              <a:t>They are used 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IN" sz="2400" spc="-5" dirty="0" smtClean="0">
                <a:latin typeface="Times New Roman" pitchFamily="18" charset="0"/>
                <a:cs typeface="Times New Roman" pitchFamily="18" charset="0"/>
              </a:rPr>
              <a:t>problems requiring 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complex</a:t>
            </a:r>
            <a:r>
              <a:rPr lang="en-IN" sz="2400" spc="-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calculations.</a:t>
            </a:r>
          </a:p>
          <a:p>
            <a:pPr marL="355600" indent="-342900" algn="just">
              <a:lnSpc>
                <a:spcPct val="160000"/>
              </a:lnSpc>
              <a:spcBef>
                <a:spcPts val="575"/>
              </a:spcBef>
              <a:buClr>
                <a:srgbClr val="666600"/>
              </a:buClr>
              <a:buSzPct val="75000"/>
              <a:buFont typeface="Wingdings"/>
              <a:buChar char=""/>
              <a:tabLst>
                <a:tab pos="354965" algn="l"/>
                <a:tab pos="355600" algn="l"/>
              </a:tabLst>
            </a:pP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Super Computers </a:t>
            </a:r>
            <a:r>
              <a:rPr lang="en-IN" sz="2400" spc="-5" dirty="0" smtClean="0">
                <a:latin typeface="Times New Roman" pitchFamily="18" charset="0"/>
                <a:cs typeface="Times New Roman" pitchFamily="18" charset="0"/>
              </a:rPr>
              <a:t>are very difficult to design, it requires 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lot of </a:t>
            </a:r>
            <a:r>
              <a:rPr lang="en-IN" sz="2400" spc="-5" dirty="0" smtClean="0">
                <a:latin typeface="Times New Roman" pitchFamily="18" charset="0"/>
                <a:cs typeface="Times New Roman" pitchFamily="18" charset="0"/>
              </a:rPr>
              <a:t>research and  development and at the same 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time </a:t>
            </a:r>
            <a:r>
              <a:rPr lang="en-IN" sz="2400" spc="-5" dirty="0" smtClean="0">
                <a:latin typeface="Times New Roman" pitchFamily="18" charset="0"/>
                <a:cs typeface="Times New Roman" pitchFamily="18" charset="0"/>
              </a:rPr>
              <a:t>they are very 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much </a:t>
            </a:r>
            <a:r>
              <a:rPr lang="en-IN" sz="2400" spc="-5" dirty="0" smtClean="0">
                <a:latin typeface="Times New Roman" pitchFamily="18" charset="0"/>
                <a:cs typeface="Times New Roman" pitchFamily="18" charset="0"/>
              </a:rPr>
              <a:t>expansive to</a:t>
            </a:r>
            <a:r>
              <a:rPr lang="en-IN" sz="2400" spc="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400" spc="-5" dirty="0" smtClean="0">
                <a:latin typeface="Times New Roman" pitchFamily="18" charset="0"/>
                <a:cs typeface="Times New Roman" pitchFamily="18" charset="0"/>
              </a:rPr>
              <a:t>manufacture.</a:t>
            </a:r>
          </a:p>
          <a:p>
            <a:pPr marL="355600" indent="-342900" algn="just">
              <a:lnSpc>
                <a:spcPct val="160000"/>
              </a:lnSpc>
              <a:spcBef>
                <a:spcPts val="575"/>
              </a:spcBef>
              <a:buClr>
                <a:srgbClr val="666600"/>
              </a:buClr>
              <a:buSzPct val="75000"/>
              <a:buFont typeface="Wingdings"/>
              <a:buChar char=""/>
              <a:tabLst>
                <a:tab pos="354965" algn="l"/>
                <a:tab pos="355600" algn="l"/>
              </a:tabLst>
            </a:pPr>
            <a:r>
              <a:rPr lang="en-IN" sz="2400" spc="-5" dirty="0" smtClean="0">
                <a:latin typeface="Times New Roman" pitchFamily="18" charset="0"/>
                <a:cs typeface="Times New Roman" pitchFamily="18" charset="0"/>
              </a:rPr>
              <a:t>But now,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 The </a:t>
            </a:r>
            <a:r>
              <a:rPr lang="en-IN" sz="2400" spc="-5" dirty="0" smtClean="0">
                <a:latin typeface="Times New Roman" pitchFamily="18" charset="0"/>
                <a:cs typeface="Times New Roman" pitchFamily="18" charset="0"/>
              </a:rPr>
              <a:t>speed 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of a supercomputer </a:t>
            </a:r>
            <a:r>
              <a:rPr lang="en-IN" sz="2400" spc="-5" dirty="0" smtClean="0">
                <a:latin typeface="Times New Roman" pitchFamily="18" charset="0"/>
                <a:cs typeface="Times New Roman" pitchFamily="18" charset="0"/>
              </a:rPr>
              <a:t>is measured in</a:t>
            </a:r>
            <a:r>
              <a:rPr lang="en-IN" sz="2400" spc="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en-IN" sz="2400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FLOPS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“</a:t>
            </a:r>
          </a:p>
          <a:p>
            <a:pPr marL="355600" indent="-342900" algn="just">
              <a:lnSpc>
                <a:spcPct val="160000"/>
              </a:lnSpc>
              <a:spcBef>
                <a:spcPts val="575"/>
              </a:spcBef>
              <a:buClr>
                <a:srgbClr val="666600"/>
              </a:buClr>
              <a:buSzPct val="75000"/>
              <a:buFont typeface="Wingdings"/>
              <a:buChar char=""/>
              <a:tabLst>
                <a:tab pos="354965" algn="l"/>
                <a:tab pos="355600" algn="l"/>
              </a:tabLst>
            </a:pP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Example of </a:t>
            </a:r>
            <a:r>
              <a:rPr lang="en-IN" sz="2400" spc="-5" dirty="0" smtClean="0">
                <a:latin typeface="Times New Roman" pitchFamily="18" charset="0"/>
                <a:cs typeface="Times New Roman" pitchFamily="18" charset="0"/>
              </a:rPr>
              <a:t>floating 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point </a:t>
            </a:r>
            <a:r>
              <a:rPr lang="en-IN" sz="2400" spc="-5" dirty="0" smtClean="0">
                <a:latin typeface="Times New Roman" pitchFamily="18" charset="0"/>
                <a:cs typeface="Times New Roman" pitchFamily="18" charset="0"/>
              </a:rPr>
              <a:t>operation 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IN" sz="2400" spc="-5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calculation of mathematical equations in</a:t>
            </a:r>
            <a:r>
              <a:rPr lang="en-IN" sz="2400" spc="-7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400" spc="-5" dirty="0" smtClean="0">
                <a:latin typeface="Times New Roman" pitchFamily="18" charset="0"/>
                <a:cs typeface="Times New Roman" pitchFamily="18" charset="0"/>
              </a:rPr>
              <a:t>real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400" spc="-5" dirty="0" smtClean="0">
                <a:latin typeface="Times New Roman" pitchFamily="18" charset="0"/>
                <a:cs typeface="Times New Roman" pitchFamily="18" charset="0"/>
              </a:rPr>
              <a:t>numbers.</a:t>
            </a:r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55600" indent="-342900" algn="just">
              <a:lnSpc>
                <a:spcPct val="160000"/>
              </a:lnSpc>
              <a:spcBef>
                <a:spcPts val="575"/>
              </a:spcBef>
              <a:buClr>
                <a:srgbClr val="666600"/>
              </a:buClr>
              <a:buSzPct val="75000"/>
              <a:buFont typeface="Wingdings"/>
              <a:buChar char=""/>
              <a:tabLst>
                <a:tab pos="354965" algn="l"/>
                <a:tab pos="355600" algn="l"/>
              </a:tabLst>
            </a:pPr>
            <a:r>
              <a:rPr lang="en-IN" sz="2400" spc="-5" dirty="0" smtClean="0">
                <a:latin typeface="Times New Roman" pitchFamily="18" charset="0"/>
                <a:cs typeface="Times New Roman" pitchFamily="18" charset="0"/>
              </a:rPr>
              <a:t>In terms 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of computational </a:t>
            </a:r>
            <a:r>
              <a:rPr lang="en-IN" sz="2400" spc="-5" dirty="0" smtClean="0">
                <a:latin typeface="Times New Roman" pitchFamily="18" charset="0"/>
                <a:cs typeface="Times New Roman" pitchFamily="18" charset="0"/>
              </a:rPr>
              <a:t>ability, 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Supercomputers </a:t>
            </a:r>
            <a:r>
              <a:rPr lang="en-IN" sz="2400" spc="-5" dirty="0" smtClean="0">
                <a:latin typeface="Times New Roman" pitchFamily="18" charset="0"/>
                <a:cs typeface="Times New Roman" pitchFamily="18" charset="0"/>
              </a:rPr>
              <a:t>are 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more</a:t>
            </a:r>
            <a:r>
              <a:rPr lang="en-IN" sz="2400" spc="-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400" spc="-5" dirty="0" smtClean="0">
                <a:latin typeface="Times New Roman" pitchFamily="18" charset="0"/>
                <a:cs typeface="Times New Roman" pitchFamily="18" charset="0"/>
              </a:rPr>
              <a:t>powerful.</a:t>
            </a:r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55600" marR="563880" indent="-342900" algn="just">
              <a:lnSpc>
                <a:spcPct val="160000"/>
              </a:lnSpc>
              <a:spcBef>
                <a:spcPts val="484"/>
              </a:spcBef>
              <a:buClr>
                <a:srgbClr val="666600"/>
              </a:buClr>
              <a:buSzPct val="75000"/>
              <a:buFont typeface="Wingdings"/>
              <a:buChar char=""/>
              <a:tabLst>
                <a:tab pos="354965" algn="l"/>
                <a:tab pos="355600" algn="l"/>
              </a:tabLst>
            </a:pPr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183880" cy="441960"/>
          </a:xfrm>
        </p:spPr>
        <p:txBody>
          <a:bodyPr>
            <a:normAutofit fontScale="90000"/>
          </a:bodyPr>
          <a:lstStyle/>
          <a:p>
            <a:r>
              <a:rPr lang="en-IN" dirty="0" smtClean="0">
                <a:solidFill>
                  <a:srgbClr val="FF0000"/>
                </a:solidFill>
                <a:effectLst/>
              </a:rPr>
              <a:t>Super Computers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24000"/>
            <a:ext cx="8183880" cy="990600"/>
          </a:xfrm>
        </p:spPr>
        <p:txBody>
          <a:bodyPr/>
          <a:lstStyle/>
          <a:p>
            <a:pPr>
              <a:buNone/>
            </a:pPr>
            <a:r>
              <a:rPr lang="en-IN" sz="2000" dirty="0" smtClean="0"/>
              <a:t>Examples :</a:t>
            </a:r>
          </a:p>
          <a:p>
            <a:pPr>
              <a:buNone/>
            </a:pPr>
            <a:r>
              <a:rPr lang="en-IN" sz="2000" dirty="0" smtClean="0"/>
              <a:t>		CRAY- 3, Cyber 205, PARAM</a:t>
            </a:r>
            <a:endParaRPr lang="en-IN" sz="2000" dirty="0"/>
          </a:p>
        </p:txBody>
      </p:sp>
      <p:pic>
        <p:nvPicPr>
          <p:cNvPr id="14337" name="Picture 1" descr="C:\Users\SHK\Desktop\images.jf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2743200"/>
            <a:ext cx="2514600" cy="1905000"/>
          </a:xfrm>
          <a:prstGeom prst="rect">
            <a:avLst/>
          </a:prstGeom>
          <a:noFill/>
        </p:spPr>
      </p:pic>
      <p:pic>
        <p:nvPicPr>
          <p:cNvPr id="14338" name="Picture 2" descr="C:\Users\SHK\Desktop\download (9).jf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62400" y="2743200"/>
            <a:ext cx="1990725" cy="1990725"/>
          </a:xfrm>
          <a:prstGeom prst="rect">
            <a:avLst/>
          </a:prstGeom>
          <a:noFill/>
        </p:spPr>
      </p:pic>
      <p:pic>
        <p:nvPicPr>
          <p:cNvPr id="14339" name="Picture 3" descr="C:\Users\SHK\Desktop\download (8).jf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05600" y="2753734"/>
            <a:ext cx="1914525" cy="20468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183880" cy="838200"/>
          </a:xfrm>
        </p:spPr>
        <p:txBody>
          <a:bodyPr>
            <a:normAutofit/>
          </a:bodyPr>
          <a:lstStyle/>
          <a:p>
            <a:r>
              <a:rPr lang="en-IN" spc="-5" dirty="0" smtClean="0">
                <a:solidFill>
                  <a:srgbClr val="FF0000"/>
                </a:solidFill>
                <a:effectLst/>
                <a:uFill>
                  <a:solidFill>
                    <a:srgbClr val="000000"/>
                  </a:solidFill>
                </a:uFill>
                <a:cs typeface="Times New Roman"/>
              </a:rPr>
              <a:t>Components of a Computer System</a:t>
            </a:r>
            <a:endParaRPr lang="en-IN" dirty="0" smtClean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81000" y="0"/>
            <a:ext cx="2438400" cy="3657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lvl="0">
              <a:spcBef>
                <a:spcPct val="0"/>
              </a:spcBef>
            </a:pPr>
            <a:r>
              <a:rPr lang="en-IN" b="1" dirty="0" smtClean="0">
                <a:solidFill>
                  <a:srgbClr val="FF0000"/>
                </a:solidFill>
              </a:rPr>
              <a:t>COMPUTER BASICS</a:t>
            </a:r>
            <a:endParaRPr kumimoji="0" lang="en-IN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1919" t="27276" r="14706" b="11600"/>
          <a:stretch>
            <a:fillRect/>
          </a:stretch>
        </p:blipFill>
        <p:spPr bwMode="auto">
          <a:xfrm>
            <a:off x="696097" y="1930110"/>
            <a:ext cx="7918563" cy="4089690"/>
          </a:xfrm>
          <a:prstGeom prst="rect">
            <a:avLst/>
          </a:prstGeom>
          <a:ln w="88900" cap="sq" cmpd="thickThin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183880" cy="762000"/>
          </a:xfrm>
        </p:spPr>
        <p:txBody>
          <a:bodyPr>
            <a:normAutofit/>
          </a:bodyPr>
          <a:lstStyle/>
          <a:p>
            <a:r>
              <a:rPr lang="en-IN" spc="-5" dirty="0" smtClean="0">
                <a:solidFill>
                  <a:srgbClr val="FF0000"/>
                </a:solidFill>
                <a:effectLst/>
                <a:uFill>
                  <a:solidFill>
                    <a:srgbClr val="000000"/>
                  </a:solidFill>
                </a:uFill>
                <a:cs typeface="Times New Roman"/>
              </a:rPr>
              <a:t>Components of a Computer System</a:t>
            </a:r>
            <a:endParaRPr lang="en-IN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752600"/>
            <a:ext cx="8183880" cy="4187952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en-IN" sz="2000" dirty="0" smtClean="0"/>
              <a:t>A Computer has following components:</a:t>
            </a:r>
          </a:p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en-IN" sz="2000" dirty="0" smtClean="0"/>
              <a:t>CPU</a:t>
            </a:r>
          </a:p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en-IN" sz="2000" dirty="0" smtClean="0"/>
              <a:t>Input Unit</a:t>
            </a:r>
          </a:p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en-IN" sz="2000" dirty="0" smtClean="0"/>
              <a:t>Output Unit</a:t>
            </a:r>
          </a:p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en-IN" sz="2000" dirty="0" smtClean="0"/>
              <a:t>Storage Unit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81000" y="0"/>
            <a:ext cx="2438400" cy="3657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lvl="0">
              <a:spcBef>
                <a:spcPct val="0"/>
              </a:spcBef>
            </a:pPr>
            <a:r>
              <a:rPr lang="en-IN" b="1" dirty="0" smtClean="0">
                <a:solidFill>
                  <a:srgbClr val="FF0000"/>
                </a:solidFill>
              </a:rPr>
              <a:t>COMPUTER BASICS</a:t>
            </a:r>
            <a:endParaRPr kumimoji="0" lang="en-IN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183880" cy="685800"/>
          </a:xfrm>
        </p:spPr>
        <p:txBody>
          <a:bodyPr>
            <a:normAutofit/>
          </a:bodyPr>
          <a:lstStyle/>
          <a:p>
            <a:r>
              <a:rPr lang="en-IN" sz="2800" dirty="0" smtClean="0">
                <a:solidFill>
                  <a:srgbClr val="FF0000"/>
                </a:solidFill>
              </a:rPr>
              <a:t>Central Processing Unit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447800"/>
            <a:ext cx="8183880" cy="4492752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IN" sz="2000" dirty="0" smtClean="0"/>
              <a:t>It is also known as processor and is the brain of the computer system.</a:t>
            </a:r>
          </a:p>
          <a:p>
            <a:pPr algn="just">
              <a:lnSpc>
                <a:spcPct val="150000"/>
              </a:lnSpc>
            </a:pPr>
            <a:r>
              <a:rPr lang="en-IN" sz="2000" dirty="0" smtClean="0"/>
              <a:t>It process the data into meaningful information.</a:t>
            </a:r>
          </a:p>
          <a:p>
            <a:pPr algn="just">
              <a:lnSpc>
                <a:spcPct val="150000"/>
              </a:lnSpc>
            </a:pPr>
            <a:r>
              <a:rPr lang="en-IN" sz="2000" dirty="0" smtClean="0"/>
              <a:t>It is the administrative section of the computer system.</a:t>
            </a:r>
          </a:p>
          <a:p>
            <a:pPr algn="just">
              <a:lnSpc>
                <a:spcPct val="150000"/>
              </a:lnSpc>
              <a:buNone/>
            </a:pPr>
            <a:r>
              <a:rPr lang="en-IN" sz="2000" dirty="0" smtClean="0"/>
              <a:t>It has three parts.</a:t>
            </a:r>
          </a:p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en-IN" sz="2000" dirty="0" smtClean="0"/>
              <a:t>Arithmetic and Logical Unit</a:t>
            </a:r>
          </a:p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en-IN" sz="2000" dirty="0" smtClean="0"/>
              <a:t>Control Unit</a:t>
            </a:r>
          </a:p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en-IN" sz="2000" dirty="0" smtClean="0"/>
              <a:t>Registers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81000" y="0"/>
            <a:ext cx="2438400" cy="3657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lvl="0">
              <a:spcBef>
                <a:spcPct val="0"/>
              </a:spcBef>
            </a:pPr>
            <a:r>
              <a:rPr lang="en-IN" b="1" dirty="0" smtClean="0">
                <a:solidFill>
                  <a:srgbClr val="FF0000"/>
                </a:solidFill>
              </a:rPr>
              <a:t>COMPUTER BASICS</a:t>
            </a:r>
            <a:endParaRPr kumimoji="0" lang="en-IN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685800"/>
            <a:ext cx="8183880" cy="5254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b="1" dirty="0" smtClean="0">
                <a:solidFill>
                  <a:srgbClr val="FF0000"/>
                </a:solidFill>
              </a:rPr>
              <a:t>Arithmetic logic Unit(ALU):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IN" sz="2000" dirty="0" smtClean="0"/>
              <a:t>Performs arithmetic and logical operations.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IN" sz="2000" dirty="0" smtClean="0"/>
              <a:t>Performs transferring data from memory to the ALU.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IN" sz="2000" dirty="0" smtClean="0"/>
              <a:t>Stores the result back to memory.</a:t>
            </a:r>
          </a:p>
          <a:p>
            <a:pPr>
              <a:lnSpc>
                <a:spcPct val="150000"/>
              </a:lnSpc>
              <a:buNone/>
            </a:pPr>
            <a:r>
              <a:rPr lang="en-IN" b="1" dirty="0" smtClean="0">
                <a:solidFill>
                  <a:srgbClr val="FF0000"/>
                </a:solidFill>
              </a:rPr>
              <a:t>Control Unit</a:t>
            </a:r>
          </a:p>
          <a:p>
            <a:pPr>
              <a:lnSpc>
                <a:spcPct val="150000"/>
              </a:lnSpc>
              <a:buNone/>
            </a:pPr>
            <a:r>
              <a:rPr lang="en-IN" sz="2000" dirty="0" smtClean="0"/>
              <a:t>Checks the correctness of the sequence of operations.</a:t>
            </a:r>
          </a:p>
          <a:p>
            <a:pPr>
              <a:lnSpc>
                <a:spcPct val="150000"/>
              </a:lnSpc>
              <a:buNone/>
            </a:pPr>
            <a:r>
              <a:rPr lang="en-IN" sz="2000" dirty="0" smtClean="0"/>
              <a:t>Fetches the instructions, interprets them and execute the correctness.</a:t>
            </a:r>
          </a:p>
          <a:p>
            <a:pPr>
              <a:lnSpc>
                <a:spcPct val="150000"/>
              </a:lnSpc>
              <a:buNone/>
            </a:pPr>
            <a:r>
              <a:rPr lang="en-IN" sz="2000" dirty="0" smtClean="0"/>
              <a:t>Controls the I/O devices and directs the overall functioning of the computer.</a:t>
            </a:r>
          </a:p>
          <a:p>
            <a:pPr>
              <a:buFont typeface="Wingdings" pitchFamily="2" charset="2"/>
              <a:buChar char="Ø"/>
            </a:pPr>
            <a:endParaRPr lang="en-IN" b="1" dirty="0" smtClean="0">
              <a:solidFill>
                <a:srgbClr val="FF000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81000" y="0"/>
            <a:ext cx="2438400" cy="3657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lvl="0">
              <a:spcBef>
                <a:spcPct val="0"/>
              </a:spcBef>
            </a:pPr>
            <a:r>
              <a:rPr lang="en-IN" b="1" dirty="0" smtClean="0">
                <a:solidFill>
                  <a:srgbClr val="FF0000"/>
                </a:solidFill>
              </a:rPr>
              <a:t>COMPUTER BASICS</a:t>
            </a:r>
            <a:endParaRPr kumimoji="0" lang="en-IN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609600"/>
            <a:ext cx="8183880" cy="53309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b="1" dirty="0" smtClean="0">
                <a:solidFill>
                  <a:srgbClr val="FF0000"/>
                </a:solidFill>
              </a:rPr>
              <a:t>Registers :</a:t>
            </a:r>
          </a:p>
          <a:p>
            <a:pPr>
              <a:buNone/>
            </a:pPr>
            <a:endParaRPr lang="en-IN" b="1" dirty="0" smtClean="0">
              <a:solidFill>
                <a:srgbClr val="FF0000"/>
              </a:solidFill>
            </a:endParaRPr>
          </a:p>
          <a:p>
            <a:pPr marL="514350" indent="-51435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IN" sz="2000" dirty="0" smtClean="0"/>
              <a:t>These are special purpose high speed, temporary memory unit.</a:t>
            </a:r>
          </a:p>
          <a:p>
            <a:pPr marL="514350" indent="-51435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IN" sz="2000" dirty="0" smtClean="0"/>
              <a:t>It holds the information that the CPU is currently working.</a:t>
            </a:r>
          </a:p>
          <a:p>
            <a:pPr marL="514350" indent="-51435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IN" sz="2000" dirty="0" smtClean="0"/>
              <a:t>It can be considered as the CPU’s working memory.</a:t>
            </a:r>
          </a:p>
          <a:p>
            <a:pPr marL="514350" indent="-51435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IN" sz="2000" dirty="0" smtClean="0"/>
              <a:t>Contains additional storage location, provides speed for execution of data.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183880" cy="381000"/>
          </a:xfrm>
        </p:spPr>
        <p:txBody>
          <a:bodyPr>
            <a:normAutofit fontScale="90000"/>
          </a:bodyPr>
          <a:lstStyle/>
          <a:p>
            <a:r>
              <a:rPr lang="en-IN" spc="-5" dirty="0" smtClean="0">
                <a:solidFill>
                  <a:srgbClr val="FF0000"/>
                </a:solidFill>
                <a:effectLst/>
                <a:uFill>
                  <a:solidFill>
                    <a:srgbClr val="000000"/>
                  </a:solidFill>
                </a:uFill>
                <a:cs typeface="Times New Roman"/>
              </a:rPr>
              <a:t>Input , Output and Storage Unit</a:t>
            </a:r>
            <a:endParaRPr lang="en-IN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183880" cy="5943600"/>
          </a:xfrm>
        </p:spPr>
        <p:txBody>
          <a:bodyPr>
            <a:normAutofit/>
          </a:bodyPr>
          <a:lstStyle/>
          <a:p>
            <a:pPr marL="241300" marR="5080" indent="-228600" algn="just">
              <a:lnSpc>
                <a:spcPct val="150000"/>
              </a:lnSpc>
              <a:spcBef>
                <a:spcPts val="430"/>
              </a:spcBef>
              <a:buNone/>
              <a:tabLst>
                <a:tab pos="241300" algn="l"/>
              </a:tabLst>
            </a:pPr>
            <a:r>
              <a:rPr lang="en-IN" sz="2400" b="1" spc="-5" dirty="0" smtClean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cs typeface="Times New Roman"/>
              </a:rPr>
              <a:t>Input  Unit</a:t>
            </a:r>
          </a:p>
          <a:p>
            <a:pPr marL="241300" marR="5080" indent="-228600" algn="just">
              <a:lnSpc>
                <a:spcPct val="150000"/>
              </a:lnSpc>
              <a:spcBef>
                <a:spcPts val="430"/>
              </a:spcBef>
              <a:buFont typeface="Arial"/>
              <a:buChar char="•"/>
              <a:tabLst>
                <a:tab pos="241300" algn="l"/>
              </a:tabLst>
            </a:pPr>
            <a:r>
              <a:rPr lang="en-IN" sz="2000" spc="-5" dirty="0" smtClean="0">
                <a:latin typeface="Times New Roman" pitchFamily="18" charset="0"/>
                <a:cs typeface="Times New Roman" pitchFamily="18" charset="0"/>
              </a:rPr>
              <a:t>Input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Unit </a:t>
            </a:r>
            <a:r>
              <a:rPr lang="en-IN" sz="2000" spc="-10" dirty="0" smtClean="0">
                <a:latin typeface="Times New Roman" pitchFamily="18" charset="0"/>
                <a:cs typeface="Times New Roman" pitchFamily="18" charset="0"/>
              </a:rPr>
              <a:t>consists </a:t>
            </a:r>
            <a:r>
              <a:rPr lang="en-IN" sz="2000" spc="-5" dirty="0" smtClean="0">
                <a:latin typeface="Times New Roman" pitchFamily="18" charset="0"/>
                <a:cs typeface="Times New Roman" pitchFamily="18" charset="0"/>
              </a:rPr>
              <a:t>of devices </a:t>
            </a:r>
            <a:r>
              <a:rPr lang="en-IN" sz="2000" spc="-10" dirty="0" smtClean="0">
                <a:latin typeface="Times New Roman" pitchFamily="18" charset="0"/>
                <a:cs typeface="Times New Roman" pitchFamily="18" charset="0"/>
              </a:rPr>
              <a:t>that  allows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IN" sz="2000" spc="-5" dirty="0" smtClean="0">
                <a:latin typeface="Times New Roman" pitchFamily="18" charset="0"/>
                <a:cs typeface="Times New Roman" pitchFamily="18" charset="0"/>
              </a:rPr>
              <a:t>user </a:t>
            </a:r>
            <a:r>
              <a:rPr lang="en-IN" sz="2000" spc="-15" dirty="0" smtClean="0">
                <a:latin typeface="Times New Roman" pitchFamily="18" charset="0"/>
                <a:cs typeface="Times New Roman" pitchFamily="18" charset="0"/>
              </a:rPr>
              <a:t>to feed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IN" sz="2000" spc="-10" dirty="0" smtClean="0">
                <a:latin typeface="Times New Roman" pitchFamily="18" charset="0"/>
                <a:cs typeface="Times New Roman" pitchFamily="18" charset="0"/>
              </a:rPr>
              <a:t>computer  </a:t>
            </a:r>
            <a:r>
              <a:rPr lang="en-IN" sz="2000" spc="-20" dirty="0" smtClean="0">
                <a:latin typeface="Times New Roman" pitchFamily="18" charset="0"/>
                <a:cs typeface="Times New Roman" pitchFamily="18" charset="0"/>
              </a:rPr>
              <a:t>raw </a:t>
            </a:r>
            <a:r>
              <a:rPr lang="en-IN" sz="2000" spc="-15" dirty="0" smtClean="0">
                <a:latin typeface="Times New Roman" pitchFamily="18" charset="0"/>
                <a:cs typeface="Times New Roman" pitchFamily="18" charset="0"/>
              </a:rPr>
              <a:t>data.</a:t>
            </a:r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41300" marR="70485" indent="-228600" algn="just">
              <a:lnSpc>
                <a:spcPct val="150000"/>
              </a:lnSpc>
              <a:spcBef>
                <a:spcPts val="5"/>
              </a:spcBef>
              <a:buFont typeface="Arial"/>
              <a:buChar char="•"/>
              <a:tabLst>
                <a:tab pos="241300" algn="l"/>
                <a:tab pos="2265045" algn="l"/>
              </a:tabLst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IN" sz="2000" spc="-5" dirty="0" smtClean="0">
                <a:latin typeface="Times New Roman" pitchFamily="18" charset="0"/>
                <a:cs typeface="Times New Roman" pitchFamily="18" charset="0"/>
              </a:rPr>
              <a:t>other</a:t>
            </a:r>
            <a:r>
              <a:rPr lang="en-IN" sz="2000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000" spc="-15" dirty="0" smtClean="0">
                <a:latin typeface="Times New Roman" pitchFamily="18" charset="0"/>
                <a:cs typeface="Times New Roman" pitchFamily="18" charset="0"/>
              </a:rPr>
              <a:t>words,	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an </a:t>
            </a:r>
            <a:r>
              <a:rPr lang="en-IN" sz="2000" spc="-5" dirty="0" smtClean="0">
                <a:latin typeface="Times New Roman" pitchFamily="18" charset="0"/>
                <a:cs typeface="Times New Roman" pitchFamily="18" charset="0"/>
              </a:rPr>
              <a:t>input </a:t>
            </a:r>
            <a:r>
              <a:rPr lang="en-IN" sz="2000" spc="-10" dirty="0" smtClean="0">
                <a:latin typeface="Times New Roman" pitchFamily="18" charset="0"/>
                <a:cs typeface="Times New Roman" pitchFamily="18" charset="0"/>
              </a:rPr>
              <a:t>device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is a  </a:t>
            </a:r>
            <a:r>
              <a:rPr lang="en-IN" sz="2000" spc="-5" dirty="0" smtClean="0">
                <a:latin typeface="Times New Roman" pitchFamily="18" charset="0"/>
                <a:cs typeface="Times New Roman" pitchFamily="18" charset="0"/>
              </a:rPr>
              <a:t>piece of </a:t>
            </a:r>
            <a:r>
              <a:rPr lang="en-IN" sz="2000" spc="-10" dirty="0" smtClean="0">
                <a:latin typeface="Times New Roman" pitchFamily="18" charset="0"/>
                <a:cs typeface="Times New Roman" pitchFamily="18" charset="0"/>
              </a:rPr>
              <a:t>computer </a:t>
            </a:r>
            <a:r>
              <a:rPr lang="en-IN" sz="2000" spc="-15" dirty="0" smtClean="0">
                <a:latin typeface="Times New Roman" pitchFamily="18" charset="0"/>
                <a:cs typeface="Times New Roman" pitchFamily="18" charset="0"/>
              </a:rPr>
              <a:t>hardware  </a:t>
            </a:r>
            <a:r>
              <a:rPr lang="en-IN" sz="2000" spc="-5" dirty="0" smtClean="0">
                <a:latin typeface="Times New Roman" pitchFamily="18" charset="0"/>
                <a:cs typeface="Times New Roman" pitchFamily="18" charset="0"/>
              </a:rPr>
              <a:t>equipment used </a:t>
            </a:r>
            <a:r>
              <a:rPr lang="en-IN" sz="2000" spc="-15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IN" sz="2000" spc="-10" dirty="0" smtClean="0">
                <a:latin typeface="Times New Roman" pitchFamily="18" charset="0"/>
                <a:cs typeface="Times New Roman" pitchFamily="18" charset="0"/>
              </a:rPr>
              <a:t>provide </a:t>
            </a:r>
            <a:r>
              <a:rPr lang="en-IN" sz="2000" spc="-15" dirty="0" smtClean="0">
                <a:latin typeface="Times New Roman" pitchFamily="18" charset="0"/>
                <a:cs typeface="Times New Roman" pitchFamily="18" charset="0"/>
              </a:rPr>
              <a:t>data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and  </a:t>
            </a:r>
            <a:r>
              <a:rPr lang="en-IN" sz="2000" spc="-15" dirty="0" smtClean="0">
                <a:latin typeface="Times New Roman" pitchFamily="18" charset="0"/>
                <a:cs typeface="Times New Roman" pitchFamily="18" charset="0"/>
              </a:rPr>
              <a:t>control </a:t>
            </a:r>
            <a:r>
              <a:rPr lang="en-IN" sz="2000" spc="-5" dirty="0" smtClean="0">
                <a:latin typeface="Times New Roman" pitchFamily="18" charset="0"/>
                <a:cs typeface="Times New Roman" pitchFamily="18" charset="0"/>
              </a:rPr>
              <a:t>signals </a:t>
            </a:r>
            <a:r>
              <a:rPr lang="en-IN" sz="2000" spc="-15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an </a:t>
            </a:r>
            <a:r>
              <a:rPr lang="en-IN" sz="2000" spc="-10" dirty="0" smtClean="0">
                <a:latin typeface="Times New Roman" pitchFamily="18" charset="0"/>
                <a:cs typeface="Times New Roman" pitchFamily="18" charset="0"/>
              </a:rPr>
              <a:t>information  processing </a:t>
            </a:r>
            <a:r>
              <a:rPr lang="en-IN" sz="2000" spc="-25" dirty="0" smtClean="0">
                <a:latin typeface="Times New Roman" pitchFamily="18" charset="0"/>
                <a:cs typeface="Times New Roman" pitchFamily="18" charset="0"/>
              </a:rPr>
              <a:t>system </a:t>
            </a:r>
            <a:r>
              <a:rPr lang="en-IN" sz="2000" spc="-5" dirty="0" smtClean="0">
                <a:latin typeface="Times New Roman" pitchFamily="18" charset="0"/>
                <a:cs typeface="Times New Roman" pitchFamily="18" charset="0"/>
              </a:rPr>
              <a:t>such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as a  </a:t>
            </a:r>
            <a:r>
              <a:rPr lang="en-IN" sz="2000" spc="-10" dirty="0" smtClean="0">
                <a:latin typeface="Times New Roman" pitchFamily="18" charset="0"/>
                <a:cs typeface="Times New Roman" pitchFamily="18" charset="0"/>
              </a:rPr>
              <a:t>computer </a:t>
            </a:r>
            <a:r>
              <a:rPr lang="en-IN" sz="2000" spc="-5" dirty="0" smtClean="0"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IN" sz="2000" spc="-10" dirty="0" smtClean="0"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en-IN" sz="2000" spc="-6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appliance.</a:t>
            </a:r>
            <a:r>
              <a:rPr lang="en-IN" sz="2000" spc="-5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41300" marR="70485" indent="-228600" algn="just">
              <a:lnSpc>
                <a:spcPct val="150000"/>
              </a:lnSpc>
              <a:spcBef>
                <a:spcPts val="5"/>
              </a:spcBef>
              <a:buNone/>
              <a:tabLst>
                <a:tab pos="241300" algn="l"/>
                <a:tab pos="2265045" algn="l"/>
              </a:tabLst>
            </a:pPr>
            <a:r>
              <a:rPr lang="en-IN" sz="2000" spc="-5" dirty="0" smtClean="0">
                <a:latin typeface="Times New Roman" pitchFamily="18" charset="0"/>
                <a:cs typeface="Times New Roman" pitchFamily="18" charset="0"/>
              </a:rPr>
              <a:t>Examples :</a:t>
            </a:r>
            <a:r>
              <a:rPr lang="en-IN" sz="2000" spc="-5" dirty="0" smtClean="0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Mouse, </a:t>
            </a:r>
            <a:r>
              <a:rPr lang="en-IN" sz="2000" spc="-15" dirty="0" smtClean="0">
                <a:latin typeface="Times New Roman" pitchFamily="18" charset="0"/>
                <a:cs typeface="Times New Roman" pitchFamily="18" charset="0"/>
              </a:rPr>
              <a:t>Keyboard, </a:t>
            </a:r>
            <a:r>
              <a:rPr lang="en-IN" sz="2000" spc="-10" dirty="0" smtClean="0">
                <a:latin typeface="Times New Roman" pitchFamily="18" charset="0"/>
                <a:cs typeface="Times New Roman" pitchFamily="18" charset="0"/>
              </a:rPr>
              <a:t>Microphone,  </a:t>
            </a:r>
            <a:r>
              <a:rPr lang="en-IN" sz="2000" spc="-15" dirty="0" smtClean="0">
                <a:latin typeface="Times New Roman" pitchFamily="18" charset="0"/>
                <a:cs typeface="Times New Roman" pitchFamily="18" charset="0"/>
              </a:rPr>
              <a:t>Webcam, </a:t>
            </a:r>
            <a:r>
              <a:rPr lang="en-IN" sz="2000" spc="-10" dirty="0" smtClean="0">
                <a:latin typeface="Times New Roman" pitchFamily="18" charset="0"/>
                <a:cs typeface="Times New Roman" pitchFamily="18" charset="0"/>
              </a:rPr>
              <a:t>joysticks,</a:t>
            </a:r>
            <a:r>
              <a:rPr lang="en-IN" sz="2000" spc="-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000" spc="-10" dirty="0" smtClean="0">
                <a:latin typeface="Times New Roman" pitchFamily="18" charset="0"/>
                <a:cs typeface="Times New Roman" pitchFamily="18" charset="0"/>
              </a:rPr>
              <a:t>etc</a:t>
            </a:r>
          </a:p>
          <a:p>
            <a:pPr marL="241300" marR="70485" indent="-228600" algn="just">
              <a:lnSpc>
                <a:spcPct val="150000"/>
              </a:lnSpc>
              <a:spcBef>
                <a:spcPts val="5"/>
              </a:spcBef>
              <a:buFont typeface="Arial"/>
              <a:buChar char="•"/>
              <a:tabLst>
                <a:tab pos="241300" algn="l"/>
                <a:tab pos="2265045" algn="l"/>
              </a:tabLst>
            </a:pPr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None/>
            </a:pPr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2"/>
          <p:cNvSpPr/>
          <p:nvPr/>
        </p:nvSpPr>
        <p:spPr>
          <a:xfrm>
            <a:off x="1066800" y="4495800"/>
            <a:ext cx="6629400" cy="1905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183880" cy="533400"/>
          </a:xfrm>
        </p:spPr>
        <p:txBody>
          <a:bodyPr>
            <a:normAutofit/>
          </a:bodyPr>
          <a:lstStyle/>
          <a:p>
            <a:r>
              <a:rPr lang="en-IN" sz="2800" dirty="0" smtClean="0">
                <a:solidFill>
                  <a:srgbClr val="FF0000"/>
                </a:solidFill>
              </a:rPr>
              <a:t>Output Unit</a:t>
            </a:r>
            <a:endParaRPr lang="en-IN" sz="28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143000"/>
            <a:ext cx="8183880" cy="5715000"/>
          </a:xfrm>
        </p:spPr>
        <p:txBody>
          <a:bodyPr>
            <a:normAutofit/>
          </a:bodyPr>
          <a:lstStyle/>
          <a:p>
            <a:pPr marL="241300" marR="151765" indent="-228600" algn="just">
              <a:lnSpc>
                <a:spcPct val="150000"/>
              </a:lnSpc>
              <a:spcBef>
                <a:spcPts val="425"/>
              </a:spcBef>
              <a:buFont typeface="Arial"/>
              <a:buChar char="•"/>
              <a:tabLst>
                <a:tab pos="241300" algn="l"/>
              </a:tabLst>
            </a:pPr>
            <a:r>
              <a:rPr lang="en-IN" sz="2000" spc="-5" dirty="0" smtClean="0">
                <a:latin typeface="Times New Roman" pitchFamily="18" charset="0"/>
                <a:cs typeface="Times New Roman" pitchFamily="18" charset="0"/>
              </a:rPr>
              <a:t>Output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Unit </a:t>
            </a:r>
            <a:r>
              <a:rPr lang="en-IN" sz="2000" spc="-10" dirty="0" smtClean="0">
                <a:latin typeface="Times New Roman" pitchFamily="18" charset="0"/>
                <a:cs typeface="Times New Roman" pitchFamily="18" charset="0"/>
              </a:rPr>
              <a:t>consist </a:t>
            </a:r>
            <a:r>
              <a:rPr lang="en-IN" sz="2000" spc="-5" dirty="0" smtClean="0">
                <a:latin typeface="Times New Roman" pitchFamily="18" charset="0"/>
                <a:cs typeface="Times New Roman" pitchFamily="18" charset="0"/>
              </a:rPr>
              <a:t>of devices </a:t>
            </a:r>
            <a:r>
              <a:rPr lang="en-IN" sz="2000" spc="-10" dirty="0" smtClean="0">
                <a:latin typeface="Times New Roman" pitchFamily="18" charset="0"/>
                <a:cs typeface="Times New Roman" pitchFamily="18" charset="0"/>
              </a:rPr>
              <a:t>that  allows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IN" sz="2000" spc="-10" dirty="0" smtClean="0">
                <a:latin typeface="Times New Roman" pitchFamily="18" charset="0"/>
                <a:cs typeface="Times New Roman" pitchFamily="18" charset="0"/>
              </a:rPr>
              <a:t>computer </a:t>
            </a:r>
            <a:r>
              <a:rPr lang="en-IN" sz="2000" spc="-15" dirty="0" smtClean="0">
                <a:latin typeface="Times New Roman" pitchFamily="18" charset="0"/>
                <a:cs typeface="Times New Roman" pitchFamily="18" charset="0"/>
              </a:rPr>
              <a:t>to relay </a:t>
            </a:r>
            <a:r>
              <a:rPr lang="en-IN" sz="2000" spc="-5" dirty="0" smtClean="0"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IN" sz="2000" spc="-15" dirty="0" smtClean="0">
                <a:latin typeface="Times New Roman" pitchFamily="18" charset="0"/>
                <a:cs typeface="Times New Roman" pitchFamily="18" charset="0"/>
              </a:rPr>
              <a:t>display  </a:t>
            </a:r>
            <a:r>
              <a:rPr lang="en-IN" sz="2000" spc="-10" dirty="0" smtClean="0">
                <a:latin typeface="Times New Roman" pitchFamily="18" charset="0"/>
                <a:cs typeface="Times New Roman" pitchFamily="18" charset="0"/>
              </a:rPr>
              <a:t>processed </a:t>
            </a:r>
            <a:r>
              <a:rPr lang="en-IN" sz="2000" spc="-15" dirty="0" smtClean="0">
                <a:latin typeface="Times New Roman" pitchFamily="18" charset="0"/>
                <a:cs typeface="Times New Roman" pitchFamily="18" charset="0"/>
              </a:rPr>
              <a:t>data </a:t>
            </a:r>
            <a:r>
              <a:rPr lang="en-IN" sz="2000" spc="-10" dirty="0" smtClean="0">
                <a:latin typeface="Times New Roman" pitchFamily="18" charset="0"/>
                <a:cs typeface="Times New Roman" pitchFamily="18" charset="0"/>
              </a:rPr>
              <a:t>(information) </a:t>
            </a:r>
            <a:r>
              <a:rPr lang="en-IN" sz="2000" spc="-15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the  </a:t>
            </a:r>
            <a:r>
              <a:rPr lang="en-IN" sz="2000" spc="-55" dirty="0" smtClean="0">
                <a:latin typeface="Times New Roman" pitchFamily="18" charset="0"/>
                <a:cs typeface="Times New Roman" pitchFamily="18" charset="0"/>
              </a:rPr>
              <a:t>user.</a:t>
            </a:r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41300" marR="5080" indent="-228600" algn="just">
              <a:lnSpc>
                <a:spcPct val="150000"/>
              </a:lnSpc>
              <a:spcBef>
                <a:spcPts val="5"/>
              </a:spcBef>
              <a:buFont typeface="Arial"/>
              <a:buChar char="•"/>
              <a:tabLst>
                <a:tab pos="241300" algn="l"/>
                <a:tab pos="2265045" algn="l"/>
              </a:tabLst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IN" sz="2000" spc="-5" dirty="0" smtClean="0">
                <a:latin typeface="Times New Roman" pitchFamily="18" charset="0"/>
                <a:cs typeface="Times New Roman" pitchFamily="18" charset="0"/>
              </a:rPr>
              <a:t>other</a:t>
            </a:r>
            <a:r>
              <a:rPr lang="en-IN" sz="2000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000" spc="-15" dirty="0" smtClean="0">
                <a:latin typeface="Times New Roman" pitchFamily="18" charset="0"/>
                <a:cs typeface="Times New Roman" pitchFamily="18" charset="0"/>
              </a:rPr>
              <a:t>words,	</a:t>
            </a:r>
            <a:r>
              <a:rPr lang="en-IN" sz="2000" spc="-5" dirty="0" smtClean="0">
                <a:latin typeface="Times New Roman" pitchFamily="18" charset="0"/>
                <a:cs typeface="Times New Roman" pitchFamily="18" charset="0"/>
              </a:rPr>
              <a:t>output </a:t>
            </a:r>
            <a:r>
              <a:rPr lang="en-IN" sz="2000" spc="-10" dirty="0" smtClean="0">
                <a:latin typeface="Times New Roman" pitchFamily="18" charset="0"/>
                <a:cs typeface="Times New Roman" pitchFamily="18" charset="0"/>
              </a:rPr>
              <a:t>device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IN" sz="2000" spc="-20" dirty="0" smtClean="0">
                <a:latin typeface="Times New Roman" pitchFamily="18" charset="0"/>
                <a:cs typeface="Times New Roman" pitchFamily="18" charset="0"/>
              </a:rPr>
              <a:t>any  </a:t>
            </a:r>
            <a:r>
              <a:rPr lang="en-IN" sz="2000" spc="-5" dirty="0" smtClean="0">
                <a:latin typeface="Times New Roman" pitchFamily="18" charset="0"/>
                <a:cs typeface="Times New Roman" pitchFamily="18" charset="0"/>
              </a:rPr>
              <a:t>piece of </a:t>
            </a:r>
            <a:r>
              <a:rPr lang="en-IN" sz="2000" spc="-10" dirty="0" smtClean="0">
                <a:latin typeface="Times New Roman" pitchFamily="18" charset="0"/>
                <a:cs typeface="Times New Roman" pitchFamily="18" charset="0"/>
              </a:rPr>
              <a:t>computer </a:t>
            </a:r>
            <a:r>
              <a:rPr lang="en-IN" sz="2000" spc="-15" dirty="0" smtClean="0">
                <a:latin typeface="Times New Roman" pitchFamily="18" charset="0"/>
                <a:cs typeface="Times New Roman" pitchFamily="18" charset="0"/>
              </a:rPr>
              <a:t>hardware </a:t>
            </a:r>
            <a:r>
              <a:rPr lang="en-IN" sz="2000" spc="-5" dirty="0" smtClean="0">
                <a:latin typeface="Times New Roman" pitchFamily="18" charset="0"/>
                <a:cs typeface="Times New Roman" pitchFamily="18" charset="0"/>
              </a:rPr>
              <a:t>equipment 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which </a:t>
            </a:r>
            <a:r>
              <a:rPr lang="en-IN" sz="2000" spc="-15" dirty="0" smtClean="0">
                <a:latin typeface="Times New Roman" pitchFamily="18" charset="0"/>
                <a:cs typeface="Times New Roman" pitchFamily="18" charset="0"/>
              </a:rPr>
              <a:t>converts </a:t>
            </a:r>
            <a:r>
              <a:rPr lang="en-IN" sz="2000" spc="-10" dirty="0" smtClean="0"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en-IN" sz="2000" spc="-3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000" spc="-15" dirty="0" smtClean="0">
                <a:latin typeface="Times New Roman" pitchFamily="18" charset="0"/>
                <a:cs typeface="Times New Roman" pitchFamily="18" charset="0"/>
              </a:rPr>
              <a:t>into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000" spc="-5" dirty="0" smtClean="0">
                <a:latin typeface="Times New Roman" pitchFamily="18" charset="0"/>
                <a:cs typeface="Times New Roman" pitchFamily="18" charset="0"/>
              </a:rPr>
              <a:t>human-readable</a:t>
            </a:r>
            <a:r>
              <a:rPr lang="en-IN" sz="2000" spc="-15" dirty="0" smtClean="0">
                <a:latin typeface="Times New Roman" pitchFamily="18" charset="0"/>
                <a:cs typeface="Times New Roman" pitchFamily="18" charset="0"/>
              </a:rPr>
              <a:t> form.</a:t>
            </a:r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41300" marR="927100" indent="-228600" algn="just">
              <a:lnSpc>
                <a:spcPct val="150000"/>
              </a:lnSpc>
              <a:buNone/>
              <a:tabLst>
                <a:tab pos="241300" algn="l"/>
              </a:tabLst>
            </a:pPr>
            <a:r>
              <a:rPr lang="en-IN" sz="2000" spc="-5" dirty="0" smtClean="0">
                <a:latin typeface="Times New Roman" pitchFamily="18" charset="0"/>
                <a:cs typeface="Times New Roman" pitchFamily="18" charset="0"/>
              </a:rPr>
              <a:t>Examples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241300" marR="927100" indent="-228600" algn="just">
              <a:lnSpc>
                <a:spcPct val="150000"/>
              </a:lnSpc>
              <a:buNone/>
              <a:tabLst>
                <a:tab pos="241300" algn="l"/>
              </a:tabLst>
            </a:pPr>
            <a:r>
              <a:rPr lang="en-IN" sz="2000" spc="-10" dirty="0" smtClean="0">
                <a:latin typeface="Times New Roman" pitchFamily="18" charset="0"/>
                <a:cs typeface="Times New Roman" pitchFamily="18" charset="0"/>
              </a:rPr>
              <a:t> Monitors, </a:t>
            </a:r>
            <a:r>
              <a:rPr lang="en-IN" sz="2000" spc="-15" dirty="0" smtClean="0">
                <a:latin typeface="Times New Roman" pitchFamily="18" charset="0"/>
                <a:cs typeface="Times New Roman" pitchFamily="18" charset="0"/>
              </a:rPr>
              <a:t>projectors, speakers,  </a:t>
            </a:r>
            <a:r>
              <a:rPr lang="en-IN" sz="2000" spc="-5" dirty="0" smtClean="0">
                <a:latin typeface="Times New Roman" pitchFamily="18" charset="0"/>
                <a:cs typeface="Times New Roman" pitchFamily="18" charset="0"/>
              </a:rPr>
              <a:t>headphones, </a:t>
            </a:r>
            <a:r>
              <a:rPr lang="en-IN" sz="2000" spc="-15" dirty="0" smtClean="0">
                <a:latin typeface="Times New Roman" pitchFamily="18" charset="0"/>
                <a:cs typeface="Times New Roman" pitchFamily="18" charset="0"/>
              </a:rPr>
              <a:t>printers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000" spc="-10" dirty="0" smtClean="0">
                <a:latin typeface="Times New Roman" pitchFamily="18" charset="0"/>
                <a:cs typeface="Times New Roman" pitchFamily="18" charset="0"/>
              </a:rPr>
              <a:t>etc.</a:t>
            </a:r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endParaRPr lang="en-IN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524000" y="4267200"/>
            <a:ext cx="7239000" cy="2057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870448"/>
          </a:xfrm>
        </p:spPr>
        <p:txBody>
          <a:bodyPr>
            <a:normAutofit/>
          </a:bodyPr>
          <a:lstStyle/>
          <a:p>
            <a:pPr marL="355600" marR="445770" indent="-343535" algn="just">
              <a:lnSpc>
                <a:spcPct val="150000"/>
              </a:lnSpc>
              <a:spcBef>
                <a:spcPts val="565"/>
              </a:spcBef>
              <a:buNone/>
              <a:tabLst>
                <a:tab pos="355600" algn="l"/>
                <a:tab pos="356235" algn="l"/>
              </a:tabLst>
            </a:pPr>
            <a:r>
              <a:rPr lang="en-IN" sz="3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Storage Unit:</a:t>
            </a:r>
          </a:p>
          <a:p>
            <a:pPr marL="355600" marR="445770" indent="-343535" algn="just">
              <a:lnSpc>
                <a:spcPct val="150000"/>
              </a:lnSpc>
              <a:spcBef>
                <a:spcPts val="565"/>
              </a:spcBef>
              <a:buNone/>
              <a:tabLst>
                <a:tab pos="355600" algn="l"/>
                <a:tab pos="356235" algn="l"/>
              </a:tabLst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	It is used to store the input and output of data.</a:t>
            </a:r>
          </a:p>
          <a:p>
            <a:pPr marL="355600" indent="-343535" algn="just">
              <a:lnSpc>
                <a:spcPct val="150000"/>
              </a:lnSpc>
              <a:spcBef>
                <a:spcPts val="20"/>
              </a:spcBef>
              <a:buNone/>
              <a:tabLst>
                <a:tab pos="355600" algn="l"/>
                <a:tab pos="356235" algn="l"/>
              </a:tabLst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Memory </a:t>
            </a:r>
            <a:r>
              <a:rPr lang="en-IN" sz="2000" spc="-5" dirty="0" smtClean="0">
                <a:latin typeface="Times New Roman" pitchFamily="18" charset="0"/>
                <a:cs typeface="Times New Roman" pitchFamily="18" charset="0"/>
              </a:rPr>
              <a:t>classified </a:t>
            </a:r>
            <a:r>
              <a:rPr lang="en-IN" sz="2000" spc="-15" dirty="0" smtClean="0">
                <a:latin typeface="Times New Roman" pitchFamily="18" charset="0"/>
                <a:cs typeface="Times New Roman" pitchFamily="18" charset="0"/>
              </a:rPr>
              <a:t>into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two:</a:t>
            </a:r>
          </a:p>
          <a:p>
            <a:pPr marL="469265" indent="-457200" algn="just">
              <a:lnSpc>
                <a:spcPct val="150000"/>
              </a:lnSpc>
              <a:buAutoNum type="arabicPeriod"/>
              <a:tabLst>
                <a:tab pos="355600" algn="l"/>
                <a:tab pos="356235" algn="l"/>
              </a:tabLst>
            </a:pPr>
            <a:r>
              <a:rPr lang="en-IN" sz="2000" spc="-5" dirty="0" smtClean="0">
                <a:latin typeface="Times New Roman" pitchFamily="18" charset="0"/>
                <a:cs typeface="Times New Roman" pitchFamily="18" charset="0"/>
              </a:rPr>
              <a:t>Primary Memory(Main</a:t>
            </a:r>
            <a:r>
              <a:rPr lang="en-IN" sz="2000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000" spc="-5" dirty="0" smtClean="0">
                <a:latin typeface="Times New Roman" pitchFamily="18" charset="0"/>
                <a:cs typeface="Times New Roman" pitchFamily="18" charset="0"/>
              </a:rPr>
              <a:t>Memory)</a:t>
            </a:r>
          </a:p>
          <a:p>
            <a:pPr marL="469265" indent="-457200" algn="just">
              <a:lnSpc>
                <a:spcPct val="150000"/>
              </a:lnSpc>
              <a:buAutoNum type="arabicPeriod"/>
              <a:tabLst>
                <a:tab pos="355600" algn="l"/>
                <a:tab pos="356235" algn="l"/>
              </a:tabLst>
            </a:pPr>
            <a:r>
              <a:rPr lang="en-IN" sz="2000" spc="-5" dirty="0" smtClean="0">
                <a:latin typeface="Times New Roman" pitchFamily="18" charset="0"/>
                <a:cs typeface="Times New Roman" pitchFamily="18" charset="0"/>
              </a:rPr>
              <a:t> Secondary</a:t>
            </a:r>
            <a:r>
              <a:rPr lang="en-IN" sz="2000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000" spc="-5" dirty="0" smtClean="0">
                <a:latin typeface="Times New Roman" pitchFamily="18" charset="0"/>
                <a:cs typeface="Times New Roman" pitchFamily="18" charset="0"/>
              </a:rPr>
              <a:t>Memory</a:t>
            </a:r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endParaRPr lang="en-IN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752600" y="3657600"/>
            <a:ext cx="5486400" cy="18851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3733800" y="2590800"/>
            <a:ext cx="1828800" cy="76200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 dirty="0" smtClean="0"/>
          </a:p>
          <a:p>
            <a:pPr algn="ctr"/>
            <a:r>
              <a:rPr lang="en-US" sz="1400" dirty="0" smtClean="0"/>
              <a:t>Characteristics</a:t>
            </a:r>
          </a:p>
          <a:p>
            <a:pPr algn="ctr"/>
            <a:endParaRPr lang="en-US" sz="1400" dirty="0"/>
          </a:p>
        </p:txBody>
      </p:sp>
      <p:sp>
        <p:nvSpPr>
          <p:cNvPr id="5" name="Rectangle 4"/>
          <p:cNvSpPr/>
          <p:nvPr/>
        </p:nvSpPr>
        <p:spPr>
          <a:xfrm>
            <a:off x="2438400" y="1600200"/>
            <a:ext cx="1295400" cy="6096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ACAURACY</a:t>
            </a:r>
            <a:endParaRPr lang="en-US" sz="1400" dirty="0"/>
          </a:p>
        </p:txBody>
      </p:sp>
      <p:sp>
        <p:nvSpPr>
          <p:cNvPr id="6" name="Rectangle 5"/>
          <p:cNvSpPr/>
          <p:nvPr/>
        </p:nvSpPr>
        <p:spPr>
          <a:xfrm>
            <a:off x="1752600" y="3276600"/>
            <a:ext cx="1295400" cy="6858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DELIGIENCY</a:t>
            </a:r>
            <a:endParaRPr lang="en-US" sz="1400" dirty="0"/>
          </a:p>
        </p:txBody>
      </p:sp>
      <p:sp>
        <p:nvSpPr>
          <p:cNvPr id="8" name="Rectangle 7"/>
          <p:cNvSpPr/>
          <p:nvPr/>
        </p:nvSpPr>
        <p:spPr>
          <a:xfrm>
            <a:off x="2971800" y="4191000"/>
            <a:ext cx="1219200" cy="6858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RELIABILTY</a:t>
            </a:r>
            <a:endParaRPr lang="en-US" sz="1400" dirty="0"/>
          </a:p>
        </p:txBody>
      </p:sp>
      <p:sp>
        <p:nvSpPr>
          <p:cNvPr id="9" name="Rectangle 8"/>
          <p:cNvSpPr/>
          <p:nvPr/>
        </p:nvSpPr>
        <p:spPr>
          <a:xfrm>
            <a:off x="4876800" y="4191000"/>
            <a:ext cx="1371600" cy="6858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STORAGE CAPACITY</a:t>
            </a:r>
            <a:endParaRPr lang="en-US" sz="1400" dirty="0"/>
          </a:p>
        </p:txBody>
      </p:sp>
      <p:sp>
        <p:nvSpPr>
          <p:cNvPr id="10" name="Rectangle 9"/>
          <p:cNvSpPr/>
          <p:nvPr/>
        </p:nvSpPr>
        <p:spPr>
          <a:xfrm>
            <a:off x="6096000" y="3276600"/>
            <a:ext cx="1524000" cy="6858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VERSATALITY</a:t>
            </a:r>
            <a:endParaRPr lang="en-US" sz="1400" dirty="0"/>
          </a:p>
        </p:txBody>
      </p:sp>
      <p:sp>
        <p:nvSpPr>
          <p:cNvPr id="11" name="Rectangle 10"/>
          <p:cNvSpPr/>
          <p:nvPr/>
        </p:nvSpPr>
        <p:spPr>
          <a:xfrm>
            <a:off x="5867400" y="1981200"/>
            <a:ext cx="1447800" cy="609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REASOURCE SHARING</a:t>
            </a:r>
            <a:endParaRPr lang="en-US" sz="1400" dirty="0"/>
          </a:p>
        </p:txBody>
      </p:sp>
      <p:sp>
        <p:nvSpPr>
          <p:cNvPr id="12" name="Rectangle 11"/>
          <p:cNvSpPr/>
          <p:nvPr/>
        </p:nvSpPr>
        <p:spPr>
          <a:xfrm>
            <a:off x="4191000" y="1447800"/>
            <a:ext cx="1219200" cy="5334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SPEED</a:t>
            </a:r>
            <a:endParaRPr lang="en-US" dirty="0"/>
          </a:p>
        </p:txBody>
      </p:sp>
      <p:cxnSp>
        <p:nvCxnSpPr>
          <p:cNvPr id="16" name="Straight Connector 15"/>
          <p:cNvCxnSpPr>
            <a:stCxn id="12" idx="2"/>
          </p:cNvCxnSpPr>
          <p:nvPr/>
        </p:nvCxnSpPr>
        <p:spPr>
          <a:xfrm rot="5400000">
            <a:off x="4495006" y="2286000"/>
            <a:ext cx="610394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endCxn id="4" idx="7"/>
          </p:cNvCxnSpPr>
          <p:nvPr/>
        </p:nvCxnSpPr>
        <p:spPr>
          <a:xfrm rot="10800000" flipV="1">
            <a:off x="5294778" y="2438400"/>
            <a:ext cx="496422" cy="2639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4" idx="5"/>
            <a:endCxn id="10" idx="1"/>
          </p:cNvCxnSpPr>
          <p:nvPr/>
        </p:nvCxnSpPr>
        <p:spPr>
          <a:xfrm rot="16200000" flipH="1">
            <a:off x="5506243" y="3029743"/>
            <a:ext cx="378292" cy="8012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4" idx="4"/>
          </p:cNvCxnSpPr>
          <p:nvPr/>
        </p:nvCxnSpPr>
        <p:spPr>
          <a:xfrm rot="16200000" flipH="1">
            <a:off x="4495800" y="3505200"/>
            <a:ext cx="838200" cy="53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4" idx="3"/>
            <a:endCxn id="8" idx="0"/>
          </p:cNvCxnSpPr>
          <p:nvPr/>
        </p:nvCxnSpPr>
        <p:spPr>
          <a:xfrm rot="5400000">
            <a:off x="3316615" y="3505993"/>
            <a:ext cx="949792" cy="4202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4" idx="2"/>
            <a:endCxn id="6" idx="3"/>
          </p:cNvCxnSpPr>
          <p:nvPr/>
        </p:nvCxnSpPr>
        <p:spPr>
          <a:xfrm rot="10800000" flipV="1">
            <a:off x="3048000" y="2971800"/>
            <a:ext cx="685800" cy="6477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5" idx="3"/>
            <a:endCxn id="4" idx="1"/>
          </p:cNvCxnSpPr>
          <p:nvPr/>
        </p:nvCxnSpPr>
        <p:spPr>
          <a:xfrm>
            <a:off x="3733800" y="1905000"/>
            <a:ext cx="267822" cy="7973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Line Callout 1 57"/>
          <p:cNvSpPr/>
          <p:nvPr/>
        </p:nvSpPr>
        <p:spPr>
          <a:xfrm>
            <a:off x="6248400" y="609600"/>
            <a:ext cx="2286000" cy="990600"/>
          </a:xfrm>
          <a:prstGeom prst="borderCallout1">
            <a:avLst>
              <a:gd name="adj1" fmla="val 48750"/>
              <a:gd name="adj2" fmla="val -1564"/>
              <a:gd name="adj3" fmla="val 91198"/>
              <a:gd name="adj4" fmla="val -35256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Performs huge task in few seconds &amp; is calculated in MHz</a:t>
            </a:r>
            <a:endParaRPr lang="en-US" dirty="0"/>
          </a:p>
        </p:txBody>
      </p:sp>
      <p:sp>
        <p:nvSpPr>
          <p:cNvPr id="59" name="Line Callout 1 58"/>
          <p:cNvSpPr/>
          <p:nvPr/>
        </p:nvSpPr>
        <p:spPr>
          <a:xfrm>
            <a:off x="1828800" y="304800"/>
            <a:ext cx="1905000" cy="914400"/>
          </a:xfrm>
          <a:prstGeom prst="borderCallout1">
            <a:avLst>
              <a:gd name="adj1" fmla="val 104904"/>
              <a:gd name="adj2" fmla="val 47052"/>
              <a:gd name="adj3" fmla="val 135577"/>
              <a:gd name="adj4" fmla="val 58405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Computers are very accurate known as Garbage in Garbage Out</a:t>
            </a:r>
            <a:endParaRPr lang="en-US" sz="1400" dirty="0"/>
          </a:p>
        </p:txBody>
      </p:sp>
      <p:sp>
        <p:nvSpPr>
          <p:cNvPr id="60" name="Line Callout 1 59"/>
          <p:cNvSpPr/>
          <p:nvPr/>
        </p:nvSpPr>
        <p:spPr>
          <a:xfrm>
            <a:off x="304800" y="1600200"/>
            <a:ext cx="1524000" cy="990600"/>
          </a:xfrm>
          <a:prstGeom prst="borderCallout1">
            <a:avLst>
              <a:gd name="adj1" fmla="val 100988"/>
              <a:gd name="adj2" fmla="val 49821"/>
              <a:gd name="adj3" fmla="val 196416"/>
              <a:gd name="adj4" fmla="val 96436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Computer is free from tiredness &amp; lack of concentration</a:t>
            </a:r>
            <a:endParaRPr lang="en-US" sz="1400" dirty="0"/>
          </a:p>
        </p:txBody>
      </p:sp>
      <p:sp>
        <p:nvSpPr>
          <p:cNvPr id="61" name="Line Callout 1 60"/>
          <p:cNvSpPr/>
          <p:nvPr/>
        </p:nvSpPr>
        <p:spPr>
          <a:xfrm>
            <a:off x="609600" y="4419600"/>
            <a:ext cx="1371600" cy="838200"/>
          </a:xfrm>
          <a:prstGeom prst="borderCallout1">
            <a:avLst>
              <a:gd name="adj1" fmla="val 23785"/>
              <a:gd name="adj2" fmla="val 171154"/>
              <a:gd name="adj3" fmla="val 50402"/>
              <a:gd name="adj4" fmla="val 103205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It is the performance of a computer.</a:t>
            </a:r>
            <a:endParaRPr lang="en-US" sz="1400" dirty="0"/>
          </a:p>
        </p:txBody>
      </p:sp>
      <p:sp>
        <p:nvSpPr>
          <p:cNvPr id="62" name="Line Callout 1 61"/>
          <p:cNvSpPr/>
          <p:nvPr/>
        </p:nvSpPr>
        <p:spPr>
          <a:xfrm>
            <a:off x="2514600" y="5562600"/>
            <a:ext cx="2286000" cy="838200"/>
          </a:xfrm>
          <a:prstGeom prst="borderCallout1">
            <a:avLst>
              <a:gd name="adj1" fmla="val -80438"/>
              <a:gd name="adj2" fmla="val 127052"/>
              <a:gd name="adj3" fmla="val -2969"/>
              <a:gd name="adj4" fmla="val 51514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It can store large amount of data with its capacity</a:t>
            </a:r>
            <a:endParaRPr lang="en-US" dirty="0"/>
          </a:p>
        </p:txBody>
      </p:sp>
      <p:sp>
        <p:nvSpPr>
          <p:cNvPr id="63" name="Line Callout 1 62"/>
          <p:cNvSpPr/>
          <p:nvPr/>
        </p:nvSpPr>
        <p:spPr>
          <a:xfrm>
            <a:off x="6858000" y="5029200"/>
            <a:ext cx="2133600" cy="990600"/>
          </a:xfrm>
          <a:prstGeom prst="borderCallout1">
            <a:avLst>
              <a:gd name="adj1" fmla="val -8232"/>
              <a:gd name="adj2" fmla="val 49689"/>
              <a:gd name="adj3" fmla="val -109038"/>
              <a:gd name="adj4" fmla="val 848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It can perform multiple tasks simultaneously.</a:t>
            </a:r>
            <a:endParaRPr lang="en-US" dirty="0"/>
          </a:p>
        </p:txBody>
      </p:sp>
      <p:sp>
        <p:nvSpPr>
          <p:cNvPr id="64" name="Line Callout 1 63"/>
          <p:cNvSpPr/>
          <p:nvPr/>
        </p:nvSpPr>
        <p:spPr>
          <a:xfrm>
            <a:off x="7772400" y="2057400"/>
            <a:ext cx="1219200" cy="1066800"/>
          </a:xfrm>
          <a:prstGeom prst="borderCallout1">
            <a:avLst>
              <a:gd name="adj1" fmla="val 49080"/>
              <a:gd name="adj2" fmla="val -256"/>
              <a:gd name="adj3" fmla="val 28104"/>
              <a:gd name="adj4" fmla="val -3948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Sharing of library resources with other participating parties.</a:t>
            </a:r>
            <a:endParaRPr lang="en-US" sz="1200" dirty="0"/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381000" y="0"/>
            <a:ext cx="8610600" cy="365760"/>
          </a:xfrm>
          <a:prstGeom prst="rect">
            <a:avLst/>
          </a:prstGeom>
        </p:spPr>
        <p:txBody>
          <a:bodyPr vert="horz" anchor="b">
            <a:normAutofit fontScale="92500"/>
          </a:bodyPr>
          <a:lstStyle/>
          <a:p>
            <a:pPr lvl="0">
              <a:spcBef>
                <a:spcPct val="0"/>
              </a:spcBef>
            </a:pPr>
            <a:r>
              <a:rPr lang="en-IN" b="1" dirty="0" smtClean="0">
                <a:solidFill>
                  <a:srgbClr val="FF0000"/>
                </a:solidFill>
              </a:rPr>
              <a:t>COMPUTER BASICS 				</a:t>
            </a:r>
            <a:r>
              <a:rPr lang="en-IN" sz="1900" b="1" dirty="0" smtClean="0">
                <a:solidFill>
                  <a:srgbClr val="FF0000"/>
                </a:solidFill>
              </a:rPr>
              <a:t>Characteristics of Computer</a:t>
            </a:r>
            <a:endParaRPr kumimoji="0" lang="en-IN" sz="19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794248"/>
          </a:xfrm>
        </p:spPr>
        <p:txBody>
          <a:bodyPr>
            <a:normAutofit/>
          </a:bodyPr>
          <a:lstStyle/>
          <a:p>
            <a:pPr marL="469265" indent="-457200" algn="just">
              <a:lnSpc>
                <a:spcPct val="150000"/>
              </a:lnSpc>
              <a:buNone/>
              <a:tabLst>
                <a:tab pos="355600" algn="l"/>
                <a:tab pos="356235" algn="l"/>
              </a:tabLst>
            </a:pPr>
            <a:r>
              <a:rPr lang="en-IN" sz="3100" b="1" spc="-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Primary Memory(Main</a:t>
            </a:r>
            <a:r>
              <a:rPr lang="en-IN" sz="3100" b="1" spc="-1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3100" b="1" spc="-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Memory)</a:t>
            </a:r>
            <a:endParaRPr lang="en-IN" sz="31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55600" indent="-343535" algn="just">
              <a:lnSpc>
                <a:spcPct val="150000"/>
              </a:lnSpc>
              <a:spcBef>
                <a:spcPts val="10"/>
              </a:spcBef>
              <a:buClr>
                <a:srgbClr val="FF0000"/>
              </a:buClr>
              <a:buFont typeface="Wingdings" pitchFamily="2" charset="2"/>
              <a:buChar char="q"/>
              <a:tabLst>
                <a:tab pos="355600" algn="l"/>
                <a:tab pos="356235" algn="l"/>
              </a:tabLst>
            </a:pPr>
            <a:r>
              <a:rPr lang="en-IN" sz="2000" spc="-5" dirty="0" smtClean="0">
                <a:latin typeface="Times New Roman" pitchFamily="18" charset="0"/>
                <a:cs typeface="Times New Roman" pitchFamily="18" charset="0"/>
              </a:rPr>
              <a:t>It is also called as Main Memory which holds,</a:t>
            </a:r>
          </a:p>
          <a:p>
            <a:pPr marL="639064" lvl="1" indent="-343535" algn="just">
              <a:lnSpc>
                <a:spcPct val="150000"/>
              </a:lnSpc>
              <a:spcBef>
                <a:spcPts val="10"/>
              </a:spcBef>
              <a:buClr>
                <a:srgbClr val="FF0000"/>
              </a:buClr>
              <a:buFont typeface="Wingdings" pitchFamily="2" charset="2"/>
              <a:buChar char="q"/>
              <a:tabLst>
                <a:tab pos="355600" algn="l"/>
                <a:tab pos="356235" algn="l"/>
              </a:tabLst>
            </a:pPr>
            <a:r>
              <a:rPr lang="en-IN" sz="2000" spc="-5" dirty="0" smtClean="0">
                <a:latin typeface="Times New Roman" pitchFamily="18" charset="0"/>
                <a:cs typeface="Times New Roman" pitchFamily="18" charset="0"/>
              </a:rPr>
              <a:t>The instruction and data currently being processed by the CPU.</a:t>
            </a:r>
          </a:p>
          <a:p>
            <a:pPr marL="639064" lvl="1" indent="-343535" algn="just">
              <a:lnSpc>
                <a:spcPct val="150000"/>
              </a:lnSpc>
              <a:spcBef>
                <a:spcPts val="10"/>
              </a:spcBef>
              <a:buClr>
                <a:srgbClr val="FF0000"/>
              </a:buClr>
              <a:buFont typeface="Wingdings" pitchFamily="2" charset="2"/>
              <a:buChar char="q"/>
              <a:tabLst>
                <a:tab pos="355600" algn="l"/>
                <a:tab pos="356235" algn="l"/>
              </a:tabLst>
            </a:pPr>
            <a:r>
              <a:rPr lang="en-IN" sz="2000" spc="-5" dirty="0" smtClean="0">
                <a:latin typeface="Times New Roman" pitchFamily="18" charset="0"/>
                <a:cs typeface="Times New Roman" pitchFamily="18" charset="0"/>
              </a:rPr>
              <a:t>The intermediate results.</a:t>
            </a:r>
          </a:p>
          <a:p>
            <a:pPr marL="355600" indent="-343535" algn="just">
              <a:lnSpc>
                <a:spcPct val="150000"/>
              </a:lnSpc>
              <a:spcBef>
                <a:spcPts val="10"/>
              </a:spcBef>
              <a:buClr>
                <a:srgbClr val="FF0000"/>
              </a:buClr>
              <a:buFont typeface="Wingdings" pitchFamily="2" charset="2"/>
              <a:buChar char="q"/>
              <a:tabLst>
                <a:tab pos="355600" algn="l"/>
                <a:tab pos="356235" algn="l"/>
              </a:tabLst>
            </a:pPr>
            <a:r>
              <a:rPr lang="en-IN" sz="2000" spc="-5" dirty="0" smtClean="0">
                <a:latin typeface="Times New Roman" pitchFamily="18" charset="0"/>
                <a:cs typeface="Times New Roman" pitchFamily="18" charset="0"/>
              </a:rPr>
              <a:t>Expensive and had limited storage capacity.</a:t>
            </a:r>
          </a:p>
          <a:p>
            <a:pPr marL="355600" indent="-343535" algn="just">
              <a:lnSpc>
                <a:spcPct val="150000"/>
              </a:lnSpc>
              <a:spcBef>
                <a:spcPts val="10"/>
              </a:spcBef>
              <a:buClr>
                <a:srgbClr val="FF0000"/>
              </a:buClr>
              <a:buNone/>
              <a:tabLst>
                <a:tab pos="355600" algn="l"/>
                <a:tab pos="356235" algn="l"/>
              </a:tabLst>
            </a:pPr>
            <a:r>
              <a:rPr lang="en-IN" sz="2000" spc="-5" dirty="0" smtClean="0">
                <a:latin typeface="Times New Roman" pitchFamily="18" charset="0"/>
                <a:cs typeface="Times New Roman" pitchFamily="18" charset="0"/>
              </a:rPr>
              <a:t>Examples:</a:t>
            </a:r>
          </a:p>
          <a:p>
            <a:pPr marL="355600" indent="-343535" algn="just">
              <a:lnSpc>
                <a:spcPct val="150000"/>
              </a:lnSpc>
              <a:spcBef>
                <a:spcPts val="10"/>
              </a:spcBef>
              <a:buClr>
                <a:srgbClr val="FF0000"/>
              </a:buClr>
              <a:buNone/>
              <a:tabLst>
                <a:tab pos="355600" algn="l"/>
                <a:tab pos="356235" algn="l"/>
              </a:tabLst>
            </a:pPr>
            <a:r>
              <a:rPr lang="en-IN" sz="2000" spc="-5" dirty="0" smtClean="0">
                <a:latin typeface="Times New Roman" pitchFamily="18" charset="0"/>
                <a:cs typeface="Times New Roman" pitchFamily="18" charset="0"/>
              </a:rPr>
              <a:t>RAM- Read Only Memory</a:t>
            </a:r>
          </a:p>
          <a:p>
            <a:pPr marL="355600" indent="-343535" algn="just">
              <a:lnSpc>
                <a:spcPct val="150000"/>
              </a:lnSpc>
              <a:spcBef>
                <a:spcPts val="10"/>
              </a:spcBef>
              <a:buClr>
                <a:srgbClr val="FF0000"/>
              </a:buClr>
              <a:buNone/>
              <a:tabLst>
                <a:tab pos="355600" algn="l"/>
                <a:tab pos="356235" algn="l"/>
              </a:tabLst>
            </a:pPr>
            <a:r>
              <a:rPr lang="en-IN" sz="2000" spc="-5" dirty="0" smtClean="0">
                <a:latin typeface="Times New Roman" pitchFamily="18" charset="0"/>
                <a:cs typeface="Times New Roman" pitchFamily="18" charset="0"/>
              </a:rPr>
              <a:t>ROM- Random Access Memory</a:t>
            </a:r>
          </a:p>
          <a:p>
            <a:pPr marL="355600" indent="-343535" algn="just">
              <a:lnSpc>
                <a:spcPct val="150000"/>
              </a:lnSpc>
              <a:spcBef>
                <a:spcPts val="10"/>
              </a:spcBef>
              <a:buClr>
                <a:srgbClr val="FF0000"/>
              </a:buClr>
              <a:buNone/>
              <a:tabLst>
                <a:tab pos="355600" algn="l"/>
                <a:tab pos="356235" algn="l"/>
              </a:tabLst>
            </a:pPr>
            <a:endParaRPr lang="en-IN" sz="2000" spc="-5" dirty="0" smtClean="0">
              <a:latin typeface="Times New Roman" pitchFamily="18" charset="0"/>
              <a:cs typeface="Times New Roman" pitchFamily="18" charset="0"/>
            </a:endParaRPr>
          </a:p>
          <a:p>
            <a:pPr marL="355600" indent="-343535" algn="just">
              <a:lnSpc>
                <a:spcPct val="150000"/>
              </a:lnSpc>
              <a:spcBef>
                <a:spcPts val="10"/>
              </a:spcBef>
              <a:buClr>
                <a:srgbClr val="FF0000"/>
              </a:buClr>
              <a:buNone/>
              <a:tabLst>
                <a:tab pos="355600" algn="l"/>
                <a:tab pos="356235" algn="l"/>
              </a:tabLst>
            </a:pPr>
            <a:endParaRPr lang="en-IN" sz="2000" spc="-5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SHK\Desktop\download (10).jf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4648200"/>
            <a:ext cx="3505200" cy="1601210"/>
          </a:xfrm>
          <a:prstGeom prst="rect">
            <a:avLst/>
          </a:prstGeom>
          <a:noFill/>
        </p:spPr>
      </p:pic>
      <p:pic>
        <p:nvPicPr>
          <p:cNvPr id="5" name="Picture 3" descr="C:\Users\SHK\Desktop\download (11).jf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3276600"/>
            <a:ext cx="3048000" cy="17068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6022848"/>
          </a:xfrm>
        </p:spPr>
        <p:txBody>
          <a:bodyPr>
            <a:normAutofit/>
          </a:bodyPr>
          <a:lstStyle/>
          <a:p>
            <a:pPr marL="355600" indent="-343535" algn="just">
              <a:lnSpc>
                <a:spcPct val="150000"/>
              </a:lnSpc>
              <a:buNone/>
              <a:tabLst>
                <a:tab pos="355600" algn="l"/>
                <a:tab pos="356235" algn="l"/>
              </a:tabLst>
            </a:pPr>
            <a:r>
              <a:rPr lang="en-IN" b="1" spc="-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Secondary</a:t>
            </a:r>
            <a:r>
              <a:rPr lang="en-IN" b="1" spc="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b="1" spc="-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Memory</a:t>
            </a:r>
            <a:endParaRPr lang="en-IN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55600" marR="365760" indent="-343535" algn="just">
              <a:lnSpc>
                <a:spcPct val="150000"/>
              </a:lnSpc>
              <a:spcBef>
                <a:spcPts val="450"/>
              </a:spcBef>
              <a:buClr>
                <a:srgbClr val="FF0000"/>
              </a:buClr>
              <a:buFont typeface="Wingdings" pitchFamily="2" charset="2"/>
              <a:buChar char="q"/>
              <a:tabLst>
                <a:tab pos="355600" algn="l"/>
                <a:tab pos="356235" algn="l"/>
              </a:tabLst>
            </a:pPr>
            <a:r>
              <a:rPr lang="en-IN" sz="2000" spc="-5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Memory </a:t>
            </a:r>
            <a:r>
              <a:rPr lang="en-IN" sz="2000" spc="-5" dirty="0" smtClean="0">
                <a:latin typeface="Times New Roman" pitchFamily="18" charset="0"/>
                <a:cs typeface="Times New Roman" pitchFamily="18" charset="0"/>
              </a:rPr>
              <a:t>which </a:t>
            </a:r>
            <a:r>
              <a:rPr lang="en-IN" sz="2000" spc="-10" dirty="0" smtClean="0">
                <a:latin typeface="Times New Roman" pitchFamily="18" charset="0"/>
                <a:cs typeface="Times New Roman" pitchFamily="18" charset="0"/>
              </a:rPr>
              <a:t>can </a:t>
            </a:r>
            <a:r>
              <a:rPr lang="en-IN" sz="2000" spc="-15" dirty="0" smtClean="0">
                <a:latin typeface="Times New Roman" pitchFamily="18" charset="0"/>
                <a:cs typeface="Times New Roman" pitchFamily="18" charset="0"/>
              </a:rPr>
              <a:t>store data </a:t>
            </a:r>
            <a:r>
              <a:rPr lang="en-IN" sz="2000" spc="-5" dirty="0" smtClean="0"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IN" sz="2000" spc="-10" dirty="0" smtClean="0">
                <a:latin typeface="Times New Roman" pitchFamily="18" charset="0"/>
                <a:cs typeface="Times New Roman" pitchFamily="18" charset="0"/>
              </a:rPr>
              <a:t>information </a:t>
            </a:r>
            <a:r>
              <a:rPr lang="en-IN" sz="2000" spc="-5" dirty="0" smtClean="0">
                <a:latin typeface="Times New Roman" pitchFamily="18" charset="0"/>
                <a:cs typeface="Times New Roman" pitchFamily="18" charset="0"/>
              </a:rPr>
              <a:t>permanently </a:t>
            </a:r>
            <a:r>
              <a:rPr lang="en-IN" sz="2000" spc="-15" dirty="0" smtClean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IN" sz="2000" spc="-10" dirty="0" smtClean="0">
                <a:latin typeface="Times New Roman" pitchFamily="18" charset="0"/>
                <a:cs typeface="Times New Roman" pitchFamily="18" charset="0"/>
              </a:rPr>
              <a:t>future </a:t>
            </a:r>
            <a:r>
              <a:rPr lang="en-IN" sz="2000" spc="-5" dirty="0" smtClean="0">
                <a:latin typeface="Times New Roman" pitchFamily="18" charset="0"/>
                <a:cs typeface="Times New Roman" pitchFamily="18" charset="0"/>
              </a:rPr>
              <a:t>use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is  </a:t>
            </a:r>
            <a:r>
              <a:rPr lang="en-IN" sz="2000" spc="-10" dirty="0" smtClean="0">
                <a:latin typeface="Times New Roman" pitchFamily="18" charset="0"/>
                <a:cs typeface="Times New Roman" pitchFamily="18" charset="0"/>
              </a:rPr>
              <a:t>called </a:t>
            </a:r>
            <a:r>
              <a:rPr lang="en-IN" sz="2000" spc="-5" dirty="0" smtClean="0">
                <a:latin typeface="Times New Roman" pitchFamily="18" charset="0"/>
                <a:cs typeface="Times New Roman" pitchFamily="18" charset="0"/>
              </a:rPr>
              <a:t>secondary </a:t>
            </a:r>
            <a:r>
              <a:rPr lang="en-IN" sz="2000" spc="-15" dirty="0" smtClean="0">
                <a:latin typeface="Times New Roman" pitchFamily="18" charset="0"/>
                <a:cs typeface="Times New Roman" pitchFamily="18" charset="0"/>
              </a:rPr>
              <a:t>storage </a:t>
            </a:r>
            <a:r>
              <a:rPr lang="en-IN" sz="2000" spc="-10" dirty="0" smtClean="0">
                <a:latin typeface="Times New Roman" pitchFamily="18" charset="0"/>
                <a:cs typeface="Times New Roman" pitchFamily="18" charset="0"/>
              </a:rPr>
              <a:t>devices </a:t>
            </a:r>
            <a:r>
              <a:rPr lang="en-IN" sz="2000" spc="-5" dirty="0" smtClean="0">
                <a:latin typeface="Times New Roman" pitchFamily="18" charset="0"/>
                <a:cs typeface="Times New Roman" pitchFamily="18" charset="0"/>
              </a:rPr>
              <a:t>(secondary</a:t>
            </a:r>
            <a:r>
              <a:rPr lang="en-IN" sz="2000" spc="8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memory).</a:t>
            </a:r>
          </a:p>
          <a:p>
            <a:pPr marL="355600" marR="365760" indent="-343535" algn="just">
              <a:lnSpc>
                <a:spcPct val="150000"/>
              </a:lnSpc>
              <a:spcBef>
                <a:spcPts val="450"/>
              </a:spcBef>
              <a:buClr>
                <a:srgbClr val="FF0000"/>
              </a:buClr>
              <a:buFont typeface="Wingdings" pitchFamily="2" charset="2"/>
              <a:buChar char="q"/>
              <a:tabLst>
                <a:tab pos="355600" algn="l"/>
                <a:tab pos="356235" algn="l"/>
              </a:tabLst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Less expensive and has high storage capacity.</a:t>
            </a:r>
          </a:p>
          <a:p>
            <a:pPr marL="355600" marR="365760" indent="-343535" algn="just">
              <a:lnSpc>
                <a:spcPct val="150000"/>
              </a:lnSpc>
              <a:spcBef>
                <a:spcPts val="450"/>
              </a:spcBef>
              <a:buClr>
                <a:srgbClr val="FF0000"/>
              </a:buClr>
              <a:buNone/>
              <a:tabLst>
                <a:tab pos="355600" algn="l"/>
                <a:tab pos="356235" algn="l"/>
              </a:tabLst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Examples :</a:t>
            </a:r>
          </a:p>
          <a:p>
            <a:pPr marL="355600" marR="365760" indent="-343535" algn="just">
              <a:lnSpc>
                <a:spcPct val="150000"/>
              </a:lnSpc>
              <a:spcBef>
                <a:spcPts val="450"/>
              </a:spcBef>
              <a:buClr>
                <a:srgbClr val="FF0000"/>
              </a:buClr>
              <a:buNone/>
              <a:tabLst>
                <a:tab pos="355600" algn="l"/>
                <a:tab pos="356235" algn="l"/>
              </a:tabLst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	Floppy Disk, Hard Disk, Tape Drives etc</a:t>
            </a:r>
          </a:p>
          <a:p>
            <a:pPr marL="355600" marR="365760" indent="-343535" algn="just">
              <a:lnSpc>
                <a:spcPct val="150000"/>
              </a:lnSpc>
              <a:spcBef>
                <a:spcPts val="450"/>
              </a:spcBef>
              <a:buClr>
                <a:srgbClr val="FF0000"/>
              </a:buClr>
              <a:buNone/>
              <a:tabLst>
                <a:tab pos="355600" algn="l"/>
                <a:tab pos="356235" algn="l"/>
              </a:tabLst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>
              <a:buNone/>
            </a:pPr>
            <a:endParaRPr lang="en-IN" dirty="0"/>
          </a:p>
        </p:txBody>
      </p:sp>
      <p:pic>
        <p:nvPicPr>
          <p:cNvPr id="4" name="Picture 6" descr="C:\Users\SHK\Desktop\download (12).jf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4038600"/>
            <a:ext cx="2449286" cy="1371600"/>
          </a:xfrm>
          <a:prstGeom prst="rect">
            <a:avLst/>
          </a:prstGeom>
          <a:noFill/>
        </p:spPr>
      </p:pic>
      <p:pic>
        <p:nvPicPr>
          <p:cNvPr id="5" name="Picture 5" descr="C:\Users\SHK\Desktop\download (13).jf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400" y="4114799"/>
            <a:ext cx="2286000" cy="1743409"/>
          </a:xfrm>
          <a:prstGeom prst="rect">
            <a:avLst/>
          </a:prstGeom>
          <a:noFill/>
        </p:spPr>
      </p:pic>
      <p:pic>
        <p:nvPicPr>
          <p:cNvPr id="6" name="Picture 4" descr="C:\Users\SHK\Desktop\download (14).jf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24600" y="3200400"/>
            <a:ext cx="1990725" cy="19907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183880" cy="685800"/>
          </a:xfrm>
        </p:spPr>
        <p:txBody>
          <a:bodyPr/>
          <a:lstStyle/>
          <a:p>
            <a:r>
              <a:rPr lang="en-IN" dirty="0" smtClean="0">
                <a:solidFill>
                  <a:srgbClr val="FF0000"/>
                </a:solidFill>
                <a:effectLst/>
              </a:rPr>
              <a:t>Applications of computer</a:t>
            </a:r>
            <a:endParaRPr lang="en-IN" dirty="0">
              <a:solidFill>
                <a:srgbClr val="FF0000"/>
              </a:solidFill>
              <a:effectLst/>
            </a:endParaRPr>
          </a:p>
        </p:txBody>
      </p:sp>
      <p:sp>
        <p:nvSpPr>
          <p:cNvPr id="4" name="Oval 3"/>
          <p:cNvSpPr/>
          <p:nvPr/>
        </p:nvSpPr>
        <p:spPr>
          <a:xfrm>
            <a:off x="3048000" y="2590800"/>
            <a:ext cx="2667000" cy="1828800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Applications of Computers</a:t>
            </a:r>
            <a:endParaRPr lang="en-IN" dirty="0"/>
          </a:p>
        </p:txBody>
      </p:sp>
      <p:sp>
        <p:nvSpPr>
          <p:cNvPr id="18" name="Line Callout 1 17"/>
          <p:cNvSpPr/>
          <p:nvPr/>
        </p:nvSpPr>
        <p:spPr>
          <a:xfrm>
            <a:off x="4800600" y="1143000"/>
            <a:ext cx="1447800" cy="838200"/>
          </a:xfrm>
          <a:prstGeom prst="borderCallout1">
            <a:avLst>
              <a:gd name="adj1" fmla="val 99309"/>
              <a:gd name="adj2" fmla="val 50722"/>
              <a:gd name="adj3" fmla="val 172920"/>
              <a:gd name="adj4" fmla="val -30776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Banking</a:t>
            </a:r>
            <a:endParaRPr lang="en-IN" dirty="0"/>
          </a:p>
        </p:txBody>
      </p:sp>
      <p:sp>
        <p:nvSpPr>
          <p:cNvPr id="19" name="Line Callout 1 18"/>
          <p:cNvSpPr/>
          <p:nvPr/>
        </p:nvSpPr>
        <p:spPr>
          <a:xfrm>
            <a:off x="7010400" y="3276600"/>
            <a:ext cx="1447800" cy="838200"/>
          </a:xfrm>
          <a:prstGeom prst="borderCallout1">
            <a:avLst>
              <a:gd name="adj1" fmla="val 50638"/>
              <a:gd name="adj2" fmla="val 1167"/>
              <a:gd name="adj3" fmla="val 45367"/>
              <a:gd name="adj4" fmla="val -92962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Business Application</a:t>
            </a:r>
            <a:endParaRPr lang="en-IN" dirty="0"/>
          </a:p>
        </p:txBody>
      </p:sp>
      <p:sp>
        <p:nvSpPr>
          <p:cNvPr id="20" name="Line Callout 1 19"/>
          <p:cNvSpPr/>
          <p:nvPr/>
        </p:nvSpPr>
        <p:spPr>
          <a:xfrm>
            <a:off x="6553200" y="4419600"/>
            <a:ext cx="1447800" cy="838200"/>
          </a:xfrm>
          <a:prstGeom prst="borderCallout1">
            <a:avLst>
              <a:gd name="adj1" fmla="val 59030"/>
              <a:gd name="adj2" fmla="val -776"/>
              <a:gd name="adj3" fmla="val -45262"/>
              <a:gd name="adj4" fmla="val -77416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Communication</a:t>
            </a:r>
            <a:endParaRPr lang="en-IN" dirty="0"/>
          </a:p>
        </p:txBody>
      </p:sp>
      <p:sp>
        <p:nvSpPr>
          <p:cNvPr id="21" name="Line Callout 1 20"/>
          <p:cNvSpPr/>
          <p:nvPr/>
        </p:nvSpPr>
        <p:spPr>
          <a:xfrm>
            <a:off x="4800600" y="5181600"/>
            <a:ext cx="1447800" cy="838200"/>
          </a:xfrm>
          <a:prstGeom prst="borderCallout1">
            <a:avLst>
              <a:gd name="adj1" fmla="val -6425"/>
              <a:gd name="adj2" fmla="val 46836"/>
              <a:gd name="adj3" fmla="val -100646"/>
              <a:gd name="adj4" fmla="val 11005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dirty="0" smtClean="0"/>
              <a:t>Entertainment</a:t>
            </a:r>
            <a:endParaRPr lang="en-IN" sz="1600" dirty="0"/>
          </a:p>
        </p:txBody>
      </p:sp>
      <p:sp>
        <p:nvSpPr>
          <p:cNvPr id="22" name="Line Callout 1 21"/>
          <p:cNvSpPr/>
          <p:nvPr/>
        </p:nvSpPr>
        <p:spPr>
          <a:xfrm>
            <a:off x="2133600" y="1219200"/>
            <a:ext cx="1447800" cy="838200"/>
          </a:xfrm>
          <a:prstGeom prst="borderCallout1">
            <a:avLst>
              <a:gd name="adj1" fmla="val 102666"/>
              <a:gd name="adj2" fmla="val 48779"/>
              <a:gd name="adj3" fmla="val 179633"/>
              <a:gd name="adj4" fmla="val 111086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Science</a:t>
            </a:r>
            <a:endParaRPr lang="en-IN" dirty="0"/>
          </a:p>
        </p:txBody>
      </p:sp>
      <p:sp>
        <p:nvSpPr>
          <p:cNvPr id="23" name="Line Callout 1 22"/>
          <p:cNvSpPr/>
          <p:nvPr/>
        </p:nvSpPr>
        <p:spPr>
          <a:xfrm>
            <a:off x="838200" y="2514600"/>
            <a:ext cx="1447800" cy="838200"/>
          </a:xfrm>
          <a:prstGeom prst="borderCallout1">
            <a:avLst>
              <a:gd name="adj1" fmla="val 42246"/>
              <a:gd name="adj2" fmla="val 97362"/>
              <a:gd name="adj3" fmla="val 78934"/>
              <a:gd name="adj4" fmla="val 153840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Education</a:t>
            </a:r>
            <a:endParaRPr lang="en-IN" dirty="0"/>
          </a:p>
        </p:txBody>
      </p:sp>
      <p:sp>
        <p:nvSpPr>
          <p:cNvPr id="24" name="Line Callout 1 23"/>
          <p:cNvSpPr/>
          <p:nvPr/>
        </p:nvSpPr>
        <p:spPr>
          <a:xfrm>
            <a:off x="914400" y="3962400"/>
            <a:ext cx="1447800" cy="838200"/>
          </a:xfrm>
          <a:prstGeom prst="borderCallout1">
            <a:avLst>
              <a:gd name="adj1" fmla="val 45603"/>
              <a:gd name="adj2" fmla="val 102221"/>
              <a:gd name="adj3" fmla="val -3304"/>
              <a:gd name="adj4" fmla="val 159670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Medicine and Health care</a:t>
            </a:r>
            <a:endParaRPr lang="en-IN" dirty="0"/>
          </a:p>
        </p:txBody>
      </p:sp>
      <p:sp>
        <p:nvSpPr>
          <p:cNvPr id="25" name="Line Callout 1 24"/>
          <p:cNvSpPr/>
          <p:nvPr/>
        </p:nvSpPr>
        <p:spPr>
          <a:xfrm>
            <a:off x="2362200" y="5257800"/>
            <a:ext cx="1447800" cy="838200"/>
          </a:xfrm>
          <a:prstGeom prst="borderCallout1">
            <a:avLst>
              <a:gd name="adj1" fmla="val -3068"/>
              <a:gd name="adj2" fmla="val 56552"/>
              <a:gd name="adj3" fmla="val -110717"/>
              <a:gd name="adj4" fmla="val 103313"/>
            </a:avLst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400" dirty="0" smtClean="0"/>
              <a:t>Engineering/Architecture/ Manufacturing</a:t>
            </a:r>
            <a:endParaRPr lang="en-IN" sz="1400" dirty="0"/>
          </a:p>
        </p:txBody>
      </p:sp>
      <p:sp>
        <p:nvSpPr>
          <p:cNvPr id="26" name="Line Callout 1 25"/>
          <p:cNvSpPr/>
          <p:nvPr/>
        </p:nvSpPr>
        <p:spPr>
          <a:xfrm>
            <a:off x="6705600" y="1676400"/>
            <a:ext cx="1447800" cy="838200"/>
          </a:xfrm>
          <a:prstGeom prst="borderCallout1">
            <a:avLst>
              <a:gd name="adj1" fmla="val 102666"/>
              <a:gd name="adj2" fmla="val 48779"/>
              <a:gd name="adj3" fmla="val 164528"/>
              <a:gd name="adj4" fmla="val -81302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Publishing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IN" sz="4400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endParaRPr lang="en-IN" sz="4400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en-IN" sz="4400" b="1" dirty="0" smtClean="0">
                <a:solidFill>
                  <a:srgbClr val="FF0000"/>
                </a:solidFill>
              </a:rPr>
              <a:t>THANK YOU</a:t>
            </a:r>
            <a:endParaRPr lang="en-IN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183880" cy="1051560"/>
          </a:xfrm>
        </p:spPr>
        <p:txBody>
          <a:bodyPr/>
          <a:lstStyle/>
          <a:p>
            <a:r>
              <a:rPr lang="en-IN" dirty="0" smtClean="0"/>
              <a:t>Limitations of a Computers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183880" cy="4187952"/>
          </a:xfrm>
        </p:spPr>
        <p:txBody>
          <a:bodyPr/>
          <a:lstStyle/>
          <a:p>
            <a:pPr marL="514350" indent="-514350" algn="just">
              <a:buClr>
                <a:schemeClr val="accent2">
                  <a:lumMod val="75000"/>
                </a:schemeClr>
              </a:buClr>
              <a:buFont typeface="+mj-lt"/>
              <a:buAutoNum type="arabicPeriod"/>
            </a:pPr>
            <a:r>
              <a:rPr lang="en-IN" dirty="0" smtClean="0"/>
              <a:t>A computer can only perform what it is programmed to do.</a:t>
            </a:r>
          </a:p>
          <a:p>
            <a:pPr marL="514350" indent="-514350" algn="just">
              <a:buClr>
                <a:schemeClr val="accent2">
                  <a:lumMod val="75000"/>
                </a:schemeClr>
              </a:buClr>
              <a:buFont typeface="+mj-lt"/>
              <a:buAutoNum type="arabicPeriod"/>
            </a:pPr>
            <a:r>
              <a:rPr lang="en-IN" dirty="0" smtClean="0"/>
              <a:t>Regular electric supply is necessary to work.</a:t>
            </a:r>
          </a:p>
          <a:p>
            <a:pPr marL="514350" indent="-514350" algn="just">
              <a:buClr>
                <a:schemeClr val="accent2">
                  <a:lumMod val="75000"/>
                </a:schemeClr>
              </a:buClr>
              <a:buFont typeface="+mj-lt"/>
              <a:buAutoNum type="arabicPeriod"/>
            </a:pPr>
            <a:r>
              <a:rPr lang="en-IN" dirty="0" smtClean="0"/>
              <a:t>A computer’s use is limited to some restricted to some areas.</a:t>
            </a:r>
          </a:p>
          <a:p>
            <a:pPr marL="514350" indent="-514350" algn="just">
              <a:buClr>
                <a:schemeClr val="accent2">
                  <a:lumMod val="75000"/>
                </a:schemeClr>
              </a:buClr>
              <a:buFont typeface="+mj-lt"/>
              <a:buAutoNum type="arabicPeriod"/>
            </a:pPr>
            <a:endParaRPr lang="en-IN" dirty="0" smtClean="0"/>
          </a:p>
          <a:p>
            <a:pPr marL="514350" indent="-514350" algn="just">
              <a:buClr>
                <a:schemeClr val="accent2">
                  <a:lumMod val="75000"/>
                </a:schemeClr>
              </a:buClr>
              <a:buFont typeface="+mj-lt"/>
              <a:buAutoNum type="arabicPeriod"/>
            </a:pPr>
            <a:endParaRPr lang="en-IN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81000" y="0"/>
            <a:ext cx="2438400" cy="3657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lvl="0">
              <a:spcBef>
                <a:spcPct val="0"/>
              </a:spcBef>
            </a:pPr>
            <a:r>
              <a:rPr lang="en-IN" b="1" dirty="0" smtClean="0">
                <a:solidFill>
                  <a:srgbClr val="FF0000"/>
                </a:solidFill>
              </a:rPr>
              <a:t>COMPUTER BASICS</a:t>
            </a:r>
            <a:endParaRPr kumimoji="0" lang="en-IN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6"/>
          <p:cNvSpPr/>
          <p:nvPr/>
        </p:nvSpPr>
        <p:spPr>
          <a:xfrm>
            <a:off x="5105400" y="609600"/>
            <a:ext cx="2819400" cy="213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Content Placeholder 3" descr="714Ltfo7f9L._AC_SX466_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29200" y="3352800"/>
            <a:ext cx="2880558" cy="1982170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>
            <a:off x="4114800" y="2590800"/>
            <a:ext cx="838200" cy="990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" name="Title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IN" b="1" dirty="0" smtClean="0">
                <a:solidFill>
                  <a:srgbClr val="FF0000"/>
                </a:solidFill>
              </a:rPr>
              <a:t>Evolution of Computers</a:t>
            </a:r>
            <a:endParaRPr lang="en-IN" b="1" dirty="0">
              <a:solidFill>
                <a:srgbClr val="FF0000"/>
              </a:solidFill>
            </a:endParaRPr>
          </a:p>
        </p:txBody>
      </p:sp>
      <p:sp>
        <p:nvSpPr>
          <p:cNvPr id="14" name="object 7"/>
          <p:cNvSpPr/>
          <p:nvPr/>
        </p:nvSpPr>
        <p:spPr>
          <a:xfrm>
            <a:off x="685800" y="1219200"/>
            <a:ext cx="3200400" cy="44958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183880" cy="609600"/>
          </a:xfrm>
        </p:spPr>
        <p:txBody>
          <a:bodyPr>
            <a:normAutofit fontScale="90000"/>
          </a:bodyPr>
          <a:lstStyle/>
          <a:p>
            <a:r>
              <a:rPr lang="en-IN" dirty="0" smtClean="0">
                <a:solidFill>
                  <a:srgbClr val="FF0000"/>
                </a:solidFill>
              </a:rPr>
              <a:t>Evolution of Computers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183880" cy="4721352"/>
          </a:xfrm>
        </p:spPr>
        <p:txBody>
          <a:bodyPr>
            <a:normAutofit/>
          </a:bodyPr>
          <a:lstStyle/>
          <a:p>
            <a:pPr marL="12700" algn="just">
              <a:lnSpc>
                <a:spcPct val="150000"/>
              </a:lnSpc>
              <a:buNone/>
            </a:pPr>
            <a:r>
              <a:rPr lang="en-IN" sz="2000" b="1" spc="-5" dirty="0" smtClean="0">
                <a:solidFill>
                  <a:srgbClr val="FF0000"/>
                </a:solidFill>
                <a:cs typeface="Times New Roman"/>
              </a:rPr>
              <a:t>ABACUS</a:t>
            </a:r>
            <a:endParaRPr lang="en-IN" sz="2000" b="1" dirty="0" smtClean="0">
              <a:solidFill>
                <a:srgbClr val="FF0000"/>
              </a:solidFill>
              <a:cs typeface="Times New Roman"/>
            </a:endParaRPr>
          </a:p>
          <a:p>
            <a:pPr marL="12700" marR="5080" algn="just">
              <a:lnSpc>
                <a:spcPct val="150000"/>
              </a:lnSpc>
              <a:spcBef>
                <a:spcPts val="65"/>
              </a:spcBef>
            </a:pPr>
            <a:r>
              <a:rPr lang="en-IN" sz="2000" spc="-5" dirty="0" smtClean="0">
                <a:cs typeface="Times New Roman"/>
              </a:rPr>
              <a:t>Abacus is known to </a:t>
            </a:r>
            <a:r>
              <a:rPr lang="en-IN" sz="2000" dirty="0" smtClean="0">
                <a:cs typeface="Times New Roman"/>
              </a:rPr>
              <a:t>be </a:t>
            </a:r>
            <a:r>
              <a:rPr lang="en-IN" sz="2000" spc="-5" dirty="0" smtClean="0">
                <a:cs typeface="Times New Roman"/>
              </a:rPr>
              <a:t>the first mechanical calculating device. </a:t>
            </a:r>
          </a:p>
          <a:p>
            <a:pPr marL="12700" marR="5080" algn="just">
              <a:lnSpc>
                <a:spcPct val="150000"/>
              </a:lnSpc>
              <a:spcBef>
                <a:spcPts val="65"/>
              </a:spcBef>
            </a:pPr>
            <a:r>
              <a:rPr lang="en-IN" sz="2000" spc="-5" dirty="0" smtClean="0">
                <a:cs typeface="Times New Roman"/>
              </a:rPr>
              <a:t>Which was used to </a:t>
            </a:r>
            <a:r>
              <a:rPr lang="en-IN" sz="2000" dirty="0" smtClean="0">
                <a:cs typeface="Times New Roman"/>
              </a:rPr>
              <a:t>be </a:t>
            </a:r>
            <a:r>
              <a:rPr lang="en-IN" sz="2000" spc="-5" dirty="0" smtClean="0">
                <a:cs typeface="Times New Roman"/>
              </a:rPr>
              <a:t>performed  addition and subtraction easily and speedily</a:t>
            </a:r>
            <a:endParaRPr lang="en-IN" sz="2000" dirty="0" smtClean="0">
              <a:cs typeface="Times New Roman"/>
            </a:endParaRPr>
          </a:p>
          <a:p>
            <a:pPr algn="just">
              <a:lnSpc>
                <a:spcPct val="150000"/>
              </a:lnSpc>
            </a:pPr>
            <a:endParaRPr lang="en-IN" sz="2000" dirty="0" smtClean="0">
              <a:cs typeface="Times New Roman"/>
            </a:endParaRPr>
          </a:p>
          <a:p>
            <a:pPr algn="just">
              <a:lnSpc>
                <a:spcPct val="150000"/>
              </a:lnSpc>
              <a:buNone/>
            </a:pPr>
            <a:endParaRPr lang="en-IN" sz="20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81000" y="0"/>
            <a:ext cx="2438400" cy="3657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lvl="0">
              <a:spcBef>
                <a:spcPct val="0"/>
              </a:spcBef>
            </a:pPr>
            <a:r>
              <a:rPr lang="en-IN" b="1" dirty="0" smtClean="0">
                <a:solidFill>
                  <a:srgbClr val="FF0000"/>
                </a:solidFill>
              </a:rPr>
              <a:t>COMPUTER BASICS</a:t>
            </a:r>
            <a:endParaRPr kumimoji="0" lang="en-IN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828800" y="3429000"/>
            <a:ext cx="4876800" cy="1828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718048"/>
          </a:xfrm>
        </p:spPr>
        <p:txBody>
          <a:bodyPr>
            <a:normAutofit/>
          </a:bodyPr>
          <a:lstStyle/>
          <a:p>
            <a:pPr marL="12700">
              <a:lnSpc>
                <a:spcPct val="150000"/>
              </a:lnSpc>
              <a:buNone/>
            </a:pPr>
            <a:r>
              <a:rPr lang="en-IN" sz="3600" b="1" spc="-5" dirty="0" smtClean="0">
                <a:solidFill>
                  <a:srgbClr val="FF0000"/>
                </a:solidFill>
                <a:cs typeface="Times New Roman"/>
              </a:rPr>
              <a:t>NAPIER’S BONES</a:t>
            </a:r>
            <a:endParaRPr lang="en-IN" sz="3600" b="1" dirty="0" smtClean="0">
              <a:solidFill>
                <a:srgbClr val="FF0000"/>
              </a:solidFill>
              <a:cs typeface="Times New Roman"/>
            </a:endParaRPr>
          </a:p>
          <a:p>
            <a:pPr marL="12700" marR="8890" algn="just">
              <a:lnSpc>
                <a:spcPct val="150000"/>
              </a:lnSpc>
              <a:spcBef>
                <a:spcPts val="65"/>
              </a:spcBef>
            </a:pPr>
            <a:r>
              <a:rPr lang="en-IN" sz="2200" spc="-5" dirty="0" smtClean="0">
                <a:cs typeface="Times New Roman"/>
              </a:rPr>
              <a:t>Napier’s </a:t>
            </a:r>
            <a:r>
              <a:rPr lang="en-IN" sz="2200" dirty="0" smtClean="0">
                <a:cs typeface="Times New Roman"/>
              </a:rPr>
              <a:t>of </a:t>
            </a:r>
            <a:r>
              <a:rPr lang="en-IN" sz="2200" spc="-5" dirty="0" smtClean="0">
                <a:cs typeface="Times New Roman"/>
              </a:rPr>
              <a:t>Scotland invented </a:t>
            </a:r>
            <a:r>
              <a:rPr lang="en-IN" sz="2200" dirty="0" smtClean="0">
                <a:cs typeface="Times New Roman"/>
              </a:rPr>
              <a:t>a </a:t>
            </a:r>
            <a:r>
              <a:rPr lang="en-IN" sz="2200" spc="-5" dirty="0" smtClean="0">
                <a:cs typeface="Times New Roman"/>
              </a:rPr>
              <a:t>calculating device, in the year </a:t>
            </a:r>
            <a:r>
              <a:rPr lang="en-IN" sz="2200" dirty="0" smtClean="0">
                <a:cs typeface="Times New Roman"/>
              </a:rPr>
              <a:t>1617 </a:t>
            </a:r>
            <a:r>
              <a:rPr lang="en-IN" sz="2200" spc="-5" dirty="0" smtClean="0">
                <a:cs typeface="Times New Roman"/>
              </a:rPr>
              <a:t>called </a:t>
            </a:r>
            <a:r>
              <a:rPr lang="en-IN" sz="2200" dirty="0" smtClean="0">
                <a:cs typeface="Times New Roman"/>
              </a:rPr>
              <a:t>the </a:t>
            </a:r>
            <a:r>
              <a:rPr lang="en-IN" sz="2200" spc="-5" dirty="0" smtClean="0">
                <a:cs typeface="Times New Roman"/>
              </a:rPr>
              <a:t>Napier Bones. </a:t>
            </a:r>
          </a:p>
          <a:p>
            <a:pPr marL="12700" marR="8890" algn="just">
              <a:lnSpc>
                <a:spcPct val="150000"/>
              </a:lnSpc>
              <a:spcBef>
                <a:spcPts val="65"/>
              </a:spcBef>
            </a:pPr>
            <a:r>
              <a:rPr lang="en-IN" sz="2200" spc="-5" dirty="0" smtClean="0">
                <a:cs typeface="Times New Roman"/>
              </a:rPr>
              <a:t> </a:t>
            </a:r>
            <a:r>
              <a:rPr lang="en-IN" sz="2200" dirty="0" smtClean="0">
                <a:cs typeface="Times New Roman"/>
              </a:rPr>
              <a:t>In </a:t>
            </a:r>
            <a:r>
              <a:rPr lang="en-IN" sz="2200" spc="-5" dirty="0" smtClean="0">
                <a:cs typeface="Times New Roman"/>
              </a:rPr>
              <a:t>the device, Napier’s used the </a:t>
            </a:r>
            <a:r>
              <a:rPr lang="en-IN" sz="2200" dirty="0" smtClean="0">
                <a:cs typeface="Times New Roman"/>
              </a:rPr>
              <a:t>bone </a:t>
            </a:r>
            <a:r>
              <a:rPr lang="en-IN" sz="2200" spc="-5" dirty="0" smtClean="0">
                <a:cs typeface="Times New Roman"/>
              </a:rPr>
              <a:t>rods </a:t>
            </a:r>
            <a:r>
              <a:rPr lang="en-IN" sz="2200" dirty="0" smtClean="0">
                <a:cs typeface="Times New Roman"/>
              </a:rPr>
              <a:t>of </a:t>
            </a:r>
            <a:r>
              <a:rPr lang="en-IN" sz="2200" spc="-5" dirty="0" smtClean="0">
                <a:cs typeface="Times New Roman"/>
              </a:rPr>
              <a:t>the counting purpose where some </a:t>
            </a:r>
            <a:r>
              <a:rPr lang="en-IN" sz="2200" dirty="0" smtClean="0">
                <a:cs typeface="Times New Roman"/>
              </a:rPr>
              <a:t>no. </a:t>
            </a:r>
            <a:r>
              <a:rPr lang="en-IN" sz="2200" spc="-5" dirty="0" smtClean="0">
                <a:cs typeface="Times New Roman"/>
              </a:rPr>
              <a:t>is printed </a:t>
            </a:r>
            <a:r>
              <a:rPr lang="en-IN" sz="2200" dirty="0" smtClean="0">
                <a:cs typeface="Times New Roman"/>
              </a:rPr>
              <a:t>on  </a:t>
            </a:r>
            <a:r>
              <a:rPr lang="en-IN" sz="2200" spc="-5" dirty="0" smtClean="0">
                <a:cs typeface="Times New Roman"/>
              </a:rPr>
              <a:t>these </a:t>
            </a:r>
            <a:r>
              <a:rPr lang="en-IN" sz="2200" dirty="0" smtClean="0">
                <a:cs typeface="Times New Roman"/>
              </a:rPr>
              <a:t>rods. </a:t>
            </a:r>
            <a:r>
              <a:rPr lang="en-IN" sz="2200" spc="-5" dirty="0" smtClean="0">
                <a:cs typeface="Times New Roman"/>
              </a:rPr>
              <a:t>These </a:t>
            </a:r>
            <a:r>
              <a:rPr lang="en-IN" sz="2200" dirty="0" smtClean="0">
                <a:cs typeface="Times New Roman"/>
              </a:rPr>
              <a:t>rods </a:t>
            </a:r>
            <a:r>
              <a:rPr lang="en-IN" sz="2200" spc="-5" dirty="0" smtClean="0">
                <a:cs typeface="Times New Roman"/>
              </a:rPr>
              <a:t>that </a:t>
            </a:r>
            <a:r>
              <a:rPr lang="en-IN" sz="2200" dirty="0" smtClean="0">
                <a:cs typeface="Times New Roman"/>
              </a:rPr>
              <a:t>one </a:t>
            </a:r>
            <a:r>
              <a:rPr lang="en-IN" sz="2200" spc="-5" dirty="0" smtClean="0">
                <a:cs typeface="Times New Roman"/>
              </a:rPr>
              <a:t>can </a:t>
            </a:r>
            <a:r>
              <a:rPr lang="en-IN" sz="2200" dirty="0" smtClean="0">
                <a:cs typeface="Times New Roman"/>
              </a:rPr>
              <a:t>do </a:t>
            </a:r>
            <a:r>
              <a:rPr lang="en-IN" sz="2200" spc="-5" dirty="0" smtClean="0">
                <a:cs typeface="Times New Roman"/>
              </a:rPr>
              <a:t>addition, subtraction, multiplication and division</a:t>
            </a:r>
            <a:r>
              <a:rPr lang="en-IN" sz="2200" spc="75" dirty="0" smtClean="0">
                <a:cs typeface="Times New Roman"/>
              </a:rPr>
              <a:t> </a:t>
            </a:r>
            <a:r>
              <a:rPr lang="en-IN" sz="2200" spc="-15" dirty="0" smtClean="0">
                <a:cs typeface="Times New Roman"/>
              </a:rPr>
              <a:t>easily.</a:t>
            </a:r>
            <a:endParaRPr lang="en-IN" sz="2200" dirty="0" smtClean="0">
              <a:cs typeface="Times New Roman"/>
            </a:endParaRPr>
          </a:p>
          <a:p>
            <a:pPr>
              <a:lnSpc>
                <a:spcPct val="150000"/>
              </a:lnSpc>
              <a:spcBef>
                <a:spcPts val="20"/>
              </a:spcBef>
            </a:pPr>
            <a:endParaRPr lang="en-IN" sz="2200" dirty="0" smtClean="0">
              <a:cs typeface="Times New Roman"/>
            </a:endParaRPr>
          </a:p>
          <a:p>
            <a:pPr>
              <a:lnSpc>
                <a:spcPct val="150000"/>
              </a:lnSpc>
              <a:spcBef>
                <a:spcPts val="20"/>
              </a:spcBef>
            </a:pPr>
            <a:endParaRPr lang="en-IN" sz="2200" dirty="0" smtClean="0">
              <a:cs typeface="Times New Roman"/>
            </a:endParaRPr>
          </a:p>
          <a:p>
            <a:pPr>
              <a:lnSpc>
                <a:spcPct val="150000"/>
              </a:lnSpc>
              <a:spcBef>
                <a:spcPts val="20"/>
              </a:spcBef>
            </a:pPr>
            <a:endParaRPr lang="en-IN" sz="2200" dirty="0" smtClean="0">
              <a:cs typeface="Times New Roman"/>
            </a:endParaRPr>
          </a:p>
          <a:p>
            <a:pPr>
              <a:lnSpc>
                <a:spcPct val="150000"/>
              </a:lnSpc>
              <a:spcBef>
                <a:spcPts val="20"/>
              </a:spcBef>
            </a:pPr>
            <a:endParaRPr lang="en-IN" sz="2200" dirty="0" smtClean="0">
              <a:cs typeface="Times New Roman"/>
            </a:endParaRPr>
          </a:p>
          <a:p>
            <a:pPr>
              <a:lnSpc>
                <a:spcPct val="150000"/>
              </a:lnSpc>
              <a:spcBef>
                <a:spcPts val="20"/>
              </a:spcBef>
            </a:pPr>
            <a:endParaRPr lang="en-IN" sz="2200" dirty="0" smtClean="0">
              <a:cs typeface="Times New Roman"/>
            </a:endParaRPr>
          </a:p>
          <a:p>
            <a:pPr>
              <a:lnSpc>
                <a:spcPct val="150000"/>
              </a:lnSpc>
              <a:spcBef>
                <a:spcPts val="20"/>
              </a:spcBef>
            </a:pPr>
            <a:endParaRPr lang="en-IN" sz="2200" dirty="0" smtClean="0">
              <a:cs typeface="Times New Roman"/>
            </a:endParaRPr>
          </a:p>
          <a:p>
            <a:pPr>
              <a:lnSpc>
                <a:spcPct val="150000"/>
              </a:lnSpc>
              <a:spcBef>
                <a:spcPts val="20"/>
              </a:spcBef>
            </a:pPr>
            <a:endParaRPr lang="en-IN" sz="2200" dirty="0" smtClean="0">
              <a:cs typeface="Times New Roman"/>
            </a:endParaRPr>
          </a:p>
          <a:p>
            <a:pPr>
              <a:lnSpc>
                <a:spcPct val="150000"/>
              </a:lnSpc>
              <a:spcBef>
                <a:spcPts val="20"/>
              </a:spcBef>
            </a:pPr>
            <a:endParaRPr lang="en-IN" sz="2200" dirty="0" smtClean="0">
              <a:cs typeface="Times New Roman"/>
            </a:endParaRPr>
          </a:p>
          <a:p>
            <a:pPr marL="12700">
              <a:lnSpc>
                <a:spcPct val="150000"/>
              </a:lnSpc>
              <a:buNone/>
            </a:pPr>
            <a:endParaRPr lang="en-IN" sz="2200" dirty="0" smtClean="0">
              <a:cs typeface="Times New Roman"/>
            </a:endParaRPr>
          </a:p>
          <a:p>
            <a:pPr algn="just">
              <a:lnSpc>
                <a:spcPct val="150000"/>
              </a:lnSpc>
              <a:buNone/>
            </a:pPr>
            <a:endParaRPr lang="en-IN" sz="200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81000" y="0"/>
            <a:ext cx="2438400" cy="3657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lvl="0">
              <a:spcBef>
                <a:spcPct val="0"/>
              </a:spcBef>
            </a:pPr>
            <a:r>
              <a:rPr lang="en-IN" b="1" dirty="0" smtClean="0">
                <a:solidFill>
                  <a:srgbClr val="FF0000"/>
                </a:solidFill>
              </a:rPr>
              <a:t>COMPUTER BASICS</a:t>
            </a:r>
            <a:endParaRPr kumimoji="0" lang="en-IN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209800" y="4114800"/>
            <a:ext cx="3352800" cy="213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stom 2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1058</TotalTime>
  <Words>1686</Words>
  <Application>Microsoft Office PowerPoint</Application>
  <PresentationFormat>On-screen Show (4:3)</PresentationFormat>
  <Paragraphs>394</Paragraphs>
  <Slides>53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4" baseType="lpstr">
      <vt:lpstr>Aspect</vt:lpstr>
      <vt:lpstr>Dr. B. B. Hegde First Grade College, Kundapura.</vt:lpstr>
      <vt:lpstr>COMPUTER BASICS</vt:lpstr>
      <vt:lpstr>INTRODUCTION</vt:lpstr>
      <vt:lpstr>Therefore, computer is an electronic machine for performing calculations and controlling operations that can be expressed in logically or in numeric terms.</vt:lpstr>
      <vt:lpstr>Slide 5</vt:lpstr>
      <vt:lpstr>Limitations of a Computers</vt:lpstr>
      <vt:lpstr>Slide 7</vt:lpstr>
      <vt:lpstr>Evolution of Computers</vt:lpstr>
      <vt:lpstr>Slide 9</vt:lpstr>
      <vt:lpstr>Slide 10</vt:lpstr>
      <vt:lpstr>Slide 11</vt:lpstr>
      <vt:lpstr>DIFFERENCE ENGINE In 1822, Charles Babbage proposed a machine to perform a differential equations, called Difference Engine.  Who is also known as father of Computer.      </vt:lpstr>
      <vt:lpstr>ANALYTICAL ENGINE Charles Babbage also invented the first general purpose  computer known as the Analytical Engine. It had the basic element of modern computer : Input,  Output, Memory devices.      </vt:lpstr>
      <vt:lpstr>HOLLERITH’S  TABULATOR In 1889, Hermann Hollerith invented a machine called Hollerith’s tabulator. His method used cards to store the data, which fed into the machine to obtain results.</vt:lpstr>
      <vt:lpstr>ENIAC Electronic Numeric Integrator and Calculator was designed in 1984. It was the first general purpose electronic computer  which includes Large scale integration but has no internal memory.         </vt:lpstr>
      <vt:lpstr>EDVAC</vt:lpstr>
      <vt:lpstr>UNIVAC</vt:lpstr>
      <vt:lpstr>Generations of Computers</vt:lpstr>
      <vt:lpstr>First generations (1940-1956)</vt:lpstr>
      <vt:lpstr>Second generations (1956-1963)</vt:lpstr>
      <vt:lpstr>Third generations (1964-Early 1970’s)</vt:lpstr>
      <vt:lpstr>Fourth generations (Early 1970’s to Till date)</vt:lpstr>
      <vt:lpstr>Fifth generations (Present and Beyond)</vt:lpstr>
      <vt:lpstr>Characteristics of Fifth generation computers</vt:lpstr>
      <vt:lpstr>Characteristics of Fifth generation computers</vt:lpstr>
      <vt:lpstr>GENERATION TABLE</vt:lpstr>
      <vt:lpstr>The Computer System</vt:lpstr>
      <vt:lpstr>Classification of Computers </vt:lpstr>
      <vt:lpstr>Microcomputers:  </vt:lpstr>
      <vt:lpstr>Slide 30</vt:lpstr>
      <vt:lpstr>Desktop Computers</vt:lpstr>
      <vt:lpstr>Desktop Computers  Examples:   IBM, Apple, Dell and Hp.</vt:lpstr>
      <vt:lpstr>Laptop</vt:lpstr>
      <vt:lpstr>Hand- Held Computers</vt:lpstr>
      <vt:lpstr>Slide 35</vt:lpstr>
      <vt:lpstr>Mini Computer</vt:lpstr>
      <vt:lpstr>Mini Computer Examples: -  PDP 11, IBM 8000 series and VAX 7500.           </vt:lpstr>
      <vt:lpstr>Main Frame Computers </vt:lpstr>
      <vt:lpstr>Main Frame Computers</vt:lpstr>
      <vt:lpstr>Super Computers</vt:lpstr>
      <vt:lpstr>Super Computers</vt:lpstr>
      <vt:lpstr>Components of a Computer System</vt:lpstr>
      <vt:lpstr>Components of a Computer System</vt:lpstr>
      <vt:lpstr>Central Processing Unit</vt:lpstr>
      <vt:lpstr>Slide 45</vt:lpstr>
      <vt:lpstr>Slide 46</vt:lpstr>
      <vt:lpstr>Input , Output and Storage Unit</vt:lpstr>
      <vt:lpstr>Output Unit</vt:lpstr>
      <vt:lpstr>Slide 49</vt:lpstr>
      <vt:lpstr>Slide 50</vt:lpstr>
      <vt:lpstr>Slide 51</vt:lpstr>
      <vt:lpstr>Applications of computer</vt:lpstr>
      <vt:lpstr>Slide 53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SHK1</dc:creator>
  <cp:lastModifiedBy>BBH</cp:lastModifiedBy>
  <cp:revision>367</cp:revision>
  <dcterms:created xsi:type="dcterms:W3CDTF">2006-08-16T00:00:00Z</dcterms:created>
  <dcterms:modified xsi:type="dcterms:W3CDTF">2020-10-27T08:55:09Z</dcterms:modified>
</cp:coreProperties>
</file>