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52FFC-7B70-4220-B56D-C446B4531CBB}" type="datetimeFigureOut">
              <a:rPr lang="en-IN" smtClean="0"/>
              <a:t>22-07-2021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9E33DD7F-AC01-4D83-8E70-F5AC155959D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990648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52FFC-7B70-4220-B56D-C446B4531CBB}" type="datetimeFigureOut">
              <a:rPr lang="en-IN" smtClean="0"/>
              <a:t>22-07-2021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E33DD7F-AC01-4D83-8E70-F5AC155959D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517544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52FFC-7B70-4220-B56D-C446B4531CBB}" type="datetimeFigureOut">
              <a:rPr lang="en-IN" smtClean="0"/>
              <a:t>22-07-2021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E33DD7F-AC01-4D83-8E70-F5AC155959D4}" type="slidenum">
              <a:rPr lang="en-IN" smtClean="0"/>
              <a:t>‹#›</a:t>
            </a:fld>
            <a:endParaRPr lang="en-IN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396955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52FFC-7B70-4220-B56D-C446B4531CBB}" type="datetimeFigureOut">
              <a:rPr lang="en-IN" smtClean="0"/>
              <a:t>22-07-2021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E33DD7F-AC01-4D83-8E70-F5AC155959D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466787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52FFC-7B70-4220-B56D-C446B4531CBB}" type="datetimeFigureOut">
              <a:rPr lang="en-IN" smtClean="0"/>
              <a:t>22-07-2021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E33DD7F-AC01-4D83-8E70-F5AC155959D4}" type="slidenum">
              <a:rPr lang="en-IN" smtClean="0"/>
              <a:t>‹#›</a:t>
            </a:fld>
            <a:endParaRPr lang="en-IN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231878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52FFC-7B70-4220-B56D-C446B4531CBB}" type="datetimeFigureOut">
              <a:rPr lang="en-IN" smtClean="0"/>
              <a:t>22-07-2021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E33DD7F-AC01-4D83-8E70-F5AC155959D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653831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52FFC-7B70-4220-B56D-C446B4531CBB}" type="datetimeFigureOut">
              <a:rPr lang="en-IN" smtClean="0"/>
              <a:t>22-07-2021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DD7F-AC01-4D83-8E70-F5AC155959D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445482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52FFC-7B70-4220-B56D-C446B4531CBB}" type="datetimeFigureOut">
              <a:rPr lang="en-IN" smtClean="0"/>
              <a:t>22-07-2021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DD7F-AC01-4D83-8E70-F5AC155959D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5796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52FFC-7B70-4220-B56D-C446B4531CBB}" type="datetimeFigureOut">
              <a:rPr lang="en-IN" smtClean="0"/>
              <a:t>22-07-2021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DD7F-AC01-4D83-8E70-F5AC155959D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65081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52FFC-7B70-4220-B56D-C446B4531CBB}" type="datetimeFigureOut">
              <a:rPr lang="en-IN" smtClean="0"/>
              <a:t>22-07-2021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E33DD7F-AC01-4D83-8E70-F5AC155959D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42313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52FFC-7B70-4220-B56D-C446B4531CBB}" type="datetimeFigureOut">
              <a:rPr lang="en-IN" smtClean="0"/>
              <a:t>22-07-2021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E33DD7F-AC01-4D83-8E70-F5AC155959D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3730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52FFC-7B70-4220-B56D-C446B4531CBB}" type="datetimeFigureOut">
              <a:rPr lang="en-IN" smtClean="0"/>
              <a:t>22-07-2021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E33DD7F-AC01-4D83-8E70-F5AC155959D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30414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52FFC-7B70-4220-B56D-C446B4531CBB}" type="datetimeFigureOut">
              <a:rPr lang="en-IN" smtClean="0"/>
              <a:t>22-07-2021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DD7F-AC01-4D83-8E70-F5AC155959D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67244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52FFC-7B70-4220-B56D-C446B4531CBB}" type="datetimeFigureOut">
              <a:rPr lang="en-IN" smtClean="0"/>
              <a:t>22-07-2021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DD7F-AC01-4D83-8E70-F5AC155959D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67033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52FFC-7B70-4220-B56D-C446B4531CBB}" type="datetimeFigureOut">
              <a:rPr lang="en-IN" smtClean="0"/>
              <a:t>22-07-2021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DD7F-AC01-4D83-8E70-F5AC155959D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188689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52FFC-7B70-4220-B56D-C446B4531CBB}" type="datetimeFigureOut">
              <a:rPr lang="en-IN" smtClean="0"/>
              <a:t>22-07-2021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E33DD7F-AC01-4D83-8E70-F5AC155959D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85485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E52FFC-7B70-4220-B56D-C446B4531CBB}" type="datetimeFigureOut">
              <a:rPr lang="en-IN" smtClean="0"/>
              <a:t>22-07-2021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9E33DD7F-AC01-4D83-8E70-F5AC155959D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31319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DF1091-5DAB-4B64-924C-754E5AEDEC2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Joint and By-Product Costing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F2A28-FC07-4065-9AB5-2600881D0FD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70263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74C9C5-831D-45F6-BD87-5D1D6B4D0A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Joint product: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6653FB-FF3D-4259-9415-ADDED52225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Two or more products having equal importance and economic value, manufactured simultaneously from the same basic materials by a common process or process are called Joint Products. </a:t>
            </a:r>
          </a:p>
          <a:p>
            <a:r>
              <a:rPr lang="en-US" sz="2400" dirty="0"/>
              <a:t>Joint products are of equal importance.</a:t>
            </a:r>
          </a:p>
          <a:p>
            <a:r>
              <a:rPr lang="en-US" sz="2400" dirty="0"/>
              <a:t>ICMA London has defined joint products as ‘two or more products separate in processing, each having a sufficiently high saleable value to merit recognition as a main product’.</a:t>
            </a:r>
          </a:p>
          <a:p>
            <a:pPr marL="0" indent="0">
              <a:buNone/>
            </a:pP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41977064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AB057-027F-4CBF-B295-13BD29D463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Examples: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2EA7B1-44DA-4ED2-AE1E-2DB71B840E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In Petroleum industry – Gasoline, petroleum, diesel, kerosene, lubricants oil, liquid petroleum gas.</a:t>
            </a:r>
          </a:p>
          <a:p>
            <a:r>
              <a:rPr lang="en-US" sz="2800" dirty="0"/>
              <a:t>In dairy industry – skimmed milk, butter, cream etc. </a:t>
            </a:r>
            <a:endParaRPr lang="en-IN" sz="2800" dirty="0"/>
          </a:p>
        </p:txBody>
      </p:sp>
    </p:spTree>
    <p:extLst>
      <p:ext uri="{BB962C8B-B14F-4D97-AF65-F5344CB8AC3E}">
        <p14:creationId xmlns:p14="http://schemas.microsoft.com/office/powerpoint/2010/main" val="14619823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37567C-6609-4FCE-ABB4-134455DFC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Features: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B2CCC7-3C1F-41C1-AA3A-4BA943EE39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Joint products are produced simultaneously.</a:t>
            </a:r>
          </a:p>
          <a:p>
            <a:r>
              <a:rPr lang="en-US" dirty="0"/>
              <a:t>They are produced from same raw materials and from common production process.</a:t>
            </a:r>
          </a:p>
          <a:p>
            <a:r>
              <a:rPr lang="en-US" dirty="0"/>
              <a:t>All joint products are major products having significant sales values.</a:t>
            </a:r>
          </a:p>
          <a:p>
            <a:r>
              <a:rPr lang="en-US" dirty="0"/>
              <a:t>Joint products are comparatively of equal importance.</a:t>
            </a:r>
          </a:p>
          <a:p>
            <a:r>
              <a:rPr lang="en-US" dirty="0"/>
              <a:t>Usually, joint products require further processing after the point of separation.</a:t>
            </a:r>
          </a:p>
          <a:p>
            <a:r>
              <a:rPr lang="en-US" dirty="0"/>
              <a:t>There is no control over the quantities of joint products.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1908042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A5D35F-04EB-4EC9-893F-555A2D40E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By-Products: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75EB69-49DE-46C0-A40A-586A7AB586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A by-products is of minor-importance, jointly produced with other major products, from the same basis raw materials, by the same process.</a:t>
            </a:r>
          </a:p>
          <a:p>
            <a:r>
              <a:rPr lang="en-US" sz="2800" dirty="0"/>
              <a:t>Eric Kohler defines a by-product as ‘a secondary product obtained during the course of manufacture, having a relatively small importance as compared with that of the chief product or products’</a:t>
            </a:r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8418793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2ADB22-E055-4B31-8AE8-BD490D751F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Examples: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0DB7B3-E3CA-4956-94DE-D1EA770390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In dairy industry – butter and cheese are the main products and butter milk is the by-products.</a:t>
            </a:r>
          </a:p>
          <a:p>
            <a:r>
              <a:rPr lang="en-US" sz="2400" dirty="0"/>
              <a:t>In sugar industry – sugar is the main product, molasses is the by-products.</a:t>
            </a:r>
          </a:p>
          <a:p>
            <a:r>
              <a:rPr lang="en-US" sz="2400" dirty="0"/>
              <a:t>In coke manufacturer – coke is the main product, linoleum is the by-product.</a:t>
            </a:r>
          </a:p>
          <a:p>
            <a:r>
              <a:rPr lang="en-US" sz="2400" dirty="0"/>
              <a:t>In oil refinery – petrol and diesel are main products, coal tar and wax are the by-product.</a:t>
            </a: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36264591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4BBCB3-3DF9-4B3E-BF70-D7FDA6B6C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Difference between joint products and by-products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D3EE23-5A81-44DC-B5B3-02CC190892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9138" y="1905001"/>
            <a:ext cx="9605474" cy="4734950"/>
          </a:xfrm>
        </p:spPr>
        <p:txBody>
          <a:bodyPr>
            <a:normAutofit/>
          </a:bodyPr>
          <a:lstStyle/>
          <a:p>
            <a:r>
              <a:rPr lang="en-US" sz="2000" dirty="0"/>
              <a:t>Value: The value of joint product is significant. The value of by-product is negligible.</a:t>
            </a:r>
          </a:p>
          <a:p>
            <a:r>
              <a:rPr lang="en-US" sz="2000" dirty="0"/>
              <a:t>Targets: Joint products are the targets (intension) of production activities. By-product need not be the objective of production activities.</a:t>
            </a:r>
          </a:p>
          <a:p>
            <a:r>
              <a:rPr lang="en-US" sz="2000" dirty="0"/>
              <a:t>Relationship: In joint product, there is exist a direct quantitative relationship among joint products. Quantitative relationship need not be there in case of main product and joint product.</a:t>
            </a:r>
          </a:p>
          <a:p>
            <a:r>
              <a:rPr lang="en-US" sz="2000" dirty="0"/>
              <a:t>Further processing: Joint products require further processing after the point of separation. By-product is generally sold in the condition in which it emerges.</a:t>
            </a:r>
          </a:p>
          <a:p>
            <a:r>
              <a:rPr lang="en-US" sz="2000" dirty="0"/>
              <a:t>Accounting treatment: Joint products and by-products have different accounting treatment</a:t>
            </a:r>
            <a:endParaRPr lang="en-IN" sz="2000" dirty="0"/>
          </a:p>
        </p:txBody>
      </p:sp>
    </p:spTree>
    <p:extLst>
      <p:ext uri="{BB962C8B-B14F-4D97-AF65-F5344CB8AC3E}">
        <p14:creationId xmlns:p14="http://schemas.microsoft.com/office/powerpoint/2010/main" val="1003707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A59ED-4619-41AB-B89C-F7DE9C687B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Co-Products: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35D7E4-FF8E-4E17-917A-7EDC000961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Co-Products are the products produced together. However, they are not produced from the same raw material and by same process. </a:t>
            </a:r>
          </a:p>
          <a:p>
            <a:pPr marL="0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3196212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AB4F4F-6BA0-4145-B0DD-2E0C609EB9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Split-off Point: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24BE49-E6E3-41F2-A52B-6B20BAEE54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 is the point </a:t>
            </a:r>
            <a:r>
              <a:rPr lang="en-US"/>
              <a:t>in manufacturing </a:t>
            </a:r>
            <a:r>
              <a:rPr lang="en-US" dirty="0"/>
              <a:t>process where two or more products can be distinguished individually.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100102427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99</TotalTime>
  <Words>461</Words>
  <Application>Microsoft Office PowerPoint</Application>
  <PresentationFormat>Widescreen</PresentationFormat>
  <Paragraphs>33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Century Gothic</vt:lpstr>
      <vt:lpstr>Wingdings 3</vt:lpstr>
      <vt:lpstr>Wisp</vt:lpstr>
      <vt:lpstr>Joint and By-Product Costing</vt:lpstr>
      <vt:lpstr>Joint product:</vt:lpstr>
      <vt:lpstr>Examples:</vt:lpstr>
      <vt:lpstr>Features:</vt:lpstr>
      <vt:lpstr>By-Products:</vt:lpstr>
      <vt:lpstr>Examples:</vt:lpstr>
      <vt:lpstr>Difference between joint products and by-products</vt:lpstr>
      <vt:lpstr>Co-Products:</vt:lpstr>
      <vt:lpstr>Split-off Point: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Joint and By-Product Costing</dc:title>
  <dc:creator>user</dc:creator>
  <cp:lastModifiedBy>user</cp:lastModifiedBy>
  <cp:revision>8</cp:revision>
  <dcterms:created xsi:type="dcterms:W3CDTF">2021-07-22T13:23:24Z</dcterms:created>
  <dcterms:modified xsi:type="dcterms:W3CDTF">2021-07-22T15:03:18Z</dcterms:modified>
</cp:coreProperties>
</file>