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803405"/>
            <a:ext cx="73152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632201"/>
            <a:ext cx="73152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932170" y="4323845"/>
            <a:ext cx="2297429" cy="365125"/>
          </a:xfrm>
        </p:spPr>
        <p:txBody>
          <a:bodyPr/>
          <a:lstStyle/>
          <a:p>
            <a:fld id="{3179299D-A42C-426C-8A55-0AD6847B5887}" type="datetimeFigureOut">
              <a:rPr lang="en-US" smtClean="0"/>
              <a:t>6/3/2021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14400" y="4323846"/>
            <a:ext cx="488061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057900" y="1430867"/>
            <a:ext cx="2171700" cy="365125"/>
          </a:xfrm>
        </p:spPr>
        <p:txBody>
          <a:bodyPr/>
          <a:lstStyle/>
          <a:p>
            <a:fld id="{C2CEF770-8355-4F69-AC12-0A90DBFF56D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34753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55" y="4697361"/>
            <a:ext cx="7956482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94355" y="977035"/>
            <a:ext cx="7950260" cy="3406972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5516716"/>
            <a:ext cx="7955280" cy="746924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9299D-A42C-426C-8A55-0AD6847B5887}" type="datetimeFigureOut">
              <a:rPr lang="en-US" smtClean="0"/>
              <a:t>6/3/2021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EF770-8355-4F69-AC12-0A90DBFF56D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9744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753533"/>
            <a:ext cx="795528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649134"/>
            <a:ext cx="7772400" cy="1330852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3179299D-A42C-426C-8A55-0AD6847B5887}" type="datetimeFigureOut">
              <a:rPr lang="en-US" smtClean="0"/>
              <a:t>6/3/2021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C2CEF770-8355-4F69-AC12-0A90DBFF56D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7254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351" y="753534"/>
            <a:ext cx="7613650" cy="2756234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977899" y="3509768"/>
            <a:ext cx="7194552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174597"/>
            <a:ext cx="7778752" cy="821265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3179299D-A42C-426C-8A55-0AD6847B5887}" type="datetimeFigureOut">
              <a:rPr lang="en-US" smtClean="0"/>
              <a:t>6/3/2021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79438"/>
            <a:ext cx="483065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C2CEF770-8355-4F69-AC12-0A90DBFF56D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31458" y="80772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146733" y="302133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620313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124702"/>
            <a:ext cx="7774782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92" y="3648316"/>
            <a:ext cx="7773608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78884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3179299D-A42C-426C-8A55-0AD6847B5887}" type="datetimeFigureOut">
              <a:rPr lang="en-US" smtClean="0"/>
              <a:t>6/3/2021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78884"/>
            <a:ext cx="483065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C2CEF770-8355-4F69-AC12-0A90DBFF56D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47211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171701" y="762000"/>
            <a:ext cx="6377939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94361" y="2202080"/>
            <a:ext cx="2560320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94360" y="2904564"/>
            <a:ext cx="2560320" cy="335907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02237" y="2201333"/>
            <a:ext cx="2560320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00781" y="2904068"/>
            <a:ext cx="2560320" cy="335957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89319" y="2192866"/>
            <a:ext cx="2560320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89320" y="2904564"/>
            <a:ext cx="2560320" cy="335907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9299D-A42C-426C-8A55-0AD6847B5887}" type="datetimeFigureOut">
              <a:rPr lang="en-US" smtClean="0"/>
              <a:t>6/3/2021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EF770-8355-4F69-AC12-0A90DBFF56D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19875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171702" y="762000"/>
            <a:ext cx="6381984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94360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94360" y="2331720"/>
            <a:ext cx="2560320" cy="15073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94360" y="4796103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91873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291872" y="2331720"/>
            <a:ext cx="2560320" cy="1509862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290858" y="4796102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93365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93364" y="2331721"/>
            <a:ext cx="2560320" cy="1508919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93272" y="4796100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9299D-A42C-426C-8A55-0AD6847B5887}" type="datetimeFigureOut">
              <a:rPr lang="en-US" smtClean="0"/>
              <a:t>6/3/2021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EF770-8355-4F69-AC12-0A90DBFF56D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61707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360" y="2194560"/>
            <a:ext cx="7955280" cy="40690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9299D-A42C-426C-8A55-0AD6847B5887}" type="datetimeFigureOut">
              <a:rPr lang="en-US" smtClean="0"/>
              <a:t>6/3/2021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EF770-8355-4F69-AC12-0A90DBFF56D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48138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6590" y="747183"/>
            <a:ext cx="1543050" cy="424867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360" y="746126"/>
            <a:ext cx="6278035" cy="424973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3179299D-A42C-426C-8A55-0AD6847B5887}" type="datetimeFigureOut">
              <a:rPr lang="en-US" smtClean="0"/>
              <a:t>6/3/2021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C2CEF770-8355-4F69-AC12-0A90DBFF56D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4885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9299D-A42C-426C-8A55-0AD6847B5887}" type="datetimeFigureOut">
              <a:rPr lang="en-US" smtClean="0"/>
              <a:t>6/3/2021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EF770-8355-4F69-AC12-0A90DBFF56D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63949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753534"/>
            <a:ext cx="7955280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0" y="3641726"/>
            <a:ext cx="7955281" cy="1354134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3179299D-A42C-426C-8A55-0AD6847B5887}" type="datetimeFigureOut">
              <a:rPr lang="en-US" smtClean="0"/>
              <a:t>6/3/2021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3" cy="365125"/>
          </a:xfrm>
        </p:spPr>
        <p:txBody>
          <a:bodyPr/>
          <a:lstStyle/>
          <a:p>
            <a:fld id="{C2CEF770-8355-4F69-AC12-0A90DBFF56D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8999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4360" y="2194560"/>
            <a:ext cx="3910579" cy="40690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2099" y="2194560"/>
            <a:ext cx="3907540" cy="40690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9299D-A42C-426C-8A55-0AD6847B5887}" type="datetimeFigureOut">
              <a:rPr lang="en-US" smtClean="0"/>
              <a:t>6/3/2021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EF770-8355-4F69-AC12-0A90DBFF56D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61886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1700" y="762000"/>
            <a:ext cx="6377940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1279" y="2183802"/>
            <a:ext cx="3683659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4359" y="3132667"/>
            <a:ext cx="3910579" cy="31309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9018" y="2183802"/>
            <a:ext cx="368062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2098" y="3132667"/>
            <a:ext cx="3907541" cy="31309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9299D-A42C-426C-8A55-0AD6847B5887}" type="datetimeFigureOut">
              <a:rPr lang="en-US" smtClean="0"/>
              <a:t>6/3/2021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EF770-8355-4F69-AC12-0A90DBFF56D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0860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9299D-A42C-426C-8A55-0AD6847B5887}" type="datetimeFigureOut">
              <a:rPr lang="en-US" smtClean="0"/>
              <a:t>6/3/2021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EF770-8355-4F69-AC12-0A90DBFF56D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2025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9299D-A42C-426C-8A55-0AD6847B5887}" type="datetimeFigureOut">
              <a:rPr lang="en-US" smtClean="0"/>
              <a:t>6/3/2021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EF770-8355-4F69-AC12-0A90DBFF56D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95479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1524000"/>
            <a:ext cx="30861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746760"/>
            <a:ext cx="4663440" cy="551688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3124200"/>
            <a:ext cx="3086100" cy="31394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9299D-A42C-426C-8A55-0AD6847B5887}" type="datetimeFigureOut">
              <a:rPr lang="en-US" smtClean="0"/>
              <a:t>6/3/2021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EF770-8355-4F69-AC12-0A90DBFF56D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68584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1524000"/>
            <a:ext cx="407573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77524" y="751242"/>
            <a:ext cx="3674234" cy="5512398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3124200"/>
            <a:ext cx="4075730" cy="31394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9299D-A42C-426C-8A55-0AD6847B5887}" type="datetimeFigureOut">
              <a:rPr lang="en-US" smtClean="0"/>
              <a:t>6/3/2021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EF770-8355-4F69-AC12-0A90DBFF56D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4258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810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71700" y="764373"/>
            <a:ext cx="637794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0" y="2194560"/>
            <a:ext cx="7955280" cy="4069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12230" y="6356351"/>
            <a:ext cx="21374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79299D-A42C-426C-8A55-0AD6847B5887}" type="datetimeFigureOut">
              <a:rPr lang="en-US" smtClean="0"/>
              <a:t>6/3/2021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4360" y="6355846"/>
            <a:ext cx="56807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72250" y="381001"/>
            <a:ext cx="19773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CEF770-8355-4F69-AC12-0A90DBFF56D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688847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  <p:sldLayoutId id="2147483786" r:id="rId12"/>
    <p:sldLayoutId id="2147483787" r:id="rId13"/>
    <p:sldLayoutId id="2147483788" r:id="rId14"/>
    <p:sldLayoutId id="2147483789" r:id="rId15"/>
    <p:sldLayoutId id="2147483790" r:id="rId16"/>
    <p:sldLayoutId id="2147483791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057400"/>
            <a:ext cx="8686800" cy="914400"/>
          </a:xfrm>
        </p:spPr>
        <p:txBody>
          <a:bodyPr>
            <a:noAutofit/>
          </a:bodyPr>
          <a:lstStyle/>
          <a:p>
            <a:r>
              <a:rPr lang="en-US" sz="4800" dirty="0"/>
              <a:t>Articles of association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It constitute the second important document for the formation of a joint stock company.</a:t>
            </a:r>
          </a:p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Articles are compulsory for the companies limited by guarantee, unlimited companies and privates companies.</a:t>
            </a:r>
          </a:p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However , they are optional for public companies limited by shares.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Definition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Section (5) of the Companies Act defines articles as “ Articles of association of a company as originally framed or as altered from time to time in pursuance of any previous company law or this Act” 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Importance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The article of association is a document which contains bye laws or the rules and regulations for the internal management of a company.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The articles of association prescribe the rules and regulations for the attainment of the objects contained in the memorandum of association.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They govern the relationship between the company and its members and also the relationship between the members themselves.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64373"/>
            <a:ext cx="7711440" cy="226227"/>
          </a:xfrm>
        </p:spPr>
        <p:txBody>
          <a:bodyPr>
            <a:noAutofit/>
          </a:bodyPr>
          <a:lstStyle/>
          <a:p>
            <a:r>
              <a:rPr lang="en-US" sz="4000" b="1" dirty="0"/>
              <a:t>Contents of articles of association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71600"/>
            <a:ext cx="8458200" cy="510235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1. Regulations for management of company (section 5(1)).</a:t>
            </a:r>
          </a:p>
          <a:p>
            <a:pPr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 Generally, the articles of association of a company contain the rules and regulations on the 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following matter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Courier New" pitchFamily="49" charset="0"/>
              <a:buChar char="o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Adoption or execution of preliminary contracts , if any</a:t>
            </a:r>
          </a:p>
          <a:p>
            <a:pPr marL="457200" indent="-457200">
              <a:buFont typeface="Courier New" pitchFamily="49" charset="0"/>
              <a:buChar char="o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Number and value of shares </a:t>
            </a:r>
          </a:p>
          <a:p>
            <a:pPr marL="457200" indent="-457200">
              <a:buFont typeface="Courier New" pitchFamily="49" charset="0"/>
              <a:buChar char="o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Rules as to share certificate and share warrants</a:t>
            </a:r>
          </a:p>
          <a:p>
            <a:pPr marL="457200" indent="-457200">
              <a:buFont typeface="Courier New" pitchFamily="49" charset="0"/>
              <a:buChar char="o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Rules as to calls on shares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305800" cy="6245352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Courier New" pitchFamily="49" charset="0"/>
              <a:buChar char="o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Rules as to company’s lien on members shares for the amount not paid in respect of them.</a:t>
            </a:r>
          </a:p>
          <a:p>
            <a:pPr marL="514350" indent="-514350">
              <a:buFont typeface="Courier New" pitchFamily="49" charset="0"/>
              <a:buChar char="o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Rules as to transfer, transmission and forfeiture of shares</a:t>
            </a:r>
          </a:p>
          <a:p>
            <a:pPr marL="514350" indent="-514350">
              <a:buFont typeface="Courier New" pitchFamily="49" charset="0"/>
              <a:buChar char="o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Rules as to alteration of share capital</a:t>
            </a:r>
          </a:p>
          <a:p>
            <a:pPr marL="514350" indent="-514350">
              <a:buFont typeface="Courier New" pitchFamily="49" charset="0"/>
              <a:buChar char="o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Rules as to general meeting</a:t>
            </a:r>
          </a:p>
          <a:p>
            <a:pPr marL="514350" indent="-514350">
              <a:buFont typeface="Courier New" pitchFamily="49" charset="0"/>
              <a:buChar char="o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Rules as to directors, their remuneration etc</a:t>
            </a:r>
          </a:p>
          <a:p>
            <a:pPr marL="514350" indent="-514350">
              <a:buFont typeface="Courier New" pitchFamily="49" charset="0"/>
              <a:buChar char="o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Rules as to accounts and audit</a:t>
            </a:r>
          </a:p>
          <a:p>
            <a:pPr marL="514350" indent="-514350">
              <a:buFont typeface="Courier New" pitchFamily="49" charset="0"/>
              <a:buChar char="o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Rules as to winding up</a:t>
            </a:r>
          </a:p>
          <a:p>
            <a:pPr marL="514350" indent="-514350">
              <a:buFont typeface="Courier New" pitchFamily="49" charset="0"/>
              <a:buChar char="o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rules as to dividends and reserves</a:t>
            </a:r>
          </a:p>
          <a:p>
            <a:pPr marL="514350" indent="-514350">
              <a:buFont typeface="Courier New" pitchFamily="49" charset="0"/>
              <a:buChar char="o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Rules as to voting rights and proxies</a:t>
            </a:r>
          </a:p>
          <a:p>
            <a:pPr marL="514350" indent="-514350">
              <a:buFont typeface="Courier New" pitchFamily="49" charset="0"/>
              <a:buChar char="o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Rules as to common seal of the company</a:t>
            </a:r>
          </a:p>
          <a:p>
            <a:pPr marL="514350" indent="-514350">
              <a:buFont typeface="Courier New" pitchFamily="49" charset="0"/>
              <a:buChar char="o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Rules as to borrowing powers</a:t>
            </a:r>
          </a:p>
          <a:p>
            <a:pPr marL="514350" indent="-51435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153400" cy="6169152"/>
          </a:xfrm>
        </p:spPr>
        <p:txBody>
          <a:bodyPr>
            <a:no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Rules as to conversion of shares into stock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Rules as to share capital and the rights of the shareholders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Definition of important terms and phrases.</a:t>
            </a:r>
          </a:p>
          <a:p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2. Matters as may be prescribed by rules (Section 5(2))-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rules made by central government.</a:t>
            </a:r>
          </a:p>
          <a:p>
            <a:pPr>
              <a:buNone/>
            </a:pP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3. Additional matters (Section 5(2))- 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additional matters as may be considered necessary for management of the company.</a:t>
            </a:r>
          </a:p>
          <a:p>
            <a:pPr>
              <a:buNone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4. Provisions for entrenchment ( Section 5 (3)(4)(5))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01D17D"/>
      </a:accent1>
      <a:accent2>
        <a:srgbClr val="84C72A"/>
      </a:accent2>
      <a:accent3>
        <a:srgbClr val="E1D126"/>
      </a:accent3>
      <a:accent4>
        <a:srgbClr val="E29932"/>
      </a:accent4>
      <a:accent5>
        <a:srgbClr val="E56526"/>
      </a:accent5>
      <a:accent6>
        <a:srgbClr val="D63731"/>
      </a:accent6>
      <a:hlink>
        <a:srgbClr val="35FA7F"/>
      </a:hlink>
      <a:folHlink>
        <a:srgbClr val="BAFC85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2B2A868B-6BC2-4B3E-98B9-1258F41035D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Vapor Trail</Template>
  <TotalTime>98</TotalTime>
  <Words>390</Words>
  <Application>Microsoft Office PowerPoint</Application>
  <PresentationFormat>On-screen Show (4:3)</PresentationFormat>
  <Paragraphs>38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Century Gothic</vt:lpstr>
      <vt:lpstr>Courier New</vt:lpstr>
      <vt:lpstr>Times New Roman</vt:lpstr>
      <vt:lpstr>Vapor Trail</vt:lpstr>
      <vt:lpstr>Articles of association</vt:lpstr>
      <vt:lpstr>Introduction</vt:lpstr>
      <vt:lpstr>Definition </vt:lpstr>
      <vt:lpstr>Importance </vt:lpstr>
      <vt:lpstr>Contents of articles of association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Articles of association</dc:title>
  <dc:creator>one2one</dc:creator>
  <cp:lastModifiedBy>user</cp:lastModifiedBy>
  <cp:revision>10</cp:revision>
  <dcterms:created xsi:type="dcterms:W3CDTF">2021-06-02T17:05:39Z</dcterms:created>
  <dcterms:modified xsi:type="dcterms:W3CDTF">2021-06-03T04:59:59Z</dcterms:modified>
</cp:coreProperties>
</file>