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8445-47B7-48F1-85F0-AAA952E6A9DC}" type="datetimeFigureOut">
              <a:rPr lang="en-IN" smtClean="0"/>
              <a:t>21-05-2021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27806782-31DA-45DA-915F-1A9AC1F01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14682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8445-47B7-48F1-85F0-AAA952E6A9DC}" type="datetimeFigureOut">
              <a:rPr lang="en-IN" smtClean="0"/>
              <a:t>21-05-2021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806782-31DA-45DA-915F-1A9AC1F01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888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8445-47B7-48F1-85F0-AAA952E6A9DC}" type="datetimeFigureOut">
              <a:rPr lang="en-IN" smtClean="0"/>
              <a:t>21-05-2021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806782-31DA-45DA-915F-1A9AC1F01354}" type="slidenum">
              <a:rPr lang="en-IN" smtClean="0"/>
              <a:t>‹#›</a:t>
            </a:fld>
            <a:endParaRPr lang="en-IN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11332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8445-47B7-48F1-85F0-AAA952E6A9DC}" type="datetimeFigureOut">
              <a:rPr lang="en-IN" smtClean="0"/>
              <a:t>21-05-2021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806782-31DA-45DA-915F-1A9AC1F01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938959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8445-47B7-48F1-85F0-AAA952E6A9DC}" type="datetimeFigureOut">
              <a:rPr lang="en-IN" smtClean="0"/>
              <a:t>21-05-2021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806782-31DA-45DA-915F-1A9AC1F01354}" type="slidenum">
              <a:rPr lang="en-IN" smtClean="0"/>
              <a:t>‹#›</a:t>
            </a:fld>
            <a:endParaRPr lang="en-IN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744337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8445-47B7-48F1-85F0-AAA952E6A9DC}" type="datetimeFigureOut">
              <a:rPr lang="en-IN" smtClean="0"/>
              <a:t>21-05-2021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806782-31DA-45DA-915F-1A9AC1F01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73601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8445-47B7-48F1-85F0-AAA952E6A9DC}" type="datetimeFigureOut">
              <a:rPr lang="en-IN" smtClean="0"/>
              <a:t>21-05-2021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6782-31DA-45DA-915F-1A9AC1F01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7895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8445-47B7-48F1-85F0-AAA952E6A9DC}" type="datetimeFigureOut">
              <a:rPr lang="en-IN" smtClean="0"/>
              <a:t>21-05-2021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6782-31DA-45DA-915F-1A9AC1F01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18841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8445-47B7-48F1-85F0-AAA952E6A9DC}" type="datetimeFigureOut">
              <a:rPr lang="en-IN" smtClean="0"/>
              <a:t>21-05-2021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6782-31DA-45DA-915F-1A9AC1F01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68769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8445-47B7-48F1-85F0-AAA952E6A9DC}" type="datetimeFigureOut">
              <a:rPr lang="en-IN" smtClean="0"/>
              <a:t>21-05-2021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27806782-31DA-45DA-915F-1A9AC1F01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2269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8445-47B7-48F1-85F0-AAA952E6A9DC}" type="datetimeFigureOut">
              <a:rPr lang="en-IN" smtClean="0"/>
              <a:t>21-05-2021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7806782-31DA-45DA-915F-1A9AC1F01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54079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8445-47B7-48F1-85F0-AAA952E6A9DC}" type="datetimeFigureOut">
              <a:rPr lang="en-IN" smtClean="0"/>
              <a:t>21-05-2021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27806782-31DA-45DA-915F-1A9AC1F01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45518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8445-47B7-48F1-85F0-AAA952E6A9DC}" type="datetimeFigureOut">
              <a:rPr lang="en-IN" smtClean="0"/>
              <a:t>21-05-2021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6782-31DA-45DA-915F-1A9AC1F01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4885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8445-47B7-48F1-85F0-AAA952E6A9DC}" type="datetimeFigureOut">
              <a:rPr lang="en-IN" smtClean="0"/>
              <a:t>21-05-2021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6782-31DA-45DA-915F-1A9AC1F01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67178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8445-47B7-48F1-85F0-AAA952E6A9DC}" type="datetimeFigureOut">
              <a:rPr lang="en-IN" smtClean="0"/>
              <a:t>21-05-2021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6782-31DA-45DA-915F-1A9AC1F01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772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3D8445-47B7-48F1-85F0-AAA952E6A9DC}" type="datetimeFigureOut">
              <a:rPr lang="en-IN" smtClean="0"/>
              <a:t>21-05-2021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27806782-31DA-45DA-915F-1A9AC1F01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7254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D8445-47B7-48F1-85F0-AAA952E6A9DC}" type="datetimeFigureOut">
              <a:rPr lang="en-IN" smtClean="0"/>
              <a:t>21-05-2021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27806782-31DA-45DA-915F-1A9AC1F0135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6757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F3B4A-295E-4F5A-85BF-F57D888F3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1852" y="2133600"/>
            <a:ext cx="9872760" cy="3777622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latin typeface="Algerian" panose="04020705040A02060702" pitchFamily="82" charset="0"/>
              </a:rPr>
              <a:t>Cost and Management Accounting II</a:t>
            </a:r>
            <a:endParaRPr lang="en-IN" sz="6000" dirty="0"/>
          </a:p>
        </p:txBody>
      </p:sp>
    </p:spTree>
    <p:extLst>
      <p:ext uri="{BB962C8B-B14F-4D97-AF65-F5344CB8AC3E}">
        <p14:creationId xmlns:p14="http://schemas.microsoft.com/office/powerpoint/2010/main" val="3441704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FE6A0-4834-4CA3-B934-E2CD0AE65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dirty="0">
                <a:latin typeface="Algerian" panose="04020705040A02060702" pitchFamily="82" charset="0"/>
              </a:rPr>
              <a:t>Process costing: </a:t>
            </a:r>
            <a:endParaRPr lang="en-IN" sz="7200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2F3AD-0C30-46F5-B32E-06122AE947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Process costing is a method under which the cost is ascertained process wise. This is a method of costing under which costs are accumulated for each process separately. </a:t>
            </a: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552428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2EEAC-89C5-45CF-B62A-DD81C89BE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6488" y="427162"/>
            <a:ext cx="8911687" cy="726388"/>
          </a:xfrm>
        </p:spPr>
        <p:txBody>
          <a:bodyPr>
            <a:normAutofit fontScale="90000"/>
          </a:bodyPr>
          <a:lstStyle/>
          <a:p>
            <a:r>
              <a:rPr lang="en-US" sz="4800" b="1" dirty="0">
                <a:latin typeface="Algerian" panose="04020705040A02060702" pitchFamily="82" charset="0"/>
              </a:rPr>
              <a:t>Features of Process Costing:</a:t>
            </a:r>
            <a:endParaRPr lang="en-IN" sz="4800" b="1" dirty="0">
              <a:latin typeface="Algerian" panose="04020705040A02060702" pitchFamily="82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FF1D8-FC2F-42D8-B9A2-9E6232630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3212" y="1336431"/>
            <a:ext cx="10421400" cy="5094407"/>
          </a:xfrm>
        </p:spPr>
        <p:txBody>
          <a:bodyPr>
            <a:noAutofit/>
          </a:bodyPr>
          <a:lstStyle/>
          <a:p>
            <a:pPr lvl="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production is continuous until the final product is obtained.</a:t>
            </a: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finished product is the result of more than two processes or operations.</a:t>
            </a: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finished product of one process or previous process becomes the raw material for the subsequent process and the process continues till the finished goods are transferred to warehouse.</a:t>
            </a: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products are standardised and homogeneous.</a:t>
            </a: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Each process or operation is distinct and is pre-determined.</a:t>
            </a: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en-I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is the costing of processes. </a:t>
            </a: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en-IN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cost per unit produced is the average cost which is calculated by dividing the total process cost by the number of units produced.</a:t>
            </a:r>
            <a:endParaRPr lang="en-IN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781056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1F3375-C808-4F76-8515-878CCC903F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942535"/>
            <a:ext cx="8915400" cy="4968687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IN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Normal loss: </a:t>
            </a:r>
            <a:r>
              <a:rPr lang="en-I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is a loss which is unavoidable and uncontrollable in the process of production is known as normal loss.</a:t>
            </a:r>
            <a:endParaRPr lang="en-IN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IN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Abnormal loss: </a:t>
            </a:r>
            <a:r>
              <a:rPr lang="en-I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process loss which is in excess of normal loss is known as abnormal loss. It is avoidable and controllable. </a:t>
            </a:r>
            <a:endParaRPr lang="en-IN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en-IN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Abnormal gain: </a:t>
            </a:r>
            <a:r>
              <a:rPr lang="en-IN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It is the excess of units produced over the expected units of production. </a:t>
            </a:r>
            <a:endParaRPr lang="en-IN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IN" sz="2800" dirty="0"/>
          </a:p>
        </p:txBody>
      </p:sp>
    </p:spTree>
    <p:extLst>
      <p:ext uri="{BB962C8B-B14F-4D97-AF65-F5344CB8AC3E}">
        <p14:creationId xmlns:p14="http://schemas.microsoft.com/office/powerpoint/2010/main" val="3893337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C0BB50-48BE-4A1E-8344-FEB589C484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3378" y="1378634"/>
            <a:ext cx="10013437" cy="4586068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buFont typeface="Wingdings" panose="05000000000000000000" pitchFamily="2" charset="2"/>
              <a:buChar char="q"/>
            </a:pPr>
            <a:r>
              <a:rPr lang="en-IN" sz="3200" b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Normal production: </a:t>
            </a:r>
            <a:r>
              <a:rPr lang="en-IN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input (units)-Normal loss (units)</a:t>
            </a:r>
            <a:endParaRPr lang="en-IN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q"/>
            </a:pPr>
            <a:r>
              <a:rPr lang="en-IN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Cost of normal production: </a:t>
            </a:r>
            <a:r>
              <a:rPr lang="en-IN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Total cost-Scrap value of normal loss units.</a:t>
            </a:r>
            <a:endParaRPr lang="en-IN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buFont typeface="Wingdings" panose="05000000000000000000" pitchFamily="2" charset="2"/>
              <a:buChar char="q"/>
            </a:pPr>
            <a:r>
              <a:rPr lang="en-IN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Abnormal gain / loss: </a:t>
            </a:r>
            <a:r>
              <a:rPr lang="en-IN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Actual production (units)-Normal production (units)</a:t>
            </a:r>
            <a:endParaRPr lang="en-IN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IN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Transfer price: </a:t>
            </a:r>
            <a:r>
              <a:rPr lang="en-IN" sz="3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cost of normal production/ normal production.</a:t>
            </a:r>
            <a:endParaRPr lang="en-IN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901055632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100</TotalTime>
  <Words>263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Algerian</vt:lpstr>
      <vt:lpstr>Arial</vt:lpstr>
      <vt:lpstr>Calibri</vt:lpstr>
      <vt:lpstr>Century Gothic</vt:lpstr>
      <vt:lpstr>Times New Roman</vt:lpstr>
      <vt:lpstr>Wingdings</vt:lpstr>
      <vt:lpstr>Wingdings 3</vt:lpstr>
      <vt:lpstr>Wisp</vt:lpstr>
      <vt:lpstr>PowerPoint Presentation</vt:lpstr>
      <vt:lpstr>Process costing: </vt:lpstr>
      <vt:lpstr>Features of Process Costing: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</cp:revision>
  <dcterms:created xsi:type="dcterms:W3CDTF">2021-05-14T12:31:46Z</dcterms:created>
  <dcterms:modified xsi:type="dcterms:W3CDTF">2021-05-21T04:00:36Z</dcterms:modified>
</cp:coreProperties>
</file>