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28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871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288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91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675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909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378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267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800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005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664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C7225-3642-4FCE-89EA-432E6AFBBB5D}" type="datetimeFigureOut">
              <a:rPr lang="en-IN" smtClean="0"/>
              <a:t>01-11-2020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F57A1-D323-4D3F-9840-2EC27E44B55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547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0969" y="233721"/>
            <a:ext cx="9144000" cy="2387600"/>
          </a:xfrm>
        </p:spPr>
        <p:txBody>
          <a:bodyPr/>
          <a:lstStyle/>
          <a:p>
            <a:r>
              <a:rPr lang="en-GB" b="1" dirty="0" smtClean="0"/>
              <a:t>POLAR COORDINATES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8247" y="3589159"/>
            <a:ext cx="7594243" cy="1655762"/>
          </a:xfrm>
        </p:spPr>
        <p:txBody>
          <a:bodyPr/>
          <a:lstStyle/>
          <a:p>
            <a:pPr algn="r"/>
            <a:r>
              <a:rPr lang="en-GB" dirty="0" err="1" smtClean="0"/>
              <a:t>Ms.</a:t>
            </a:r>
            <a:r>
              <a:rPr lang="en-GB" dirty="0" smtClean="0"/>
              <a:t> </a:t>
            </a:r>
            <a:r>
              <a:rPr lang="en-GB" dirty="0" err="1" smtClean="0"/>
              <a:t>Nirusha</a:t>
            </a:r>
            <a:r>
              <a:rPr lang="en-GB" dirty="0" smtClean="0"/>
              <a:t> Shetty  </a:t>
            </a:r>
          </a:p>
          <a:p>
            <a:pPr algn="r"/>
            <a:r>
              <a:rPr lang="en-GB" dirty="0" smtClean="0"/>
              <a:t>Asst. Professor</a:t>
            </a:r>
          </a:p>
          <a:p>
            <a:pPr algn="r"/>
            <a:r>
              <a:rPr lang="en-GB" dirty="0" smtClean="0"/>
              <a:t>     Dept. of Mathematics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707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Polar coordinates :</a:t>
            </a:r>
            <a:endParaRPr lang="en-IN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>
                    <a:solidFill>
                      <a:schemeClr val="tx2"/>
                    </a:solidFill>
                  </a:rPr>
                  <a:t>     To define polar coordinates fix an origin 0 (called pole) and an initial ray from 0. Then each point P has polar coordinates (r,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>
                    <a:solidFill>
                      <a:schemeClr val="tx2"/>
                    </a:solidFill>
                  </a:rPr>
                  <a:t>) in which r gives the directed distance from 0 to P and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>
                    <a:solidFill>
                      <a:schemeClr val="tx2"/>
                    </a:solidFill>
                  </a:rPr>
                  <a:t> gives the directed angle from the initial ray OX to ray  OP.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chemeClr val="tx2"/>
                    </a:solidFill>
                  </a:rPr>
                  <a:t>                                                  P(r,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>
                    <a:solidFill>
                      <a:schemeClr val="tx2"/>
                    </a:solidFill>
                  </a:rPr>
                  <a:t>)</a:t>
                </a:r>
              </a:p>
              <a:p>
                <a:pPr marL="0" indent="0">
                  <a:buNone/>
                </a:pPr>
                <a:endParaRPr lang="en-GB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GB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GB" dirty="0">
                    <a:solidFill>
                      <a:schemeClr val="tx2"/>
                    </a:solidFill>
                  </a:rPr>
                  <a:t> </a:t>
                </a:r>
                <a:r>
                  <a:rPr lang="en-GB" dirty="0" smtClean="0">
                    <a:solidFill>
                      <a:schemeClr val="tx2"/>
                    </a:solidFill>
                  </a:rPr>
                  <a:t>                          0     initial ray  X</a:t>
                </a:r>
              </a:p>
              <a:p>
                <a:pPr marL="0" indent="0">
                  <a:buNone/>
                </a:pPr>
                <a:r>
                  <a:rPr lang="en-GB" dirty="0">
                    <a:solidFill>
                      <a:schemeClr val="tx2"/>
                    </a:solidFill>
                  </a:rPr>
                  <a:t> </a:t>
                </a:r>
                <a:r>
                  <a:rPr lang="en-GB" dirty="0" smtClean="0">
                    <a:solidFill>
                      <a:schemeClr val="tx2"/>
                    </a:solidFill>
                  </a:rPr>
                  <a:t>                 origin (pole) </a:t>
                </a:r>
                <a:endParaRPr lang="en-IN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 r="-290" b="-14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3193961" y="3825026"/>
            <a:ext cx="1712890" cy="13007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rved Up Arrow 14"/>
          <p:cNvSpPr/>
          <p:nvPr/>
        </p:nvSpPr>
        <p:spPr>
          <a:xfrm rot="14551800">
            <a:off x="3539867" y="4884172"/>
            <a:ext cx="355009" cy="12435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 flipH="1" flipV="1">
            <a:off x="4816698" y="3825025"/>
            <a:ext cx="90152" cy="941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206839" y="5029491"/>
            <a:ext cx="2047740" cy="10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93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079" y="365125"/>
            <a:ext cx="10515600" cy="1325563"/>
          </a:xfrm>
        </p:spPr>
        <p:txBody>
          <a:bodyPr/>
          <a:lstStyle/>
          <a:p>
            <a:r>
              <a:rPr lang="en-GB" dirty="0" smtClean="0"/>
              <a:t>Note :</a:t>
            </a:r>
            <a:endParaRPr lang="en-I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q"/>
                </a:pPr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 is +</a:t>
                </a:r>
                <a:r>
                  <a:rPr lang="en-IN" dirty="0" err="1" smtClean="0"/>
                  <a:t>ve</a:t>
                </a:r>
                <a:r>
                  <a:rPr lang="en-IN" dirty="0" smtClean="0"/>
                  <a:t> when measured counter clockwise (anticlockwise) and –</a:t>
                </a:r>
                <a:r>
                  <a:rPr lang="en-IN" dirty="0" err="1" smtClean="0"/>
                  <a:t>ve</a:t>
                </a:r>
                <a:r>
                  <a:rPr lang="en-IN" dirty="0" smtClean="0"/>
                  <a:t> when measured clockwise.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dirty="0"/>
                  <a:t> </a:t>
                </a:r>
                <a:r>
                  <a:rPr lang="en-GB" dirty="0" smtClean="0"/>
                  <a:t>The angle associated with a given point is not unique.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dirty="0"/>
                  <a:t> </a:t>
                </a:r>
                <a:r>
                  <a:rPr lang="en-GB" dirty="0" smtClean="0"/>
                  <a:t>For example : The point 2 units from the origin along the ray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dirty="0" smtClean="0"/>
                  <a:t> as polar coordinates r = 2,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 also it has polar coordinates r = 2,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IN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272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169" y="1791034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> </a:t>
                </a:r>
                <a:r>
                  <a:rPr lang="en-GB" dirty="0" smtClean="0"/>
                  <a:t>                                                         P(2,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)= P(2,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) </a:t>
                </a: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169" y="1791034"/>
                <a:ext cx="10515600" cy="4351338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3013656" y="2279561"/>
            <a:ext cx="2820474" cy="21378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013656" y="4324082"/>
            <a:ext cx="3541690" cy="77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203065" y="2606428"/>
            <a:ext cx="321972" cy="643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57612" y="2535594"/>
            <a:ext cx="38637" cy="2060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rved Up Arrow 13"/>
          <p:cNvSpPr/>
          <p:nvPr/>
        </p:nvSpPr>
        <p:spPr>
          <a:xfrm rot="4423491" flipH="1">
            <a:off x="2762523" y="3934500"/>
            <a:ext cx="605297" cy="669701"/>
          </a:xfrm>
          <a:prstGeom prst="curvedUpArrow">
            <a:avLst>
              <a:gd name="adj1" fmla="val 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9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Some times r is –</a:t>
                </a:r>
                <a:r>
                  <a:rPr lang="en-GB" dirty="0" err="1" smtClean="0"/>
                  <a:t>ve</a:t>
                </a:r>
                <a:r>
                  <a:rPr lang="en-GB" dirty="0" smtClean="0"/>
                  <a:t> </a:t>
                </a:r>
              </a:p>
              <a:p>
                <a:pPr marL="0" indent="0">
                  <a:buNone/>
                </a:pPr>
                <a:r>
                  <a:rPr lang="en-GB" dirty="0" smtClean="0"/>
                  <a:t>For example : Point P(2,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) can be reached by turning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 radians anticlockwise from the initial ray and going </a:t>
                </a:r>
                <a:r>
                  <a:rPr lang="en-IN" dirty="0" err="1" smtClean="0"/>
                  <a:t>farward</a:t>
                </a:r>
                <a:r>
                  <a:rPr lang="en-IN" dirty="0" smtClean="0"/>
                  <a:t> 2 units. It can also be reached by turning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 radian counter clockwise 2 units. So the point also has the polar coordinates r = -2,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IN" dirty="0" smtClean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6350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Polar equations :</a:t>
            </a:r>
            <a:endParaRPr lang="en-I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If we hold r fixed at a constant value say r = a ≠ 0, the point P(r,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dirty="0" smtClean="0"/>
                  <a:t> will lie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IN" dirty="0" smtClean="0"/>
                  <a:t> units from the origin 0. As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 varies over 0 to 2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IN" dirty="0" smtClean="0"/>
                  <a:t>P then traces a circle of radius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IN" dirty="0" smtClean="0"/>
                  <a:t> centred at 0.    r = a</a:t>
                </a:r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> </a:t>
                </a:r>
                <a:r>
                  <a:rPr lang="en-GB" dirty="0" smtClean="0"/>
                  <a:t>                                                              </a:t>
                </a:r>
              </a:p>
              <a:p>
                <a:pPr marL="0" indent="0">
                  <a:buNone/>
                </a:pPr>
                <a:r>
                  <a:rPr lang="en-GB" dirty="0"/>
                  <a:t> </a:t>
                </a:r>
                <a:r>
                  <a:rPr lang="en-GB" dirty="0" smtClean="0"/>
                  <a:t>                                                                                                       x</a:t>
                </a:r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144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lowchart: Connector 3"/>
          <p:cNvSpPr/>
          <p:nvPr/>
        </p:nvSpPr>
        <p:spPr>
          <a:xfrm>
            <a:off x="4185634" y="3116687"/>
            <a:ext cx="3258355" cy="24083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37538" y="3271234"/>
            <a:ext cx="830687" cy="109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718220" y="4320862"/>
            <a:ext cx="3770290" cy="49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022761" y="4345395"/>
            <a:ext cx="1545464" cy="38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0</a:t>
            </a:r>
            <a:endParaRPr lang="en-I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447764" y="3779131"/>
                <a:ext cx="9916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> 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IN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764" y="3779131"/>
                <a:ext cx="991673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520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If we hold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 fixed at constant value, say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IN" dirty="0" smtClean="0"/>
                  <a:t> and let r vary between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𝑡𝑜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∞. </m:t>
                    </m:r>
                  </m:oMath>
                </a14:m>
                <a:r>
                  <a:rPr lang="en-IN" dirty="0" smtClean="0"/>
                  <a:t>The point P(r,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) traces the line through 0 that makes an angle of measure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IN" dirty="0" smtClean="0"/>
                  <a:t> with the initial ray. 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> </a:t>
                </a:r>
                <a:r>
                  <a:rPr lang="en-GB" dirty="0" smtClean="0"/>
                  <a:t>                                       0                             x </a:t>
                </a: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2884867" y="3668029"/>
            <a:ext cx="2550017" cy="22795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159876" y="4807810"/>
            <a:ext cx="2627291" cy="515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urved Up Arrow 8"/>
          <p:cNvSpPr/>
          <p:nvPr/>
        </p:nvSpPr>
        <p:spPr>
          <a:xfrm rot="997698" flipH="1" flipV="1">
            <a:off x="4325995" y="4284328"/>
            <a:ext cx="587609" cy="50140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14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241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Wingdings</vt:lpstr>
      <vt:lpstr>Office Theme</vt:lpstr>
      <vt:lpstr>POLAR COORDINATES</vt:lpstr>
      <vt:lpstr>Polar coordinates :</vt:lpstr>
      <vt:lpstr>Note :</vt:lpstr>
      <vt:lpstr>PowerPoint Presentation</vt:lpstr>
      <vt:lpstr>PowerPoint Presentation</vt:lpstr>
      <vt:lpstr>Polar equations :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 COORDINATES</dc:title>
  <dc:creator>HP</dc:creator>
  <cp:lastModifiedBy>HP</cp:lastModifiedBy>
  <cp:revision>8</cp:revision>
  <dcterms:created xsi:type="dcterms:W3CDTF">2020-11-01T07:39:50Z</dcterms:created>
  <dcterms:modified xsi:type="dcterms:W3CDTF">2020-11-01T08:40:07Z</dcterms:modified>
</cp:coreProperties>
</file>