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13641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358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94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2548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13648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652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594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95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78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47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864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A668E158-DDC2-4931-919E-20F5C12E88FC}" type="datetimeFigureOut">
              <a:rPr lang="en-US" smtClean="0"/>
              <a:t>8/26/2020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3D12C6A7-A1DD-4E0D-B19B-C3061A7CCF8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291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UNIT - III</a:t>
            </a:r>
            <a:endParaRPr lang="en-IN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9355" y="1571612"/>
            <a:ext cx="8774645" cy="255454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8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FUNCTIONS  OF </a:t>
            </a:r>
          </a:p>
          <a:p>
            <a:pPr algn="ctr"/>
            <a:r>
              <a:rPr lang="en-US" sz="8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SEVERAL VARIABLES</a:t>
            </a:r>
            <a:endParaRPr lang="en-IN" sz="8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398" y="4572008"/>
            <a:ext cx="56436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Ms.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Nirusha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Shetty</a:t>
            </a:r>
            <a:endParaRPr lang="en-US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Asst. Professor</a:t>
            </a:r>
          </a:p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Department of Mathematics</a:t>
            </a:r>
            <a:endParaRPr lang="en-IN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Definition :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sz="2800" dirty="0" smtClean="0"/>
              <a:t>The set of points (</a:t>
            </a:r>
            <a:r>
              <a:rPr lang="en-US" sz="2800" dirty="0" err="1" smtClean="0"/>
              <a:t>x,y,z</a:t>
            </a:r>
            <a:r>
              <a:rPr lang="en-US" sz="2800" dirty="0" smtClean="0"/>
              <a:t>) in space where a function of three independent variables has a constant value f(</a:t>
            </a:r>
            <a:r>
              <a:rPr lang="en-US" sz="2800" dirty="0" err="1" smtClean="0"/>
              <a:t>x,y,z</a:t>
            </a:r>
            <a:r>
              <a:rPr lang="en-US" sz="2800" dirty="0" smtClean="0"/>
              <a:t>) = c is called a level surface of f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3600" b="1" dirty="0" smtClean="0"/>
              <a:t>Example :</a:t>
            </a:r>
          </a:p>
          <a:p>
            <a:pPr>
              <a:buNone/>
            </a:pPr>
            <a:r>
              <a:rPr lang="en-US" sz="2800" dirty="0" smtClean="0"/>
              <a:t>Describe the level surfaces of the function </a:t>
            </a:r>
            <a:endParaRPr lang="en-IN" sz="28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4941168"/>
            <a:ext cx="4019550" cy="581025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en-US" b="1" dirty="0" smtClean="0"/>
              <a:t>Limits and Continuity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752486" cy="51149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b="1" dirty="0" smtClean="0"/>
              <a:t>Definition 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sz="2800" dirty="0" smtClean="0"/>
              <a:t>A function 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approaches the limit ‘L’ as (</a:t>
            </a:r>
            <a:r>
              <a:rPr lang="en-US" sz="2800" dirty="0" err="1" smtClean="0"/>
              <a:t>x,y</a:t>
            </a:r>
            <a:r>
              <a:rPr lang="en-US" sz="2800" dirty="0" smtClean="0"/>
              <a:t>) ―&gt; (x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, y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) and we write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smtClean="0"/>
              <a:t>For every </a:t>
            </a:r>
            <a:r>
              <a:rPr lang="el-GR" sz="2800" dirty="0" smtClean="0"/>
              <a:t>ϵ</a:t>
            </a:r>
            <a:r>
              <a:rPr lang="en-US" sz="2800" dirty="0" smtClean="0"/>
              <a:t> &gt; 0, there exist a corresponding number </a:t>
            </a:r>
            <a:r>
              <a:rPr lang="el-GR" sz="2800" dirty="0" smtClean="0"/>
              <a:t>δ</a:t>
            </a:r>
            <a:r>
              <a:rPr lang="en-US" sz="2800" dirty="0" smtClean="0"/>
              <a:t> &gt; 0 such that for all (</a:t>
            </a:r>
            <a:r>
              <a:rPr lang="en-US" sz="2800" dirty="0" err="1" smtClean="0"/>
              <a:t>x,y</a:t>
            </a:r>
            <a:r>
              <a:rPr lang="en-US" sz="2800" dirty="0" smtClean="0"/>
              <a:t>) in the domain of f, |f(</a:t>
            </a:r>
            <a:r>
              <a:rPr lang="en-US" sz="2800" dirty="0" err="1" smtClean="0"/>
              <a:t>x,y</a:t>
            </a:r>
            <a:r>
              <a:rPr lang="en-US" sz="2800" dirty="0" smtClean="0"/>
              <a:t>) – L| &lt; </a:t>
            </a:r>
            <a:r>
              <a:rPr lang="el-GR" sz="2800" dirty="0" smtClean="0"/>
              <a:t>ϵ</a:t>
            </a:r>
            <a:r>
              <a:rPr lang="en-US" sz="2800" dirty="0" smtClean="0"/>
              <a:t>, whenever</a:t>
            </a:r>
          </a:p>
          <a:p>
            <a:pPr>
              <a:buNone/>
            </a:pPr>
            <a:endParaRPr lang="en-IN" sz="2800" dirty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</a:t>
            </a:r>
            <a:endParaRPr lang="en-IN" sz="28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643182"/>
            <a:ext cx="3390900" cy="676275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85514" y="3948141"/>
            <a:ext cx="4581525" cy="581025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7092280" y="3983076"/>
            <a:ext cx="3600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 δ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/>
              <a:t>Examples </a:t>
            </a:r>
            <a:endParaRPr lang="en-IN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514350" indent="-514350">
                  <a:buAutoNum type="arabicPeriod"/>
                </a:pPr>
                <a:r>
                  <a:rPr lang="en-IN" sz="3000" dirty="0" smtClean="0"/>
                  <a:t>Calculating limits</a:t>
                </a:r>
              </a:p>
              <a:p>
                <a:pPr marL="0" indent="0">
                  <a:buNone/>
                </a:pPr>
                <a:r>
                  <a:rPr lang="en-IN" sz="3000" dirty="0"/>
                  <a:t> </a:t>
                </a:r>
                <a:r>
                  <a:rPr lang="en-IN" sz="3000" dirty="0" smtClean="0"/>
                  <a:t> a.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3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30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300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)→(0,1)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IN" sz="3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N" sz="3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IN" sz="3000" dirty="0" smtClean="0"/>
              </a:p>
              <a:p>
                <a:pPr marL="0" indent="0">
                  <a:buNone/>
                </a:pPr>
                <a:r>
                  <a:rPr lang="en-IN" sz="3000" dirty="0"/>
                  <a:t> </a:t>
                </a:r>
                <a:r>
                  <a:rPr lang="en-IN" sz="3000" dirty="0" smtClean="0"/>
                  <a:t> b.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3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3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30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)→(3,4)</m:t>
                            </m:r>
                          </m:lim>
                        </m:limLow>
                      </m:fName>
                      <m:e>
                        <m:rad>
                          <m:radPr>
                            <m:degHide m:val="on"/>
                            <m:ctrlPr>
                              <a:rPr lang="en-IN" sz="3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N" sz="3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func>
                  </m:oMath>
                </a14:m>
                <a:endParaRPr lang="en-IN" sz="3000" dirty="0" smtClean="0"/>
              </a:p>
              <a:p>
                <a:pPr marL="0" indent="0">
                  <a:buNone/>
                </a:pPr>
                <a:r>
                  <a:rPr lang="en-IN" sz="3000" dirty="0" smtClean="0"/>
                  <a:t>2. Find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3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3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30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3000" i="1">
                                <a:latin typeface="Cambria Math" panose="02040503050406030204" pitchFamily="18" charset="0"/>
                              </a:rPr>
                              <m:t>)→(0,0)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IN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N" sz="3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3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IN" sz="3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rad>
                                <m:r>
                                  <a:rPr lang="en-IN" sz="3000" b="0" i="1" smtClean="0">
                                    <a:latin typeface="Cambria Math" panose="02040503050406030204" pitchFamily="18" charset="0"/>
                                  </a:rPr>
                                  <m:t> 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IN" sz="3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IN" sz="3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IN" sz="3000" dirty="0"/>
              </a:p>
              <a:p>
                <a:pPr marL="0" indent="0">
                  <a:buNone/>
                </a:pPr>
                <a:endParaRPr lang="en-IN" sz="3000" dirty="0"/>
              </a:p>
              <a:p>
                <a:pPr marL="0" indent="0">
                  <a:buNone/>
                </a:pPr>
                <a:r>
                  <a:rPr lang="en-IN" dirty="0"/>
                  <a:t>  </a:t>
                </a: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78" t="-459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IN" dirty="0" smtClean="0"/>
                  <a:t>3. </a:t>
                </a:r>
                <a:r>
                  <a:rPr lang="en-IN" sz="2800" dirty="0" smtClean="0"/>
                  <a:t>Applying the limit definition find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limLow>
                          <m:limLowPr>
                            <m:ctrlPr>
                              <a:rPr lang="en-IN" sz="2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IN" sz="2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)→(0,0)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IN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IN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sSup>
                                  <m:sSupPr>
                                    <m:ctrlP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IN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IN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en-IN" sz="2800" dirty="0" smtClean="0"/>
                  <a:t>if it exists.</a:t>
                </a:r>
                <a:endParaRPr lang="en-IN" sz="2800" dirty="0"/>
              </a:p>
              <a:p>
                <a:pPr marL="0" indent="0">
                  <a:buNone/>
                </a:pPr>
                <a:endParaRPr lang="en-IN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1" t="-23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3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/>
              <a:t>Continuous functions of 2 variables :</a:t>
            </a:r>
            <a:endParaRPr lang="en-IN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IN" sz="2800" dirty="0" smtClean="0"/>
                  <a:t>A function f(</a:t>
                </a:r>
                <a:r>
                  <a:rPr lang="en-IN" sz="2800" dirty="0" err="1" smtClean="0"/>
                  <a:t>x,y</a:t>
                </a:r>
                <a:r>
                  <a:rPr lang="en-IN" sz="2800" dirty="0" smtClean="0"/>
                  <a:t>) is continuous at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2800" dirty="0" smtClean="0"/>
                  <a:t> if,</a:t>
                </a:r>
              </a:p>
              <a:p>
                <a:pPr marL="514350" indent="-514350">
                  <a:buAutoNum type="arabicPeriod"/>
                </a:pPr>
                <a:r>
                  <a:rPr lang="en-IN" sz="2800" dirty="0"/>
                  <a:t>f</a:t>
                </a:r>
                <a:r>
                  <a:rPr lang="en-IN" sz="2800" dirty="0" smtClean="0"/>
                  <a:t> </a:t>
                </a:r>
                <a:r>
                  <a:rPr lang="en-IN" sz="2800" dirty="0" smtClean="0"/>
                  <a:t>is defined at </a:t>
                </a:r>
                <a14:m>
                  <m:oMath xmlns:m="http://schemas.openxmlformats.org/officeDocument/2006/math">
                    <m:r>
                      <a:rPr lang="en-IN" sz="28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N" sz="2800" dirty="0" smtClean="0"/>
              </a:p>
              <a:p>
                <a:pPr marL="514350" indent="-514350">
                  <a:buAutoNum type="arabicPeriod" startAt="2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IN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28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280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)→(</m:t>
                            </m:r>
                            <m:sSub>
                              <m:sSubPr>
                                <m:ctrlP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</m:fName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en-IN" sz="2800" dirty="0" smtClean="0"/>
                  <a:t>exist</a:t>
                </a:r>
              </a:p>
              <a:p>
                <a:pPr marL="514350" indent="-514350">
                  <a:buAutoNum type="arabicPeriod" startAt="2"/>
                </a:pPr>
                <a:r>
                  <a:rPr lang="en-IN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2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2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)→(</m:t>
                            </m:r>
                            <m:sSub>
                              <m:sSubPr>
                                <m:ctrlP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</m:fName>
                      <m:e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N" sz="2800" dirty="0" smtClean="0"/>
              </a:p>
              <a:p>
                <a:pPr marL="0" indent="0">
                  <a:buNone/>
                </a:pPr>
                <a:r>
                  <a:rPr lang="en-IN" sz="2800" dirty="0" smtClean="0"/>
                  <a:t>      A function is continuous if it is continuous at every point of its domain.</a:t>
                </a:r>
                <a:endParaRPr lang="en-IN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78" t="-2381" b="-11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3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smtClean="0"/>
              <a:t>Example </a:t>
            </a:r>
            <a:r>
              <a:rPr lang="en-IN" dirty="0" smtClean="0"/>
              <a:t>:</a:t>
            </a:r>
            <a:endParaRPr lang="en-I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IN" sz="2800" dirty="0" smtClean="0"/>
                  <a:t>Show that,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IN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,     (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)≠(0,0)</m:t>
                            </m:r>
                          </m:e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0             </m:t>
                            </m:r>
                            <m:d>
                              <m:dPr>
                                <m:ctrlP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IN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=(0,0)</m:t>
                            </m:r>
                          </m:e>
                        </m:eqArr>
                      </m:e>
                    </m:d>
                  </m:oMath>
                </a14:m>
                <a:endParaRPr lang="en-IN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7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/>
              <a:t>Two-path test for non-existence of a limit :</a:t>
            </a:r>
            <a:endParaRPr lang="en-IN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IN" sz="2800" dirty="0" smtClean="0"/>
                  <a:t>       If a function f(</a:t>
                </a:r>
                <a:r>
                  <a:rPr lang="en-IN" sz="2800" dirty="0" err="1" smtClean="0"/>
                  <a:t>x,y</a:t>
                </a:r>
                <a:r>
                  <a:rPr lang="en-IN" sz="2800" dirty="0" smtClean="0"/>
                  <a:t>) has different limits along 2 different paths as 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)→(</m:t>
                    </m:r>
                    <m:sSub>
                      <m:sSubPr>
                        <m:ctrlP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I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I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2800" dirty="0" smtClean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IN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IN" sz="2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IN" sz="2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)→(</m:t>
                            </m:r>
                            <m:sSub>
                              <m:sSubPr>
                                <m:ctrlP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I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</m:fName>
                      <m:e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IN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IN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IN" sz="2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en-IN" sz="2800" dirty="0" smtClean="0"/>
                  <a:t> doesn’t exist.</a:t>
                </a: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r>
                  <a:rPr lang="en-IN" sz="3600" b="1" dirty="0" smtClean="0"/>
                  <a:t>Example :</a:t>
                </a:r>
              </a:p>
              <a:p>
                <a:pPr marL="0" indent="0">
                  <a:buNone/>
                </a:pPr>
                <a:r>
                  <a:rPr lang="en-IN" dirty="0"/>
                  <a:t> </a:t>
                </a:r>
                <a:r>
                  <a:rPr lang="en-IN" dirty="0" smtClean="0"/>
                  <a:t>  </a:t>
                </a:r>
                <a:r>
                  <a:rPr lang="en-IN" sz="2800" dirty="0" smtClean="0"/>
                  <a:t>Applying the two path test show that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IN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N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IN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I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N" sz="2800" dirty="0" smtClean="0"/>
                  <a:t> has no limit as </a:t>
                </a:r>
                <a14:m>
                  <m:oMath xmlns:m="http://schemas.openxmlformats.org/officeDocument/2006/math">
                    <m:r>
                      <a:rPr lang="en-IN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800" i="1">
                        <a:latin typeface="Cambria Math" panose="02040503050406030204" pitchFamily="18" charset="0"/>
                      </a:rPr>
                      <m:t>)→(0,0)</m:t>
                    </m:r>
                  </m:oMath>
                </a14:m>
                <a:endParaRPr lang="en-IN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625" t="-3571" r="-271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0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/>
              <a:t>Definition :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Suppose D is a set of n-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tuples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real numbers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(x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,…..,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) a real valued function f on D is defined as a rule which assigns a unique real number w = f(x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,…..,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to each element in D. The set D is called the Domain, the set of all w values is called the functions Range.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Hence w is the independent variable of f and f is said to be a function of n independent variables </a:t>
            </a:r>
            <a:r>
              <a:rPr lang="en-US" sz="2800" dirty="0" smtClean="0"/>
              <a:t>x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to </a:t>
            </a:r>
            <a:r>
              <a:rPr lang="en-US" sz="2800" dirty="0" err="1" smtClean="0"/>
              <a:t>x</a:t>
            </a:r>
            <a:r>
              <a:rPr lang="en-US" sz="2800" baseline="-25000" dirty="0" err="1" smtClean="0"/>
              <a:t>n</a:t>
            </a:r>
            <a:r>
              <a:rPr lang="en-US" sz="2800" dirty="0"/>
              <a:t> </a:t>
            </a:r>
            <a:r>
              <a:rPr lang="en-US" sz="2800" dirty="0" smtClean="0"/>
              <a:t>. 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values (</a:t>
            </a:r>
            <a:r>
              <a:rPr lang="en-US" sz="2800" dirty="0" smtClean="0"/>
              <a:t>x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x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,….., </a:t>
            </a:r>
            <a:r>
              <a:rPr lang="en-US" sz="2800" dirty="0" err="1" smtClean="0"/>
              <a:t>x</a:t>
            </a:r>
            <a:r>
              <a:rPr lang="en-US" sz="2800" baseline="-25000" dirty="0" err="1" smtClean="0"/>
              <a:t>n</a:t>
            </a:r>
            <a:r>
              <a:rPr lang="en-US" sz="2800" dirty="0" smtClean="0"/>
              <a:t> ) is called the functions input variable and w is called the functions output variable.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Definitions :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A point (x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, y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) is called an interior point of a region R in the </a:t>
            </a:r>
            <a:r>
              <a:rPr lang="en-US" sz="2800" dirty="0" err="1" smtClean="0"/>
              <a:t>xy</a:t>
            </a:r>
            <a:r>
              <a:rPr lang="en-US" sz="2800" dirty="0" smtClean="0"/>
              <a:t> plane if it is the center of a disc of +</a:t>
            </a:r>
            <a:r>
              <a:rPr lang="en-US" sz="2800" dirty="0" err="1" smtClean="0"/>
              <a:t>ve</a:t>
            </a:r>
            <a:r>
              <a:rPr lang="en-US" sz="2800" dirty="0" smtClean="0"/>
              <a:t> radius that lies entirely in R as shown in the figure </a:t>
            </a:r>
            <a:endParaRPr lang="en-IN" sz="2800" dirty="0"/>
          </a:p>
        </p:txBody>
      </p:sp>
      <p:sp>
        <p:nvSpPr>
          <p:cNvPr id="4" name="Oval 3"/>
          <p:cNvSpPr/>
          <p:nvPr/>
        </p:nvSpPr>
        <p:spPr>
          <a:xfrm>
            <a:off x="3468605" y="4037931"/>
            <a:ext cx="3384376" cy="208823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355976" y="4994172"/>
            <a:ext cx="864096" cy="72008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/>
          <p:cNvSpPr/>
          <p:nvPr/>
        </p:nvSpPr>
        <p:spPr>
          <a:xfrm>
            <a:off x="4752020" y="531820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Connector 7"/>
          <p:cNvCxnSpPr>
            <a:stCxn id="6" idx="7"/>
          </p:cNvCxnSpPr>
          <p:nvPr/>
        </p:nvCxnSpPr>
        <p:spPr>
          <a:xfrm flipV="1">
            <a:off x="4813483" y="4994172"/>
            <a:ext cx="694621" cy="334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88454" y="4787989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I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454" y="4787989"/>
                <a:ext cx="792088" cy="369332"/>
              </a:xfrm>
              <a:prstGeom prst="rect">
                <a:avLst/>
              </a:prstGeom>
              <a:blipFill>
                <a:blip r:embed="rId2"/>
                <a:stretch>
                  <a:fillRect l="-2308" r="-18462" b="-1311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754666" y="4223664"/>
            <a:ext cx="1284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/>
              <a:t>R</a:t>
            </a: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A point (x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, y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) is boundary point of R if every disc centered at (x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, y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) contains point that lie outside of R as well as point that lie inside R as shown in the figure </a:t>
            </a:r>
            <a:endParaRPr lang="en-IN" sz="2800" dirty="0"/>
          </a:p>
        </p:txBody>
      </p:sp>
      <p:sp>
        <p:nvSpPr>
          <p:cNvPr id="2" name="Oval 1"/>
          <p:cNvSpPr/>
          <p:nvPr/>
        </p:nvSpPr>
        <p:spPr>
          <a:xfrm>
            <a:off x="2915816" y="3140968"/>
            <a:ext cx="3744416" cy="30963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Oval 3"/>
          <p:cNvSpPr/>
          <p:nvPr/>
        </p:nvSpPr>
        <p:spPr>
          <a:xfrm>
            <a:off x="6090398" y="3316709"/>
            <a:ext cx="1080120" cy="79208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/>
          <p:cNvSpPr/>
          <p:nvPr/>
        </p:nvSpPr>
        <p:spPr>
          <a:xfrm>
            <a:off x="5364088" y="5445224"/>
            <a:ext cx="1080120" cy="100811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/>
          <p:cNvSpPr/>
          <p:nvPr/>
        </p:nvSpPr>
        <p:spPr>
          <a:xfrm>
            <a:off x="5904148" y="594928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Oval 6"/>
          <p:cNvSpPr/>
          <p:nvPr/>
        </p:nvSpPr>
        <p:spPr>
          <a:xfrm flipH="1">
            <a:off x="6595628" y="3640745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" name="Straight Connector 8"/>
          <p:cNvCxnSpPr>
            <a:stCxn id="7" idx="7"/>
          </p:cNvCxnSpPr>
          <p:nvPr/>
        </p:nvCxnSpPr>
        <p:spPr>
          <a:xfrm flipV="1">
            <a:off x="6606173" y="3140968"/>
            <a:ext cx="846147" cy="5103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6"/>
          </p:cNvCxnSpPr>
          <p:nvPr/>
        </p:nvCxnSpPr>
        <p:spPr>
          <a:xfrm>
            <a:off x="5949867" y="5972140"/>
            <a:ext cx="1220651" cy="2285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273239" y="2947377"/>
                <a:ext cx="9752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239" y="2947377"/>
                <a:ext cx="975203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84268" y="5810333"/>
                <a:ext cx="9752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268" y="5810333"/>
                <a:ext cx="975203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907509" y="3754854"/>
            <a:ext cx="1128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 smtClean="0"/>
              <a:t>R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The interior points of a region, as a set, make up the interior of the region.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 </a:t>
            </a:r>
            <a:r>
              <a:rPr lang="en-US" sz="2800" dirty="0" smtClean="0"/>
              <a:t>The regions boundary points is called boundary of the region.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 </a:t>
            </a:r>
            <a:r>
              <a:rPr lang="en-US" sz="2800" dirty="0" smtClean="0"/>
              <a:t>A region is open, if it consist entirely of interior point 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(i.e. infinitely many interior points)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A region is closed, if it contains all interior points and all its boundary points.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/>
              <a:t> A region on the plane is bounded if it lies inside a disc of positive radius.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A region which is not bounded is called unbounded region.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Example :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64318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    Describe </a:t>
            </a:r>
            <a:r>
              <a:rPr lang="en-US" sz="2800" dirty="0" smtClean="0"/>
              <a:t>the domain of the function</a:t>
            </a:r>
            <a:endParaRPr lang="en-IN" sz="2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357562"/>
            <a:ext cx="2762250" cy="58102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3600" b="1" dirty="0" smtClean="0"/>
              <a:t>Definitions :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sz="2800" dirty="0" smtClean="0"/>
              <a:t>The set of points on the plane where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has a constant value that is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= c is called  the level curve of f.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en-US" sz="2800" dirty="0" smtClean="0"/>
              <a:t>The set of all points (x, y, f(</a:t>
            </a:r>
            <a:r>
              <a:rPr lang="en-US" sz="2800" dirty="0" err="1" smtClean="0"/>
              <a:t>x,y</a:t>
            </a:r>
            <a:r>
              <a:rPr lang="en-US" sz="2800" dirty="0" smtClean="0"/>
              <a:t>)) in space for (</a:t>
            </a:r>
            <a:r>
              <a:rPr lang="en-US" sz="2800" dirty="0" err="1" smtClean="0"/>
              <a:t>x,y</a:t>
            </a:r>
            <a:r>
              <a:rPr lang="en-US" sz="2800" dirty="0" smtClean="0"/>
              <a:t>) in the domain of f is called the graph of f. </a:t>
            </a:r>
          </a:p>
          <a:p>
            <a:pPr>
              <a:buNone/>
            </a:pPr>
            <a:r>
              <a:rPr lang="en-US" sz="2800" dirty="0" smtClean="0"/>
              <a:t>     The graph of f is also called the surface z = f(</a:t>
            </a:r>
            <a:r>
              <a:rPr lang="en-US" sz="2800" dirty="0" err="1" smtClean="0"/>
              <a:t>x,y</a:t>
            </a:r>
            <a:r>
              <a:rPr lang="en-US" sz="2800" dirty="0" smtClean="0"/>
              <a:t>)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07167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4000" b="1" dirty="0" smtClean="0"/>
              <a:t>  Example </a:t>
            </a:r>
            <a:r>
              <a:rPr lang="en-US" sz="4000" b="1" dirty="0" smtClean="0"/>
              <a:t>:</a:t>
            </a:r>
          </a:p>
          <a:p>
            <a:pPr>
              <a:buNone/>
            </a:pPr>
            <a:r>
              <a:rPr lang="en-US" sz="2800" dirty="0" smtClean="0"/>
              <a:t>    Graph </a:t>
            </a:r>
            <a:r>
              <a:rPr lang="en-US" sz="2800" dirty="0" smtClean="0"/>
              <a:t>f(</a:t>
            </a:r>
            <a:r>
              <a:rPr lang="en-US" sz="2800" dirty="0" err="1" smtClean="0"/>
              <a:t>x,y</a:t>
            </a:r>
            <a:r>
              <a:rPr lang="en-US" sz="2800" dirty="0" smtClean="0"/>
              <a:t>) = 100 –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– y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and plot the level curves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= 0,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= 51, f(</a:t>
            </a:r>
            <a:r>
              <a:rPr lang="en-US" sz="2800" dirty="0" err="1" smtClean="0"/>
              <a:t>x,y</a:t>
            </a:r>
            <a:r>
              <a:rPr lang="en-US" sz="2800" dirty="0" smtClean="0"/>
              <a:t>) = 75 in the domain of f in the plane. </a:t>
            </a:r>
            <a:r>
              <a:rPr lang="en-US" sz="2800" baseline="30000" dirty="0" smtClean="0"/>
              <a:t>                                              </a:t>
            </a:r>
            <a:endParaRPr lang="en-IN" sz="28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138</TotalTime>
  <Words>638</Words>
  <Application>Microsoft Office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Franklin Gothic Book</vt:lpstr>
      <vt:lpstr>Times New Roman</vt:lpstr>
      <vt:lpstr>Wingdings</vt:lpstr>
      <vt:lpstr>Crop</vt:lpstr>
      <vt:lpstr>UNIT - III</vt:lpstr>
      <vt:lpstr>PowerPoint Presentation</vt:lpstr>
      <vt:lpstr>Definitions :</vt:lpstr>
      <vt:lpstr>PowerPoint Presentation</vt:lpstr>
      <vt:lpstr>PowerPoint Presentation</vt:lpstr>
      <vt:lpstr>PowerPoint Presentation</vt:lpstr>
      <vt:lpstr>Example : </vt:lpstr>
      <vt:lpstr>PowerPoint Presentation</vt:lpstr>
      <vt:lpstr>PowerPoint Presentation</vt:lpstr>
      <vt:lpstr>Definition :</vt:lpstr>
      <vt:lpstr>Limits and Continuity</vt:lpstr>
      <vt:lpstr>Examples </vt:lpstr>
      <vt:lpstr>PowerPoint Presentation</vt:lpstr>
      <vt:lpstr>Continuous functions of 2 variables :</vt:lpstr>
      <vt:lpstr>Example :</vt:lpstr>
      <vt:lpstr>Two-path test for non-existence of a limit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- III</dc:title>
  <dc:creator>bbh-05</dc:creator>
  <cp:lastModifiedBy>Dell</cp:lastModifiedBy>
  <cp:revision>15</cp:revision>
  <dcterms:created xsi:type="dcterms:W3CDTF">2020-08-14T02:53:03Z</dcterms:created>
  <dcterms:modified xsi:type="dcterms:W3CDTF">2020-08-26T08:20:45Z</dcterms:modified>
</cp:coreProperties>
</file>