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78" r:id="rId8"/>
    <p:sldId id="264" r:id="rId9"/>
    <p:sldId id="266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77" r:id="rId21"/>
    <p:sldId id="274" r:id="rId22"/>
    <p:sldId id="279" r:id="rId23"/>
    <p:sldId id="291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2" r:id="rId35"/>
    <p:sldId id="293" r:id="rId36"/>
    <p:sldId id="294" r:id="rId37"/>
    <p:sldId id="295" r:id="rId38"/>
    <p:sldId id="296" r:id="rId39"/>
    <p:sldId id="290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6824-5F5D-4BB4-A8B2-7BB0C0C9F7E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985CA-8888-43F9-906D-5394F79B4F0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7527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6824-5F5D-4BB4-A8B2-7BB0C0C9F7E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985CA-8888-43F9-906D-5394F79B4F0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4559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6824-5F5D-4BB4-A8B2-7BB0C0C9F7E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985CA-8888-43F9-906D-5394F79B4F0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4374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6824-5F5D-4BB4-A8B2-7BB0C0C9F7E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985CA-8888-43F9-906D-5394F79B4F0D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4266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6824-5F5D-4BB4-A8B2-7BB0C0C9F7E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985CA-8888-43F9-906D-5394F79B4F0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9411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6824-5F5D-4BB4-A8B2-7BB0C0C9F7E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985CA-8888-43F9-906D-5394F79B4F0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2675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6824-5F5D-4BB4-A8B2-7BB0C0C9F7E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985CA-8888-43F9-906D-5394F79B4F0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50561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6824-5F5D-4BB4-A8B2-7BB0C0C9F7E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985CA-8888-43F9-906D-5394F79B4F0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41170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6824-5F5D-4BB4-A8B2-7BB0C0C9F7E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985CA-8888-43F9-906D-5394F79B4F0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8105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6824-5F5D-4BB4-A8B2-7BB0C0C9F7E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985CA-8888-43F9-906D-5394F79B4F0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1650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6824-5F5D-4BB4-A8B2-7BB0C0C9F7E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985CA-8888-43F9-906D-5394F79B4F0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6730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6824-5F5D-4BB4-A8B2-7BB0C0C9F7E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985CA-8888-43F9-906D-5394F79B4F0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4160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6824-5F5D-4BB4-A8B2-7BB0C0C9F7E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985CA-8888-43F9-906D-5394F79B4F0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9714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6824-5F5D-4BB4-A8B2-7BB0C0C9F7E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985CA-8888-43F9-906D-5394F79B4F0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4197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6824-5F5D-4BB4-A8B2-7BB0C0C9F7E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985CA-8888-43F9-906D-5394F79B4F0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7923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6824-5F5D-4BB4-A8B2-7BB0C0C9F7E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985CA-8888-43F9-906D-5394F79B4F0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1618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A6824-5F5D-4BB4-A8B2-7BB0C0C9F7E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985CA-8888-43F9-906D-5394F79B4F0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4139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02A6824-5F5D-4BB4-A8B2-7BB0C0C9F7E3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985CA-8888-43F9-906D-5394F79B4F0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50615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9F2E2-FDF0-4F73-A800-4597DD660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7175"/>
            <a:ext cx="10515600" cy="62579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                                                IV Semester</a:t>
            </a:r>
          </a:p>
          <a:p>
            <a:pPr marL="0" indent="0">
              <a:buNone/>
            </a:pPr>
            <a:r>
              <a:rPr lang="en-US" b="1" dirty="0"/>
              <a:t>                     BSCPHC 281: Electricity &amp; X-ray Crystallography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IN" b="1" dirty="0"/>
              <a:t>Unit-I: Transients &amp; DC Networks Transient Currents: </a:t>
            </a:r>
          </a:p>
          <a:p>
            <a:pPr marL="0" indent="0">
              <a:buNone/>
            </a:pPr>
            <a:r>
              <a:rPr lang="en-IN" dirty="0"/>
              <a:t>Theory of CR circuit (charging and discharging) –LR circuit (growth and decay), LCR circuit (discharging). Network theorems: Superposition theorem, Thevenin’s &amp; Norton’s theorems. Maximum power transfer theorem (derivation), some applications. Problems. 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US" b="1" dirty="0"/>
              <a:t>Unit-II: Alternating Currents &amp; Filters Alternating currents: </a:t>
            </a:r>
          </a:p>
          <a:p>
            <a:pPr marL="0" indent="0">
              <a:buNone/>
            </a:pPr>
            <a:r>
              <a:rPr lang="en-US" dirty="0"/>
              <a:t>Expression for the RMS value of voltage and currents, j operator principles of superposition and phasor analysis. Response of LR, CR and LCR circuit to sinusoidal voltages using j operators. Series and parallel resonance circuits – expression for the ‘Q’ factor, bandwidth – expression for the power. </a:t>
            </a:r>
          </a:p>
          <a:p>
            <a:pPr marL="0" indent="0">
              <a:buNone/>
            </a:pPr>
            <a:r>
              <a:rPr lang="en-US" dirty="0"/>
              <a:t>Filters: High and low pass filters using CR and LR circuits, frequency response curves, cutoff frequency, qualitative study of band pass filters. Problems.</a:t>
            </a:r>
            <a:endParaRPr lang="en-IN" dirty="0"/>
          </a:p>
          <a:p>
            <a:pPr marL="0" indent="0">
              <a:buNone/>
            </a:pP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4221271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6374A80-8BB0-4293-89E1-B336894189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900" y="276225"/>
            <a:ext cx="11182350" cy="6438900"/>
          </a:xfrm>
        </p:spPr>
      </p:pic>
    </p:spTree>
    <p:extLst>
      <p:ext uri="{BB962C8B-B14F-4D97-AF65-F5344CB8AC3E}">
        <p14:creationId xmlns:p14="http://schemas.microsoft.com/office/powerpoint/2010/main" val="1975884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05C29E7-7A0A-444E-A002-F029134D2A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075" y="161925"/>
            <a:ext cx="11258550" cy="6524625"/>
          </a:xfrm>
        </p:spPr>
      </p:pic>
    </p:spTree>
    <p:extLst>
      <p:ext uri="{BB962C8B-B14F-4D97-AF65-F5344CB8AC3E}">
        <p14:creationId xmlns:p14="http://schemas.microsoft.com/office/powerpoint/2010/main" val="3942019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58882C3-54A1-48F9-A2C7-1B15ADCB80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1049" y="180975"/>
            <a:ext cx="10944225" cy="6419850"/>
          </a:xfrm>
        </p:spPr>
      </p:pic>
    </p:spTree>
    <p:extLst>
      <p:ext uri="{BB962C8B-B14F-4D97-AF65-F5344CB8AC3E}">
        <p14:creationId xmlns:p14="http://schemas.microsoft.com/office/powerpoint/2010/main" val="42111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FC57A0-043B-41BE-8EF6-15ED47B683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3924" y="95250"/>
            <a:ext cx="9553575" cy="6410325"/>
          </a:xfrm>
        </p:spPr>
      </p:pic>
    </p:spTree>
    <p:extLst>
      <p:ext uri="{BB962C8B-B14F-4D97-AF65-F5344CB8AC3E}">
        <p14:creationId xmlns:p14="http://schemas.microsoft.com/office/powerpoint/2010/main" val="3310862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B9684F-D3F5-4DD1-BFA6-5F3B6854B3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1" y="104775"/>
            <a:ext cx="9363074" cy="6648450"/>
          </a:xfrm>
        </p:spPr>
      </p:pic>
    </p:spTree>
    <p:extLst>
      <p:ext uri="{BB962C8B-B14F-4D97-AF65-F5344CB8AC3E}">
        <p14:creationId xmlns:p14="http://schemas.microsoft.com/office/powerpoint/2010/main" val="4234855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C19300B-E5F8-4326-8FB8-E7BB7F3616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8175" y="180974"/>
            <a:ext cx="9563100" cy="6543676"/>
          </a:xfrm>
        </p:spPr>
      </p:pic>
    </p:spTree>
    <p:extLst>
      <p:ext uri="{BB962C8B-B14F-4D97-AF65-F5344CB8AC3E}">
        <p14:creationId xmlns:p14="http://schemas.microsoft.com/office/powerpoint/2010/main" val="41701576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CF56F7DB-8A8C-4C6A-A3DF-046517C98A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5349" y="342899"/>
            <a:ext cx="10106025" cy="6219825"/>
          </a:xfrm>
        </p:spPr>
      </p:pic>
    </p:spTree>
    <p:extLst>
      <p:ext uri="{BB962C8B-B14F-4D97-AF65-F5344CB8AC3E}">
        <p14:creationId xmlns:p14="http://schemas.microsoft.com/office/powerpoint/2010/main" val="2187737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334D70-F18D-495B-B5C5-848F274DA5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7700" y="123825"/>
            <a:ext cx="9820275" cy="6610350"/>
          </a:xfrm>
        </p:spPr>
      </p:pic>
    </p:spTree>
    <p:extLst>
      <p:ext uri="{BB962C8B-B14F-4D97-AF65-F5344CB8AC3E}">
        <p14:creationId xmlns:p14="http://schemas.microsoft.com/office/powerpoint/2010/main" val="873984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847B8FA-77E2-4727-9774-BC2486A61E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2449" y="361950"/>
            <a:ext cx="10525125" cy="6296025"/>
          </a:xfrm>
        </p:spPr>
      </p:pic>
    </p:spTree>
    <p:extLst>
      <p:ext uri="{BB962C8B-B14F-4D97-AF65-F5344CB8AC3E}">
        <p14:creationId xmlns:p14="http://schemas.microsoft.com/office/powerpoint/2010/main" val="28220121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C9D7ED0-D8DA-48DC-9DEA-62908BAC6D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926" y="57150"/>
            <a:ext cx="9467850" cy="6667500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7D7CD04-B160-4FF9-8C8F-5E8B77A7A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6375" y="638175"/>
            <a:ext cx="2644805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928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169EA-A177-4829-A406-28F6E8DDB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4" y="314325"/>
            <a:ext cx="11363325" cy="6096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Unit-III: Electrical &amp; Magnetic Measurements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Force acting on a moving charge in electric and magnetic fields - Lorentz force. Force on a current carrying conductor in a magnetic field. Torque on a current loop in a magnetic field. Magnetic dipole moment – Torque on a magnetic dipole. Equivalence of a current loop and a magnetic dipole.</a:t>
            </a:r>
          </a:p>
          <a:p>
            <a:pPr marL="0" indent="0">
              <a:buNone/>
            </a:pPr>
            <a:r>
              <a:rPr lang="en-US" dirty="0"/>
              <a:t>Ballistic galvanometer – charge sensitivity – effect of damping. Applications of B.G. Determination of capacitance by absolute - determination of high resistance by leakage. Theory of Andersons bridge &amp; De-</a:t>
            </a:r>
            <a:r>
              <a:rPr lang="en-US" dirty="0" err="1"/>
              <a:t>Sauty’s</a:t>
            </a:r>
            <a:r>
              <a:rPr lang="en-US" dirty="0"/>
              <a:t> bridge. Problems.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IN" b="1" dirty="0"/>
              <a:t>Unit-IV: X-ray Crystallography &amp; Superconductivity X- ray crystallography:</a:t>
            </a:r>
            <a:r>
              <a:rPr lang="en-IN" dirty="0"/>
              <a:t> </a:t>
            </a:r>
          </a:p>
          <a:p>
            <a:pPr marL="0" indent="0">
              <a:buNone/>
            </a:pPr>
            <a:r>
              <a:rPr lang="en-IN" dirty="0"/>
              <a:t>production of X-rays. Coolidge tube. Continuous and characteristic X-ray spectra. Moseley’s law. Definition of a lattice, unit cell, seven crystal systems. Miller indices, Bragg’s law. Bragg’s spectrometer, structure of NaCl and </a:t>
            </a:r>
            <a:r>
              <a:rPr lang="en-IN" dirty="0" err="1"/>
              <a:t>KCl</a:t>
            </a:r>
            <a:r>
              <a:rPr lang="en-IN" dirty="0"/>
              <a:t>.</a:t>
            </a:r>
          </a:p>
          <a:p>
            <a:pPr marL="0" indent="0">
              <a:buNone/>
            </a:pPr>
            <a:r>
              <a:rPr lang="en-US" dirty="0"/>
              <a:t>Superconductivity: Elementary ideas – experimental facts, transition temperature, critical field, critical current, Meissner effect. High temperature superconductivity. Applications of superconductivity – production of high magnetic field. Problems.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609032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A4BB9D4-9686-4116-A4D6-F6ABB73F5B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285749"/>
            <a:ext cx="11344275" cy="4276725"/>
          </a:xfrm>
        </p:spPr>
      </p:pic>
    </p:spTree>
    <p:extLst>
      <p:ext uri="{BB962C8B-B14F-4D97-AF65-F5344CB8AC3E}">
        <p14:creationId xmlns:p14="http://schemas.microsoft.com/office/powerpoint/2010/main" val="2722832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6DFADB5-C1BA-4B08-B78E-0C288F6A39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325" y="180975"/>
            <a:ext cx="10896600" cy="6286499"/>
          </a:xfrm>
        </p:spPr>
      </p:pic>
    </p:spTree>
    <p:extLst>
      <p:ext uri="{BB962C8B-B14F-4D97-AF65-F5344CB8AC3E}">
        <p14:creationId xmlns:p14="http://schemas.microsoft.com/office/powerpoint/2010/main" val="37370868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8F6BED2-8859-4F38-8B45-6AACCE7915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-76201"/>
            <a:ext cx="10725149" cy="6848475"/>
          </a:xfrm>
        </p:spPr>
      </p:pic>
    </p:spTree>
    <p:extLst>
      <p:ext uri="{BB962C8B-B14F-4D97-AF65-F5344CB8AC3E}">
        <p14:creationId xmlns:p14="http://schemas.microsoft.com/office/powerpoint/2010/main" val="19266477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7BE7D02-1287-452D-A37F-0CDA0F3118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826" y="1"/>
            <a:ext cx="10334624" cy="6924674"/>
          </a:xfrm>
        </p:spPr>
      </p:pic>
    </p:spTree>
    <p:extLst>
      <p:ext uri="{BB962C8B-B14F-4D97-AF65-F5344CB8AC3E}">
        <p14:creationId xmlns:p14="http://schemas.microsoft.com/office/powerpoint/2010/main" val="5954300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DE3797A-5A8A-416E-8957-1E232D2458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3375" y="114300"/>
            <a:ext cx="11571798" cy="6743700"/>
          </a:xfrm>
        </p:spPr>
      </p:pic>
    </p:spTree>
    <p:extLst>
      <p:ext uri="{BB962C8B-B14F-4D97-AF65-F5344CB8AC3E}">
        <p14:creationId xmlns:p14="http://schemas.microsoft.com/office/powerpoint/2010/main" val="39563555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6A9448-330A-48AC-A75F-E1B21823E9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925" y="276225"/>
            <a:ext cx="11934825" cy="6181725"/>
          </a:xfrm>
        </p:spPr>
      </p:pic>
    </p:spTree>
    <p:extLst>
      <p:ext uri="{BB962C8B-B14F-4D97-AF65-F5344CB8AC3E}">
        <p14:creationId xmlns:p14="http://schemas.microsoft.com/office/powerpoint/2010/main" val="17523849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D25E92C-BD3F-437B-A4E0-54148326E4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" y="85725"/>
            <a:ext cx="11820525" cy="6657975"/>
          </a:xfrm>
        </p:spPr>
      </p:pic>
    </p:spTree>
    <p:extLst>
      <p:ext uri="{BB962C8B-B14F-4D97-AF65-F5344CB8AC3E}">
        <p14:creationId xmlns:p14="http://schemas.microsoft.com/office/powerpoint/2010/main" val="231364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DA8C2B0-3086-4EFE-BADA-535CA7E2D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550" y="0"/>
            <a:ext cx="11306175" cy="6229350"/>
          </a:xfrm>
        </p:spPr>
      </p:pic>
    </p:spTree>
    <p:extLst>
      <p:ext uri="{BB962C8B-B14F-4D97-AF65-F5344CB8AC3E}">
        <p14:creationId xmlns:p14="http://schemas.microsoft.com/office/powerpoint/2010/main" val="17172176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78858E-B0F2-4F20-96ED-E7C61582A3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775" y="123825"/>
            <a:ext cx="11058525" cy="6667500"/>
          </a:xfrm>
        </p:spPr>
      </p:pic>
    </p:spTree>
    <p:extLst>
      <p:ext uri="{BB962C8B-B14F-4D97-AF65-F5344CB8AC3E}">
        <p14:creationId xmlns:p14="http://schemas.microsoft.com/office/powerpoint/2010/main" val="14236414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9083E1E-1F1C-41A6-91C9-F688E54F35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0"/>
            <a:ext cx="9791699" cy="6858000"/>
          </a:xfrm>
        </p:spPr>
      </p:pic>
    </p:spTree>
    <p:extLst>
      <p:ext uri="{BB962C8B-B14F-4D97-AF65-F5344CB8AC3E}">
        <p14:creationId xmlns:p14="http://schemas.microsoft.com/office/powerpoint/2010/main" val="2709090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E1990-22F9-40F8-B927-03CA95D88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66750"/>
            <a:ext cx="10515600" cy="5753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b="1" dirty="0"/>
              <a:t>                                 </a:t>
            </a:r>
            <a:r>
              <a:rPr lang="en-IN" b="1" u="sng" dirty="0"/>
              <a:t>Books for reference: </a:t>
            </a:r>
          </a:p>
          <a:p>
            <a:pPr marL="0" indent="0">
              <a:buNone/>
            </a:pPr>
            <a:endParaRPr lang="en-IN" b="1" u="sng" dirty="0"/>
          </a:p>
          <a:p>
            <a:pPr marL="514350" indent="-514350">
              <a:buAutoNum type="arabicPeriod"/>
            </a:pPr>
            <a:r>
              <a:rPr lang="en-IN" dirty="0"/>
              <a:t>Electricity and magnetism – E M Purcell, Cambridge University Press, 2013</a:t>
            </a:r>
          </a:p>
          <a:p>
            <a:pPr marL="514350" indent="-514350">
              <a:buAutoNum type="arabicPeriod"/>
            </a:pPr>
            <a:r>
              <a:rPr lang="en-IN" dirty="0"/>
              <a:t>Elements of Electromagnetism – Mathew and N O Sadiku, Oxford University Press, 2018 </a:t>
            </a:r>
          </a:p>
          <a:p>
            <a:pPr marL="514350" indent="-514350">
              <a:buAutoNum type="arabicPeriod"/>
            </a:pPr>
            <a:r>
              <a:rPr lang="en-IN" dirty="0"/>
              <a:t> Introductory to Circuit Analysis – Robert </a:t>
            </a:r>
            <a:r>
              <a:rPr lang="en-IN" dirty="0" err="1"/>
              <a:t>Boylested</a:t>
            </a:r>
            <a:r>
              <a:rPr lang="en-IN" dirty="0"/>
              <a:t>, Pearson Education India, 2007 </a:t>
            </a:r>
          </a:p>
          <a:p>
            <a:pPr marL="514350" indent="-514350">
              <a:buAutoNum type="arabicPeriod"/>
            </a:pPr>
            <a:r>
              <a:rPr lang="en-IN" dirty="0"/>
              <a:t> Electricity and magnetism – D C Tayal, Himalaya Publishing House, 1989 </a:t>
            </a:r>
          </a:p>
          <a:p>
            <a:pPr marL="514350" indent="-514350">
              <a:buAutoNum type="arabicPeriod"/>
            </a:pPr>
            <a:r>
              <a:rPr lang="en-IN" dirty="0"/>
              <a:t>Elements and magnetism – </a:t>
            </a:r>
            <a:r>
              <a:rPr lang="en-IN" dirty="0" err="1"/>
              <a:t>Tareja</a:t>
            </a:r>
            <a:r>
              <a:rPr lang="en-IN" dirty="0"/>
              <a:t>, Springer New York, 2014 </a:t>
            </a:r>
          </a:p>
          <a:p>
            <a:pPr marL="514350" indent="-514350">
              <a:buAutoNum type="arabicPeriod"/>
            </a:pPr>
            <a:r>
              <a:rPr lang="en-IN" dirty="0"/>
              <a:t> Elements of X- ray diffraction – </a:t>
            </a:r>
            <a:r>
              <a:rPr lang="en-IN" dirty="0" err="1"/>
              <a:t>Cullity</a:t>
            </a:r>
            <a:r>
              <a:rPr lang="en-IN" dirty="0"/>
              <a:t> &amp; Stock, Addison-Wesley Publishing Co. 1978 </a:t>
            </a:r>
          </a:p>
          <a:p>
            <a:pPr marL="514350" indent="-514350">
              <a:buAutoNum type="arabicPeriod"/>
            </a:pPr>
            <a:r>
              <a:rPr lang="en-IN" dirty="0"/>
              <a:t>Solid state Physics – H C </a:t>
            </a:r>
            <a:r>
              <a:rPr lang="en-IN" dirty="0" err="1"/>
              <a:t>Guptha</a:t>
            </a:r>
            <a:r>
              <a:rPr lang="en-IN" dirty="0"/>
              <a:t>, Vikas Publishing House Pvt Limited, 2001 </a:t>
            </a:r>
          </a:p>
          <a:p>
            <a:pPr marL="514350" indent="-514350">
              <a:buAutoNum type="arabicPeriod"/>
            </a:pPr>
            <a:r>
              <a:rPr lang="en-IN" dirty="0"/>
              <a:t>Elementary Solid state Physics – Ali Omer, Pearson Education India, 1975 </a:t>
            </a:r>
          </a:p>
          <a:p>
            <a:pPr marL="514350" indent="-514350">
              <a:buAutoNum type="arabicPeriod"/>
            </a:pPr>
            <a:r>
              <a:rPr lang="en-IN" dirty="0"/>
              <a:t>Modern Physics by R. </a:t>
            </a:r>
            <a:r>
              <a:rPr lang="en-IN" dirty="0" err="1"/>
              <a:t>Murugeshan</a:t>
            </a:r>
            <a:r>
              <a:rPr lang="en-IN" dirty="0"/>
              <a:t> and </a:t>
            </a:r>
            <a:r>
              <a:rPr lang="en-IN" dirty="0" err="1"/>
              <a:t>Kiruthiga</a:t>
            </a:r>
            <a:r>
              <a:rPr lang="en-IN" dirty="0"/>
              <a:t> </a:t>
            </a:r>
            <a:r>
              <a:rPr lang="en-IN" dirty="0" err="1"/>
              <a:t>Sivaprasath</a:t>
            </a:r>
            <a:r>
              <a:rPr lang="en-IN" dirty="0"/>
              <a:t>, S Chand, 2010</a:t>
            </a:r>
          </a:p>
        </p:txBody>
      </p:sp>
    </p:spTree>
    <p:extLst>
      <p:ext uri="{BB962C8B-B14F-4D97-AF65-F5344CB8AC3E}">
        <p14:creationId xmlns:p14="http://schemas.microsoft.com/office/powerpoint/2010/main" val="23022241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65C98F-E416-4F92-A57A-85B13EA506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9550"/>
            <a:ext cx="11506200" cy="6400800"/>
          </a:xfrm>
        </p:spPr>
      </p:pic>
    </p:spTree>
    <p:extLst>
      <p:ext uri="{BB962C8B-B14F-4D97-AF65-F5344CB8AC3E}">
        <p14:creationId xmlns:p14="http://schemas.microsoft.com/office/powerpoint/2010/main" val="15765141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B2EB31E-4271-4A27-97AE-9AC2CD0A92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675" y="47626"/>
            <a:ext cx="9296400" cy="6562724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5D96DB-F5EB-443D-83D3-8C91B75BDA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301" y="47626"/>
            <a:ext cx="3895724" cy="301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1748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55F5FF-0A5B-4D39-AD1A-455D595B5B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1" y="85726"/>
            <a:ext cx="10410824" cy="6619874"/>
          </a:xfrm>
        </p:spPr>
      </p:pic>
    </p:spTree>
    <p:extLst>
      <p:ext uri="{BB962C8B-B14F-4D97-AF65-F5344CB8AC3E}">
        <p14:creationId xmlns:p14="http://schemas.microsoft.com/office/powerpoint/2010/main" val="4785745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CA98DA-D6F3-440E-B285-DCF0C388FF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244475"/>
            <a:ext cx="8915400" cy="5670550"/>
          </a:xfrm>
        </p:spPr>
      </p:pic>
    </p:spTree>
    <p:extLst>
      <p:ext uri="{BB962C8B-B14F-4D97-AF65-F5344CB8AC3E}">
        <p14:creationId xmlns:p14="http://schemas.microsoft.com/office/powerpoint/2010/main" val="20082561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B76D0C7-44DB-4FC0-B524-E43B753079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75" y="104776"/>
            <a:ext cx="9753600" cy="6486524"/>
          </a:xfrm>
        </p:spPr>
      </p:pic>
    </p:spTree>
    <p:extLst>
      <p:ext uri="{BB962C8B-B14F-4D97-AF65-F5344CB8AC3E}">
        <p14:creationId xmlns:p14="http://schemas.microsoft.com/office/powerpoint/2010/main" val="33719797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DA0D3C6-33A2-40BC-AE31-B4355F4708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2475" y="152400"/>
            <a:ext cx="9290225" cy="6334125"/>
          </a:xfrm>
        </p:spPr>
      </p:pic>
    </p:spTree>
    <p:extLst>
      <p:ext uri="{BB962C8B-B14F-4D97-AF65-F5344CB8AC3E}">
        <p14:creationId xmlns:p14="http://schemas.microsoft.com/office/powerpoint/2010/main" val="40644262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73BDBAB-BB23-45C8-BE42-16E9ED0B25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2450" y="0"/>
            <a:ext cx="10239375" cy="6600825"/>
          </a:xfrm>
        </p:spPr>
      </p:pic>
    </p:spTree>
    <p:extLst>
      <p:ext uri="{BB962C8B-B14F-4D97-AF65-F5344CB8AC3E}">
        <p14:creationId xmlns:p14="http://schemas.microsoft.com/office/powerpoint/2010/main" val="7379498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90F1060-FF70-4ADC-9C3B-FD12C8235B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209550"/>
            <a:ext cx="9677400" cy="6267449"/>
          </a:xfrm>
        </p:spPr>
      </p:pic>
    </p:spTree>
    <p:extLst>
      <p:ext uri="{BB962C8B-B14F-4D97-AF65-F5344CB8AC3E}">
        <p14:creationId xmlns:p14="http://schemas.microsoft.com/office/powerpoint/2010/main" val="26845070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8CDBB-6E6E-4C4C-9993-DA8607ACA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1950"/>
            <a:ext cx="10515600" cy="5815013"/>
          </a:xfrm>
        </p:spPr>
        <p:txBody>
          <a:bodyPr/>
          <a:lstStyle/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092469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EB8F73-9FE0-488B-BF11-89F6469F2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673100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95611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25D40-5337-4C5F-A99E-40A7422C2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7175"/>
            <a:ext cx="10515600" cy="59197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               </a:t>
            </a:r>
            <a:r>
              <a:rPr lang="en-US" b="1" dirty="0"/>
              <a:t>Question paper pattern for III &amp; IV semester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IN" dirty="0"/>
              <a:t>Internal Assessment:  20 marks</a:t>
            </a:r>
          </a:p>
          <a:p>
            <a:pPr marL="0" indent="0">
              <a:buNone/>
            </a:pPr>
            <a:r>
              <a:rPr lang="en-IN" dirty="0"/>
              <a:t>Semester Examination                                                80 marks</a:t>
            </a:r>
          </a:p>
          <a:p>
            <a:pPr marL="0" indent="0">
              <a:buNone/>
            </a:pPr>
            <a:r>
              <a:rPr lang="en-US" dirty="0"/>
              <a:t>Questions carrying 1 mark 8 out of 10                    1 x 8 = 8 marks </a:t>
            </a:r>
          </a:p>
          <a:p>
            <a:pPr marL="0" indent="0">
              <a:buNone/>
            </a:pPr>
            <a:r>
              <a:rPr lang="en-US" dirty="0"/>
              <a:t>Questions carrying 2 mark 6 out of 8                       2 x 6 = 12 marks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UNIT I,II, III &amp;</a:t>
            </a:r>
            <a:r>
              <a:rPr lang="en-US" dirty="0" err="1"/>
              <a:t>IVInternal</a:t>
            </a:r>
            <a:r>
              <a:rPr lang="en-US" dirty="0"/>
              <a:t> choice for each unit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Questions carrying                       1 x 4 = 4 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    1 </a:t>
            </a:r>
            <a:r>
              <a:rPr lang="en-US"/>
              <a:t>x 6 = 6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Problem                                         1 x 5 mark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IN" dirty="0"/>
              <a:t>  </a:t>
            </a:r>
            <a:r>
              <a:rPr lang="en-IN" b="1" dirty="0"/>
              <a:t>Total                                               15 x 4 = 60</a:t>
            </a:r>
            <a:r>
              <a:rPr lang="en-US" b="1" dirty="0"/>
              <a:t>         </a:t>
            </a:r>
            <a:r>
              <a:rPr lang="en-US" dirty="0"/>
              <a:t>   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57312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E1EA5F-5C8C-40FF-A233-01736F6B9B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50" y="228600"/>
            <a:ext cx="12020549" cy="6410325"/>
          </a:xfrm>
        </p:spPr>
      </p:pic>
    </p:spTree>
    <p:extLst>
      <p:ext uri="{BB962C8B-B14F-4D97-AF65-F5344CB8AC3E}">
        <p14:creationId xmlns:p14="http://schemas.microsoft.com/office/powerpoint/2010/main" val="2583480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8E4A387-CECD-4732-B75C-09F684C9EA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925" y="66676"/>
            <a:ext cx="11791950" cy="6677024"/>
          </a:xfrm>
        </p:spPr>
      </p:pic>
    </p:spTree>
    <p:extLst>
      <p:ext uri="{BB962C8B-B14F-4D97-AF65-F5344CB8AC3E}">
        <p14:creationId xmlns:p14="http://schemas.microsoft.com/office/powerpoint/2010/main" val="696331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0FB56C7-1E16-4CA6-8546-E618528A8B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3899" y="123825"/>
            <a:ext cx="9686925" cy="6276975"/>
          </a:xfrm>
        </p:spPr>
      </p:pic>
    </p:spTree>
    <p:extLst>
      <p:ext uri="{BB962C8B-B14F-4D97-AF65-F5344CB8AC3E}">
        <p14:creationId xmlns:p14="http://schemas.microsoft.com/office/powerpoint/2010/main" val="1393202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4D1C15D-7A9A-4C09-BF5E-E47FDE1262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7299" y="247649"/>
            <a:ext cx="9134475" cy="6334125"/>
          </a:xfrm>
        </p:spPr>
      </p:pic>
    </p:spTree>
    <p:extLst>
      <p:ext uri="{BB962C8B-B14F-4D97-AF65-F5344CB8AC3E}">
        <p14:creationId xmlns:p14="http://schemas.microsoft.com/office/powerpoint/2010/main" val="1932194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962C5F-5736-42B6-ADBB-80CA203550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409576"/>
            <a:ext cx="9467850" cy="5915024"/>
          </a:xfrm>
        </p:spPr>
      </p:pic>
    </p:spTree>
    <p:extLst>
      <p:ext uri="{BB962C8B-B14F-4D97-AF65-F5344CB8AC3E}">
        <p14:creationId xmlns:p14="http://schemas.microsoft.com/office/powerpoint/2010/main" val="15248720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2269</TotalTime>
  <Words>562</Words>
  <Application>Microsoft Office PowerPoint</Application>
  <PresentationFormat>Widescreen</PresentationFormat>
  <Paragraphs>41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Century Gothic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  SYLLABUS</dc:title>
  <dc:creator>CHAITHRA KUNDER</dc:creator>
  <cp:lastModifiedBy>CHAITHRA KUNDER</cp:lastModifiedBy>
  <cp:revision>25</cp:revision>
  <dcterms:created xsi:type="dcterms:W3CDTF">2021-05-08T10:04:59Z</dcterms:created>
  <dcterms:modified xsi:type="dcterms:W3CDTF">2021-05-27T12:34:28Z</dcterms:modified>
</cp:coreProperties>
</file>