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02B25-BFDB-4EE4-8E90-096234CB2583}" type="datetimeFigureOut">
              <a:rPr lang="en-IN" smtClean="0"/>
              <a:t>05-07-2021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90F2FB8-FED3-47A0-9C76-3E3137C7CBA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21811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02B25-BFDB-4EE4-8E90-096234CB2583}" type="datetimeFigureOut">
              <a:rPr lang="en-IN" smtClean="0"/>
              <a:t>05-07-2021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90F2FB8-FED3-47A0-9C76-3E3137C7CBA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99425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02B25-BFDB-4EE4-8E90-096234CB2583}" type="datetimeFigureOut">
              <a:rPr lang="en-IN" smtClean="0"/>
              <a:t>05-07-2021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90F2FB8-FED3-47A0-9C76-3E3137C7CBAC}" type="slidenum">
              <a:rPr lang="en-IN" smtClean="0"/>
              <a:t>‹#›</a:t>
            </a:fld>
            <a:endParaRPr lang="en-IN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896195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02B25-BFDB-4EE4-8E90-096234CB2583}" type="datetimeFigureOut">
              <a:rPr lang="en-IN" smtClean="0"/>
              <a:t>05-07-2021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90F2FB8-FED3-47A0-9C76-3E3137C7CBA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931048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02B25-BFDB-4EE4-8E90-096234CB2583}" type="datetimeFigureOut">
              <a:rPr lang="en-IN" smtClean="0"/>
              <a:t>05-07-2021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90F2FB8-FED3-47A0-9C76-3E3137C7CBAC}" type="slidenum">
              <a:rPr lang="en-IN" smtClean="0"/>
              <a:t>‹#›</a:t>
            </a:fld>
            <a:endParaRPr lang="en-IN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057259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02B25-BFDB-4EE4-8E90-096234CB2583}" type="datetimeFigureOut">
              <a:rPr lang="en-IN" smtClean="0"/>
              <a:t>05-07-2021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90F2FB8-FED3-47A0-9C76-3E3137C7CBA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321457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02B25-BFDB-4EE4-8E90-096234CB2583}" type="datetimeFigureOut">
              <a:rPr lang="en-IN" smtClean="0"/>
              <a:t>05-07-2021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F2FB8-FED3-47A0-9C76-3E3137C7CBA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91904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02B25-BFDB-4EE4-8E90-096234CB2583}" type="datetimeFigureOut">
              <a:rPr lang="en-IN" smtClean="0"/>
              <a:t>05-07-2021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F2FB8-FED3-47A0-9C76-3E3137C7CBA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29630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02B25-BFDB-4EE4-8E90-096234CB2583}" type="datetimeFigureOut">
              <a:rPr lang="en-IN" smtClean="0"/>
              <a:t>05-07-2021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F2FB8-FED3-47A0-9C76-3E3137C7CBA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81624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02B25-BFDB-4EE4-8E90-096234CB2583}" type="datetimeFigureOut">
              <a:rPr lang="en-IN" smtClean="0"/>
              <a:t>05-07-2021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90F2FB8-FED3-47A0-9C76-3E3137C7CBA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52403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02B25-BFDB-4EE4-8E90-096234CB2583}" type="datetimeFigureOut">
              <a:rPr lang="en-IN" smtClean="0"/>
              <a:t>05-07-2021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90F2FB8-FED3-47A0-9C76-3E3137C7CBA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42947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02B25-BFDB-4EE4-8E90-096234CB2583}" type="datetimeFigureOut">
              <a:rPr lang="en-IN" smtClean="0"/>
              <a:t>05-07-2021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90F2FB8-FED3-47A0-9C76-3E3137C7CBA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19562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02B25-BFDB-4EE4-8E90-096234CB2583}" type="datetimeFigureOut">
              <a:rPr lang="en-IN" smtClean="0"/>
              <a:t>05-07-2021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F2FB8-FED3-47A0-9C76-3E3137C7CBA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69933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02B25-BFDB-4EE4-8E90-096234CB2583}" type="datetimeFigureOut">
              <a:rPr lang="en-IN" smtClean="0"/>
              <a:t>05-07-2021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F2FB8-FED3-47A0-9C76-3E3137C7CBA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57755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02B25-BFDB-4EE4-8E90-096234CB2583}" type="datetimeFigureOut">
              <a:rPr lang="en-IN" smtClean="0"/>
              <a:t>05-07-2021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F2FB8-FED3-47A0-9C76-3E3137C7CBA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58347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02B25-BFDB-4EE4-8E90-096234CB2583}" type="datetimeFigureOut">
              <a:rPr lang="en-IN" smtClean="0"/>
              <a:t>05-07-2021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90F2FB8-FED3-47A0-9C76-3E3137C7CBA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84180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  <a:solidFill>
            <a:schemeClr val="accent1">
              <a:lumMod val="75000"/>
              <a:alpha val="40000"/>
            </a:schemeClr>
          </a:solidFill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0"/>
            <a:ext cx="2356674" cy="6853283"/>
            <a:chOff x="6627813" y="195452"/>
            <a:chExt cx="1952625" cy="5678299"/>
          </a:xfrm>
          <a:solidFill>
            <a:schemeClr val="accent1"/>
          </a:solidFill>
        </p:grpSpPr>
        <p:sp>
          <p:nvSpPr>
            <p:cNvPr id="11" name="Freeform 27"/>
            <p:cNvSpPr/>
            <p:nvPr/>
          </p:nvSpPr>
          <p:spPr bwMode="auto">
            <a:xfrm>
              <a:off x="6627813" y="19545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E02B25-BFDB-4EE4-8E90-096234CB2583}" type="datetimeFigureOut">
              <a:rPr lang="en-IN" smtClean="0"/>
              <a:t>05-07-2021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90F2FB8-FED3-47A0-9C76-3E3137C7CBA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115732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2F0FA-2E3E-43FA-80C3-0A84FBDFF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3035" y="3530991"/>
            <a:ext cx="8876714" cy="2504048"/>
          </a:xfrm>
        </p:spPr>
        <p:txBody>
          <a:bodyPr>
            <a:noAutofit/>
          </a:bodyPr>
          <a:lstStyle/>
          <a:p>
            <a:r>
              <a:rPr lang="en-US" sz="6000" dirty="0"/>
              <a:t>Transfer and Transmission of shares:</a:t>
            </a:r>
            <a:br>
              <a:rPr lang="en-US" sz="6000" dirty="0"/>
            </a:br>
            <a:r>
              <a:rPr lang="en-US" sz="2800" dirty="0"/>
              <a:t>(As per section 44 of the Companies Act, 2013)</a:t>
            </a: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439836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44F2A-6E60-42BD-8336-C0B844EC6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Transfer of Shares: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5FAC92-6031-47EB-B032-A2BF00D1AB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a registered share holder passes his property or interest in shares by sale or gift to another person voluntarily, it is called transfer of shares.</a:t>
            </a:r>
          </a:p>
          <a:p>
            <a:r>
              <a:rPr lang="en-IN" dirty="0"/>
              <a:t>Section 58 (2) of the companies Act, 2013 specifically declares that the shares of a public company shall be freely transferable.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8391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ADACC-B66A-4291-96D3-3BE40079F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Rules relating to transfer of shares: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45E78D-5515-414F-A981-01D8E40CB3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Two Persons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Proper document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Application should be printed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Application may be transferer or transferee.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Partly paid up shares can be transfer.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New certificate issued with in two months.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Directors can be refuse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Confidential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88195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7FBEA-56F9-4C5F-9F32-07E8CEC16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Powers of the Directors to refuse to transfer: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C51F5A-162B-4544-B20B-D4CFA511B7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the incomplete information</a:t>
            </a:r>
          </a:p>
          <a:p>
            <a:r>
              <a:rPr lang="en-US" dirty="0"/>
              <a:t>When the partly paid up shares</a:t>
            </a:r>
          </a:p>
          <a:p>
            <a:r>
              <a:rPr lang="en-US" dirty="0"/>
              <a:t>When transferred to minor</a:t>
            </a:r>
          </a:p>
          <a:p>
            <a:r>
              <a:rPr lang="en-US" dirty="0"/>
              <a:t>When transferred to unsound mind person</a:t>
            </a:r>
          </a:p>
          <a:p>
            <a:r>
              <a:rPr lang="en-US" dirty="0"/>
              <a:t>When the transfer debtors of the company</a:t>
            </a:r>
          </a:p>
          <a:p>
            <a:r>
              <a:rPr lang="en-US" dirty="0"/>
              <a:t>When there is an outstanding call money.</a:t>
            </a:r>
          </a:p>
          <a:p>
            <a:r>
              <a:rPr lang="en-US" dirty="0"/>
              <a:t>When forcefully transferred.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32911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BA1DD-76F4-445C-A02E-09E73E9A0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Transmission of Shares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3FDCDE-2F96-437D-8353-6F613A2896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means the passing of property in shares by the operation, of law, and not by the original owner, on the happening of such event as death, insolvency or lunacy of a shareholder, to his legal representative.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345635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44132-1CDC-4DCD-8B87-8C7F4AF1A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Features: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4E53FF-06CA-449C-9166-E2CD7CF994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By operation of law</a:t>
            </a:r>
          </a:p>
          <a:p>
            <a:r>
              <a:rPr lang="en-US" dirty="0"/>
              <a:t>Only by death, insolvency or lunacy</a:t>
            </a:r>
          </a:p>
          <a:p>
            <a:r>
              <a:rPr lang="en-US" dirty="0"/>
              <a:t>Transfer only legal representatives</a:t>
            </a:r>
          </a:p>
          <a:p>
            <a:r>
              <a:rPr lang="en-US" dirty="0"/>
              <a:t>Voluntary assignment</a:t>
            </a:r>
          </a:p>
          <a:p>
            <a:r>
              <a:rPr lang="en-US" dirty="0"/>
              <a:t>No consideration</a:t>
            </a:r>
          </a:p>
          <a:p>
            <a:r>
              <a:rPr lang="en-US"/>
              <a:t>No stamp duty</a:t>
            </a:r>
          </a:p>
          <a:p>
            <a:pPr marL="0" indent="0">
              <a:buNone/>
            </a:pP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13888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DF3634-E7AF-4BBB-A8EB-6FBF1EB96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Difference between Transfer and Transmission of shares</a:t>
            </a:r>
            <a:endParaRPr lang="en-IN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FDB59AA0-30B3-480C-A0A9-53F377619F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0836626"/>
              </p:ext>
            </p:extLst>
          </p:nvPr>
        </p:nvGraphicFramePr>
        <p:xfrm>
          <a:off x="2166425" y="2133598"/>
          <a:ext cx="9338188" cy="410698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69094">
                  <a:extLst>
                    <a:ext uri="{9D8B030D-6E8A-4147-A177-3AD203B41FA5}">
                      <a16:colId xmlns:a16="http://schemas.microsoft.com/office/drawing/2014/main" val="409113108"/>
                    </a:ext>
                  </a:extLst>
                </a:gridCol>
                <a:gridCol w="4669094">
                  <a:extLst>
                    <a:ext uri="{9D8B030D-6E8A-4147-A177-3AD203B41FA5}">
                      <a16:colId xmlns:a16="http://schemas.microsoft.com/office/drawing/2014/main" val="2383072412"/>
                    </a:ext>
                  </a:extLst>
                </a:gridCol>
              </a:tblGrid>
              <a:tr h="638517">
                <a:tc>
                  <a:txBody>
                    <a:bodyPr/>
                    <a:lstStyle/>
                    <a:p>
                      <a:r>
                        <a:rPr lang="en-US" dirty="0"/>
                        <a:t>Transfer of shares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Transmission of shares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530734"/>
                  </a:ext>
                </a:extLst>
              </a:tr>
              <a:tr h="638517">
                <a:tc>
                  <a:txBody>
                    <a:bodyPr/>
                    <a:lstStyle/>
                    <a:p>
                      <a:r>
                        <a:rPr lang="en-US" dirty="0"/>
                        <a:t>It is voluntary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It is as per operation of law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1002963"/>
                  </a:ext>
                </a:extLst>
              </a:tr>
              <a:tr h="638517">
                <a:tc>
                  <a:txBody>
                    <a:bodyPr/>
                    <a:lstStyle/>
                    <a:p>
                      <a:r>
                        <a:rPr lang="en-US" dirty="0"/>
                        <a:t>Transfer of shares are general and common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But it takes place under special condition like death, lunacy or insolvency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1730777"/>
                  </a:ext>
                </a:extLst>
              </a:tr>
              <a:tr h="638517">
                <a:tc>
                  <a:txBody>
                    <a:bodyPr/>
                    <a:lstStyle/>
                    <a:p>
                      <a:r>
                        <a:rPr lang="en-US" dirty="0"/>
                        <a:t>Adequate and valid consideration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 consideration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872115"/>
                  </a:ext>
                </a:extLst>
              </a:tr>
              <a:tr h="638517">
                <a:tc>
                  <a:txBody>
                    <a:bodyPr/>
                    <a:lstStyle/>
                    <a:p>
                      <a:r>
                        <a:rPr lang="en-US" dirty="0"/>
                        <a:t>Stamp duty is must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 stamp duty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5398003"/>
                  </a:ext>
                </a:extLst>
              </a:tr>
              <a:tr h="638517">
                <a:tc>
                  <a:txBody>
                    <a:bodyPr/>
                    <a:lstStyle/>
                    <a:p>
                      <a:r>
                        <a:rPr lang="en-US" dirty="0"/>
                        <a:t>Can transfer to any person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Transmission </a:t>
                      </a:r>
                      <a:r>
                        <a:rPr lang="en-US"/>
                        <a:t>to particular party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6765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0489978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C333A"/>
      </a:dk2>
      <a:lt2>
        <a:srgbClr val="D6ECED"/>
      </a:lt2>
      <a:accent1>
        <a:srgbClr val="DE32DE"/>
      </a:accent1>
      <a:accent2>
        <a:srgbClr val="F42B8A"/>
      </a:accent2>
      <a:accent3>
        <a:srgbClr val="349FE7"/>
      </a:accent3>
      <a:accent4>
        <a:srgbClr val="565FF8"/>
      </a:accent4>
      <a:accent5>
        <a:srgbClr val="876BE7"/>
      </a:accent5>
      <a:accent6>
        <a:srgbClr val="F268C2"/>
      </a:accent6>
      <a:hlink>
        <a:srgbClr val="F55CF9"/>
      </a:hlink>
      <a:folHlink>
        <a:srgbClr val="E8A0EE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F20B7C8E-B819-43F3-AAF9-EE50B1A8363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37</TotalTime>
  <Words>302</Words>
  <Application>Microsoft Office PowerPoint</Application>
  <PresentationFormat>Widescreen</PresentationFormat>
  <Paragraphs>43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Century Gothic</vt:lpstr>
      <vt:lpstr>Wingdings</vt:lpstr>
      <vt:lpstr>Wingdings 3</vt:lpstr>
      <vt:lpstr>Wisp</vt:lpstr>
      <vt:lpstr>Transfer and Transmission of shares: (As per section 44 of the Companies Act, 2013)</vt:lpstr>
      <vt:lpstr>Transfer of Shares: </vt:lpstr>
      <vt:lpstr>Rules relating to transfer of shares:</vt:lpstr>
      <vt:lpstr>Powers of the Directors to refuse to transfer:</vt:lpstr>
      <vt:lpstr>Transmission of Shares</vt:lpstr>
      <vt:lpstr>Features:</vt:lpstr>
      <vt:lpstr>Difference between Transfer and Transmission of shares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Transfer and Transmission of shares: (As per section 44 of the Companies Act, 2013)</dc:title>
  <dc:creator>user</dc:creator>
  <cp:lastModifiedBy>user</cp:lastModifiedBy>
  <cp:revision>6</cp:revision>
  <dcterms:created xsi:type="dcterms:W3CDTF">2021-06-26T14:29:11Z</dcterms:created>
  <dcterms:modified xsi:type="dcterms:W3CDTF">2021-07-05T14:30:05Z</dcterms:modified>
</cp:coreProperties>
</file>