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7457-584D-4E84-AB68-0CC6076BECD8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2BBF-2CA8-4163-9DC1-17A647B13BFB}" type="slidenum">
              <a:rPr lang="en-IN" smtClean="0"/>
              <a:t>‹#›</a:t>
            </a:fld>
            <a:endParaRPr lang="en-IN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7457-584D-4E84-AB68-0CC6076BECD8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2BBF-2CA8-4163-9DC1-17A647B13BF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7457-584D-4E84-AB68-0CC6076BECD8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2BBF-2CA8-4163-9DC1-17A647B13BF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7457-584D-4E84-AB68-0CC6076BECD8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2BBF-2CA8-4163-9DC1-17A647B13BF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7457-584D-4E84-AB68-0CC6076BECD8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2BBF-2CA8-4163-9DC1-17A647B13BFB}" type="slidenum">
              <a:rPr lang="en-IN" smtClean="0"/>
              <a:t>‹#›</a:t>
            </a:fld>
            <a:endParaRPr lang="en-IN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7457-584D-4E84-AB68-0CC6076BECD8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2BBF-2CA8-4163-9DC1-17A647B13BF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7457-584D-4E84-AB68-0CC6076BECD8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2BBF-2CA8-4163-9DC1-17A647B13BFB}" type="slidenum">
              <a:rPr lang="en-IN" smtClean="0"/>
              <a:t>‹#›</a:t>
            </a:fld>
            <a:endParaRPr lang="en-IN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7457-584D-4E84-AB68-0CC6076BECD8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2BBF-2CA8-4163-9DC1-17A647B13BF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7457-584D-4E84-AB68-0CC6076BECD8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2BBF-2CA8-4163-9DC1-17A647B13BF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7457-584D-4E84-AB68-0CC6076BECD8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2BBF-2CA8-4163-9DC1-17A647B13BFB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7457-584D-4E84-AB68-0CC6076BECD8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2BBF-2CA8-4163-9DC1-17A647B13BFB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DA77457-584D-4E84-AB68-0CC6076BECD8}" type="datetimeFigureOut">
              <a:rPr lang="en-IN" smtClean="0"/>
              <a:t>17-05-2020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F16A2BBF-2CA8-4163-9DC1-17A647B13BFB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"/>
            <a:ext cx="7772400" cy="2060848"/>
          </a:xfrm>
        </p:spPr>
        <p:txBody>
          <a:bodyPr/>
          <a:lstStyle/>
          <a:p>
            <a:pPr marL="182880" indent="0">
              <a:buNone/>
            </a:pPr>
            <a:r>
              <a:rPr lang="en-IN" dirty="0" smtClean="0"/>
              <a:t>ISSUE OF SHARES 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5656" y="1772816"/>
            <a:ext cx="6400800" cy="1440160"/>
          </a:xfrm>
        </p:spPr>
        <p:txBody>
          <a:bodyPr>
            <a:normAutofit/>
          </a:bodyPr>
          <a:lstStyle/>
          <a:p>
            <a:r>
              <a:rPr lang="en-IN" dirty="0" smtClean="0"/>
              <a:t>           </a:t>
            </a:r>
          </a:p>
          <a:p>
            <a:endParaRPr lang="en-IN" dirty="0"/>
          </a:p>
          <a:p>
            <a:r>
              <a:rPr lang="en-IN" dirty="0"/>
              <a:t> </a:t>
            </a:r>
            <a:r>
              <a:rPr lang="en-IN" dirty="0" smtClean="0"/>
              <a:t>                                                   </a:t>
            </a:r>
            <a:r>
              <a:rPr lang="en-IN" b="1" dirty="0" smtClean="0">
                <a:solidFill>
                  <a:schemeClr val="tx1"/>
                </a:solidFill>
              </a:rPr>
              <a:t>- II BBA</a:t>
            </a:r>
            <a:endParaRPr lang="en-IN" b="1" dirty="0">
              <a:solidFill>
                <a:schemeClr val="tx1"/>
              </a:solidFill>
            </a:endParaRPr>
          </a:p>
          <a:p>
            <a:endParaRPr lang="en-IN" dirty="0" smtClean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68322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INTRODUCTION  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sz="2400" dirty="0"/>
              <a:t> </a:t>
            </a:r>
            <a:r>
              <a:rPr lang="en-IN" sz="2400" dirty="0" smtClean="0"/>
              <a:t>       As we are aware finance is the life blood of business. It is of vital significance for modern business which requires huge capital. Funds required for a business may be classified as long term and short term and short term. We have learnt  about short term finance. Finance is required for a long period also. It is required for purchasing fixed assets  like land and </a:t>
            </a:r>
            <a:r>
              <a:rPr lang="en-IN" sz="2400" dirty="0" err="1" smtClean="0"/>
              <a:t>buliding</a:t>
            </a:r>
            <a:r>
              <a:rPr lang="en-IN" sz="2400" dirty="0" smtClean="0"/>
              <a:t>, machinery etc.. 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842095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Sources of long term finance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N" dirty="0" smtClean="0"/>
              <a:t>The main sources of long term finance are as follows</a:t>
            </a:r>
          </a:p>
          <a:p>
            <a:pPr>
              <a:buFont typeface="Wingdings" pitchFamily="2" charset="2"/>
              <a:buChar char="§"/>
            </a:pPr>
            <a:r>
              <a:rPr lang="en-IN" dirty="0" smtClean="0"/>
              <a:t> shares</a:t>
            </a:r>
          </a:p>
          <a:p>
            <a:pPr>
              <a:buFont typeface="Wingdings" pitchFamily="2" charset="2"/>
              <a:buChar char="§"/>
            </a:pPr>
            <a:r>
              <a:rPr lang="en-IN" dirty="0" smtClean="0"/>
              <a:t>Debentures</a:t>
            </a:r>
          </a:p>
          <a:p>
            <a:pPr>
              <a:buFont typeface="Wingdings" pitchFamily="2" charset="2"/>
              <a:buChar char="§"/>
            </a:pPr>
            <a:r>
              <a:rPr lang="en-IN" dirty="0" smtClean="0"/>
              <a:t>Public Deposits</a:t>
            </a:r>
          </a:p>
          <a:p>
            <a:pPr>
              <a:buFont typeface="Wingdings" pitchFamily="2" charset="2"/>
              <a:buChar char="§"/>
            </a:pPr>
            <a:r>
              <a:rPr lang="en-IN" dirty="0" smtClean="0"/>
              <a:t>Retained earning </a:t>
            </a:r>
          </a:p>
          <a:p>
            <a:pPr>
              <a:buFont typeface="Wingdings" pitchFamily="2" charset="2"/>
              <a:buChar char="§"/>
            </a:pPr>
            <a:r>
              <a:rPr lang="en-IN" dirty="0" smtClean="0"/>
              <a:t>Term loans from banks </a:t>
            </a:r>
          </a:p>
          <a:p>
            <a:pPr>
              <a:buFont typeface="Wingdings" pitchFamily="2" charset="2"/>
              <a:buChar char="§"/>
            </a:pPr>
            <a:r>
              <a:rPr lang="en-IN" dirty="0" smtClean="0"/>
              <a:t>Loan from financial institution </a:t>
            </a:r>
          </a:p>
          <a:p>
            <a:pPr marL="0" indent="0">
              <a:buNone/>
            </a:pPr>
            <a:endParaRPr lang="en-IN" dirty="0" smtClean="0"/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933474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SHARES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Definition: Shares can defined as one of the units into which the shares capital of a company has been divided.</a:t>
            </a:r>
          </a:p>
          <a:p>
            <a:r>
              <a:rPr lang="en-IN" dirty="0" smtClean="0"/>
              <a:t>According to section 2 (46) of the companies Act, “a share is the capital of a company and includes stock except where a distinction between stock and share is expressed implied.”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00117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005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IN" dirty="0" smtClean="0"/>
              <a:t>Characteristics of shares</a:t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2327"/>
            <a:ext cx="8229600" cy="4823836"/>
          </a:xfrm>
        </p:spPr>
        <p:txBody>
          <a:bodyPr/>
          <a:lstStyle/>
          <a:p>
            <a:r>
              <a:rPr lang="en-IN" dirty="0" smtClean="0"/>
              <a:t>It is a unit of capital of the company.</a:t>
            </a:r>
          </a:p>
          <a:p>
            <a:r>
              <a:rPr lang="en-IN" dirty="0" smtClean="0"/>
              <a:t>Each shares is of a definite face value.</a:t>
            </a:r>
          </a:p>
          <a:p>
            <a:r>
              <a:rPr lang="en-IN" dirty="0" smtClean="0"/>
              <a:t>A share certificate is issued to a shareholder indicating the number of shares and the amount.</a:t>
            </a:r>
          </a:p>
          <a:p>
            <a:r>
              <a:rPr lang="en-IN" dirty="0" smtClean="0"/>
              <a:t>Each share has a distinct number.</a:t>
            </a:r>
          </a:p>
          <a:p>
            <a:r>
              <a:rPr lang="en-IN" dirty="0"/>
              <a:t>S</a:t>
            </a:r>
            <a:r>
              <a:rPr lang="en-IN" dirty="0" smtClean="0"/>
              <a:t>hares are transferable units.</a:t>
            </a:r>
          </a:p>
          <a:p>
            <a:endParaRPr lang="en-IN" dirty="0" smtClean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25938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Types of preference shares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Cumulative preference shares</a:t>
            </a:r>
          </a:p>
          <a:p>
            <a:r>
              <a:rPr lang="en-IN" dirty="0" smtClean="0"/>
              <a:t>Non – cumulative preference shares</a:t>
            </a:r>
          </a:p>
          <a:p>
            <a:r>
              <a:rPr lang="en-IN" dirty="0" smtClean="0"/>
              <a:t>Redeemable preference shares</a:t>
            </a:r>
          </a:p>
          <a:p>
            <a:r>
              <a:rPr lang="en-IN" dirty="0" smtClean="0"/>
              <a:t>Participating or non participating preference shares   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250590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08920"/>
            <a:ext cx="8229600" cy="1656184"/>
          </a:xfrm>
        </p:spPr>
        <p:txBody>
          <a:bodyPr>
            <a:normAutofit/>
          </a:bodyPr>
          <a:lstStyle/>
          <a:p>
            <a:r>
              <a:rPr lang="en-IN" sz="54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4827435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145</TotalTime>
  <Words>248</Words>
  <Application>Microsoft Office PowerPoint</Application>
  <PresentationFormat>On-screen Show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Clarity</vt:lpstr>
      <vt:lpstr>ISSUE OF SHARES </vt:lpstr>
      <vt:lpstr>INTRODUCTION   </vt:lpstr>
      <vt:lpstr>Sources of long term finance</vt:lpstr>
      <vt:lpstr>SHARES</vt:lpstr>
      <vt:lpstr>Characteristics of shares </vt:lpstr>
      <vt:lpstr>Types of preference shares 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5</cp:revision>
  <dcterms:created xsi:type="dcterms:W3CDTF">2020-05-17T05:24:05Z</dcterms:created>
  <dcterms:modified xsi:type="dcterms:W3CDTF">2020-05-17T07:50:02Z</dcterms:modified>
</cp:coreProperties>
</file>