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9" r:id="rId4"/>
    <p:sldId id="260" r:id="rId5"/>
    <p:sldId id="258" r:id="rId6"/>
    <p:sldId id="261" r:id="rId7"/>
    <p:sldId id="262" r:id="rId8"/>
    <p:sldId id="263" r:id="rId9"/>
    <p:sldId id="266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819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2711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053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51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133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4726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0676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6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535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770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5760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B46E6DF-A633-46E4-82D5-74D286DEB724}" type="datetimeFigureOut">
              <a:rPr lang="en-IN" smtClean="0"/>
              <a:t>31-03-2020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C82894D-3704-4B46-A865-1FBFE4A84F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565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CONTARCT COSTING: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888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55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Format of operating costing:</a:t>
            </a:r>
            <a:endParaRPr lang="en-IN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4542738"/>
              </p:ext>
            </p:extLst>
          </p:nvPr>
        </p:nvGraphicFramePr>
        <p:xfrm>
          <a:off x="838200" y="939800"/>
          <a:ext cx="10515600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652657">
                  <a:extLst>
                    <a:ext uri="{9D8B030D-6E8A-4147-A177-3AD203B41FA5}">
                      <a16:colId xmlns:a16="http://schemas.microsoft.com/office/drawing/2014/main" val="243232431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704807232"/>
                    </a:ext>
                  </a:extLst>
                </a:gridCol>
                <a:gridCol w="1360714">
                  <a:extLst>
                    <a:ext uri="{9D8B030D-6E8A-4147-A177-3AD203B41FA5}">
                      <a16:colId xmlns:a16="http://schemas.microsoft.com/office/drawing/2014/main" val="176311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cost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 per </a:t>
                      </a:r>
                      <a:r>
                        <a:rPr lang="en-US" dirty="0" err="1" smtClean="0"/>
                        <a:t>passenge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526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Fixed cost: wages of driver, conductor, cleaner,</a:t>
                      </a:r>
                    </a:p>
                    <a:p>
                      <a:r>
                        <a:rPr lang="en-US" dirty="0" smtClean="0"/>
                        <a:t>Wages of mangers,</a:t>
                      </a:r>
                      <a:r>
                        <a:rPr lang="en-US" baseline="0" dirty="0" smtClean="0"/>
                        <a:t> accountant, clerk.</a:t>
                      </a:r>
                    </a:p>
                    <a:p>
                      <a:r>
                        <a:rPr lang="en-US" baseline="0" dirty="0" smtClean="0"/>
                        <a:t>Salary of supervisor, manager, accountant.</a:t>
                      </a:r>
                    </a:p>
                    <a:p>
                      <a:r>
                        <a:rPr lang="en-US" baseline="0" dirty="0" smtClean="0"/>
                        <a:t>Insurance premium.</a:t>
                      </a:r>
                    </a:p>
                    <a:p>
                      <a:r>
                        <a:rPr lang="en-US" baseline="0" dirty="0" smtClean="0"/>
                        <a:t>License fees.</a:t>
                      </a:r>
                    </a:p>
                    <a:p>
                      <a:r>
                        <a:rPr lang="en-US" baseline="0" dirty="0" smtClean="0"/>
                        <a:t>Road tax. Garage rent, Permit fees.</a:t>
                      </a:r>
                    </a:p>
                    <a:p>
                      <a:r>
                        <a:rPr lang="en-US" baseline="0" dirty="0" smtClean="0"/>
                        <a:t>Supervision charges.</a:t>
                      </a:r>
                    </a:p>
                    <a:p>
                      <a:r>
                        <a:rPr lang="en-US" baseline="0" dirty="0" smtClean="0"/>
                        <a:t>Office and administrative overhead.</a:t>
                      </a:r>
                    </a:p>
                    <a:p>
                      <a:r>
                        <a:rPr lang="en-US" baseline="0" dirty="0" smtClean="0"/>
                        <a:t>Workshop expenses, stationary, cost of </a:t>
                      </a:r>
                      <a:r>
                        <a:rPr lang="en-US" baseline="0" dirty="0" err="1" smtClean="0"/>
                        <a:t>tyre</a:t>
                      </a:r>
                      <a:r>
                        <a:rPr lang="en-US" baseline="0" dirty="0" smtClean="0"/>
                        <a:t>, tube etc.</a:t>
                      </a:r>
                    </a:p>
                    <a:p>
                      <a:r>
                        <a:rPr lang="en-US" baseline="0" dirty="0" smtClean="0"/>
                        <a:t>Less: sale of old </a:t>
                      </a:r>
                      <a:r>
                        <a:rPr lang="en-US" baseline="0" dirty="0" err="1" smtClean="0"/>
                        <a:t>tyre</a:t>
                      </a:r>
                      <a:r>
                        <a:rPr lang="en-US" baseline="0" dirty="0" smtClean="0"/>
                        <a:t>, tube etc., if any</a:t>
                      </a:r>
                    </a:p>
                    <a:p>
                      <a:r>
                        <a:rPr lang="en-US" baseline="0" dirty="0" smtClean="0"/>
                        <a:t>Total fixed cost</a:t>
                      </a:r>
                    </a:p>
                    <a:p>
                      <a:r>
                        <a:rPr lang="en-US" baseline="0" dirty="0" smtClean="0"/>
                        <a:t>Fixed cost per passenger/ton km (total fixed charges passenger/ ton km)</a:t>
                      </a:r>
                    </a:p>
                    <a:p>
                      <a:r>
                        <a:rPr lang="en-US" baseline="0" dirty="0" smtClean="0"/>
                        <a:t>Variable cost: </a:t>
                      </a:r>
                    </a:p>
                    <a:p>
                      <a:r>
                        <a:rPr lang="en-US" baseline="0" dirty="0" smtClean="0"/>
                        <a:t>Depreciation</a:t>
                      </a:r>
                    </a:p>
                    <a:p>
                      <a:r>
                        <a:rPr lang="en-US" baseline="0" dirty="0" smtClean="0"/>
                        <a:t>Repairs and maintenance charges.</a:t>
                      </a:r>
                    </a:p>
                    <a:p>
                      <a:r>
                        <a:rPr lang="en-US" baseline="0" dirty="0" smtClean="0"/>
                        <a:t>Diesel or petrol</a:t>
                      </a:r>
                    </a:p>
                    <a:p>
                      <a:r>
                        <a:rPr lang="en-US" baseline="0" dirty="0" smtClean="0"/>
                        <a:t>Total operating cost per passenger/ton km.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****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  <a:p>
                      <a:pPr algn="ctr"/>
                      <a:r>
                        <a:rPr lang="en-US" dirty="0" smtClean="0"/>
                        <a:t>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0354733"/>
                  </a:ext>
                </a:extLst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 flipV="1">
            <a:off x="8477794" y="4572000"/>
            <a:ext cx="1449977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27771" y="5969726"/>
            <a:ext cx="14260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045337" y="6244046"/>
            <a:ext cx="13084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203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6834"/>
            <a:ext cx="10515600" cy="1815737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dirty="0" smtClean="0"/>
              <a:t>Thank you</a:t>
            </a:r>
            <a:endParaRPr lang="en-IN" sz="9600" dirty="0"/>
          </a:p>
        </p:txBody>
      </p:sp>
    </p:spTree>
    <p:extLst>
      <p:ext uri="{BB962C8B-B14F-4D97-AF65-F5344CB8AC3E}">
        <p14:creationId xmlns:p14="http://schemas.microsoft.com/office/powerpoint/2010/main" val="2431718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Contract costing</a:t>
            </a:r>
            <a:br>
              <a:rPr lang="en-US" dirty="0" smtClean="0"/>
            </a:b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800" dirty="0" smtClean="0"/>
              <a:t>Contract costing is method of costing applied to ascertain the cost of a work undertaken on a contract basis. It is used by concerns engaged in building, construction, plant erections, repairs and maintenance.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3262035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684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Features of contract costing: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3223"/>
            <a:ext cx="10515600" cy="4883740"/>
          </a:xfrm>
        </p:spPr>
        <p:txBody>
          <a:bodyPr/>
          <a:lstStyle/>
          <a:p>
            <a:r>
              <a:rPr lang="en-US" dirty="0" smtClean="0"/>
              <a:t>Contracts are jobs requiring longer period.</a:t>
            </a:r>
          </a:p>
          <a:p>
            <a:r>
              <a:rPr lang="en-US" dirty="0" smtClean="0"/>
              <a:t>Each contract is treated as a separate cost unit for the purpose of determination and cost control.</a:t>
            </a:r>
          </a:p>
          <a:p>
            <a:r>
              <a:rPr lang="en-US" dirty="0" smtClean="0"/>
              <a:t>Contracts are executed as per the specifications given by the </a:t>
            </a:r>
            <a:r>
              <a:rPr lang="en-US" dirty="0" err="1" smtClean="0"/>
              <a:t>contractee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consideration the </a:t>
            </a:r>
            <a:r>
              <a:rPr lang="en-US" dirty="0" err="1" smtClean="0"/>
              <a:t>contractee</a:t>
            </a:r>
            <a:r>
              <a:rPr lang="en-US" dirty="0" smtClean="0"/>
              <a:t> has to pay to the contractor for executing the contract is known as contract price.</a:t>
            </a:r>
          </a:p>
          <a:p>
            <a:r>
              <a:rPr lang="en-US" dirty="0" smtClean="0"/>
              <a:t>Since the work is undertaken at the contract site, most of the items of cost chargeable to contracts are direct in nature.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35747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 between contract costing and job costing.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177909"/>
              </p:ext>
            </p:extLst>
          </p:nvPr>
        </p:nvGraphicFramePr>
        <p:xfrm>
          <a:off x="1069975" y="2120900"/>
          <a:ext cx="10058400" cy="4476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49713997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988510585"/>
                    </a:ext>
                  </a:extLst>
                </a:gridCol>
              </a:tblGrid>
              <a:tr h="712455">
                <a:tc>
                  <a:txBody>
                    <a:bodyPr/>
                    <a:lstStyle/>
                    <a:p>
                      <a:r>
                        <a:rPr lang="en-US" dirty="0" smtClean="0"/>
                        <a:t>Contract costing </a:t>
                      </a:r>
                      <a:endParaRPr lang="en-IN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Job costing.</a:t>
                      </a:r>
                      <a:endParaRPr lang="en-IN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2897535963"/>
                  </a:ext>
                </a:extLst>
              </a:tr>
              <a:tr h="712455">
                <a:tc>
                  <a:txBody>
                    <a:bodyPr/>
                    <a:lstStyle/>
                    <a:p>
                      <a:r>
                        <a:rPr lang="en-US" dirty="0" smtClean="0"/>
                        <a:t>Contract</a:t>
                      </a:r>
                      <a:r>
                        <a:rPr lang="en-US" baseline="0" dirty="0" smtClean="0"/>
                        <a:t> is bigger in size. Hence, it takes more time to complete.</a:t>
                      </a:r>
                      <a:endParaRPr lang="en-IN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Job is small in size, it takes less time to complete.</a:t>
                      </a:r>
                    </a:p>
                    <a:p>
                      <a:endParaRPr lang="en-IN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1469800300"/>
                  </a:ext>
                </a:extLst>
              </a:tr>
              <a:tr h="712455">
                <a:tc>
                  <a:txBody>
                    <a:bodyPr/>
                    <a:lstStyle/>
                    <a:p>
                      <a:r>
                        <a:rPr lang="en-US" dirty="0" smtClean="0"/>
                        <a:t>Contract work is executed outside the premises of the contractor.</a:t>
                      </a:r>
                      <a:endParaRPr lang="en-IN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Job work is executed at the premises of the contractor.</a:t>
                      </a:r>
                      <a:endParaRPr lang="en-IN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1818049294"/>
                  </a:ext>
                </a:extLst>
              </a:tr>
              <a:tr h="712455">
                <a:tc>
                  <a:txBody>
                    <a:bodyPr/>
                    <a:lstStyle/>
                    <a:p>
                      <a:r>
                        <a:rPr lang="en-US" dirty="0" smtClean="0"/>
                        <a:t>Contract price is paid in installments depending upon the progress of work.</a:t>
                      </a:r>
                      <a:endParaRPr lang="en-IN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price of the job is paid in full after completing the job.</a:t>
                      </a:r>
                      <a:endParaRPr lang="en-IN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3647641620"/>
                  </a:ext>
                </a:extLst>
              </a:tr>
              <a:tr h="712455">
                <a:tc>
                  <a:txBody>
                    <a:bodyPr/>
                    <a:lstStyle/>
                    <a:p>
                      <a:r>
                        <a:rPr lang="en-US" dirty="0" smtClean="0"/>
                        <a:t>Most of the expenses incurred in execution</a:t>
                      </a:r>
                      <a:r>
                        <a:rPr lang="en-US" baseline="0" dirty="0" smtClean="0"/>
                        <a:t> of the contract are direct in nature.</a:t>
                      </a:r>
                      <a:endParaRPr lang="en-IN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Since a number of jobs are executed simultaneously in the factory.</a:t>
                      </a:r>
                      <a:endParaRPr lang="en-IN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930089702"/>
                  </a:ext>
                </a:extLst>
              </a:tr>
              <a:tr h="712455">
                <a:tc>
                  <a:txBody>
                    <a:bodyPr/>
                    <a:lstStyle/>
                    <a:p>
                      <a:r>
                        <a:rPr lang="en-US" dirty="0" smtClean="0"/>
                        <a:t>Pricing is influenced often by specific clause of the contract.</a:t>
                      </a:r>
                      <a:endParaRPr lang="en-IN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Job price is decided on the basis of pricing policy of the manufacturer.</a:t>
                      </a:r>
                      <a:endParaRPr lang="en-IN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1827702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804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23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PROFIT ON CONTRACT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572" y="1672046"/>
            <a:ext cx="10515600" cy="4075611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en-US" b="1" u="sng" dirty="0" smtClean="0"/>
              <a:t>In case of contract started and completed within one accounting period: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Difference between contract price and the expenses debited to contract account represents the profit (or loss) and it is transferred </a:t>
            </a:r>
            <a:r>
              <a:rPr lang="en-US" dirty="0" err="1" smtClean="0"/>
              <a:t>tp</a:t>
            </a:r>
            <a:r>
              <a:rPr lang="en-US" dirty="0" smtClean="0"/>
              <a:t> profit and loss account..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70233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0897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2) In case of incomplete contract: </a:t>
            </a:r>
            <a:endParaRPr lang="en-IN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3" y="1084217"/>
            <a:ext cx="11077303" cy="5394960"/>
          </a:xfrm>
        </p:spPr>
        <p:txBody>
          <a:bodyPr/>
          <a:lstStyle/>
          <a:p>
            <a:pPr marL="514350" indent="-514350">
              <a:buAutoNum type="alphaLcParenR"/>
            </a:pPr>
            <a:r>
              <a:rPr lang="en-US" b="1" u="sng" dirty="0" smtClean="0"/>
              <a:t>Contracts just commenced: </a:t>
            </a:r>
            <a:r>
              <a:rPr lang="en-US" dirty="0" smtClean="0"/>
              <a:t>under such situations the entire amount of notional profit is carried forward as reserve for future contingencies.</a:t>
            </a:r>
            <a:r>
              <a:rPr lang="en-IN" dirty="0" smtClean="0"/>
              <a:t> So, when work certified is less than ¼ of the contract price, no profit transferred to P/L account.</a:t>
            </a:r>
          </a:p>
          <a:p>
            <a:pPr marL="514350" indent="-514350">
              <a:buAutoNum type="alphaLcParenR"/>
            </a:pPr>
            <a:endParaRPr lang="en-US" dirty="0"/>
          </a:p>
          <a:p>
            <a:pPr marL="514350" indent="-514350">
              <a:buAutoNum type="alphaLcParenR"/>
            </a:pPr>
            <a:endParaRPr lang="en-IN" dirty="0" smtClean="0"/>
          </a:p>
          <a:p>
            <a:pPr marL="514350" indent="-514350">
              <a:buAutoNum type="alphaLcParenR"/>
            </a:pPr>
            <a:r>
              <a:rPr lang="en-US" dirty="0" smtClean="0"/>
              <a:t>Work certified is one fourth or more than one fourth but  less than half of the contract price: In such case one third of the notional profit is transferred to profit and loss account.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Notional profit*1/3*cash received/ work </a:t>
            </a:r>
            <a:r>
              <a:rPr lang="en-US" dirty="0" err="1" smtClean="0"/>
              <a:t>certifie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02565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4137"/>
            <a:ext cx="10515600" cy="573282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c) Work certified is more than half of the contract price: 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 = Notional profit*2/3*cash received /work certified.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d) Loss on incomplete contracts: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the entire amount of loss on the incomplete contract must be charged to profit and loss account of the concerned accounting year.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11346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OPERAING COSTING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cost of providing a service is known as operating cost. The method used for ascertaining the cost of a service is known as </a:t>
            </a:r>
            <a:r>
              <a:rPr lang="en-US" dirty="0" err="1" smtClean="0"/>
              <a:t>servce</a:t>
            </a:r>
            <a:r>
              <a:rPr lang="en-US" dirty="0" smtClean="0"/>
              <a:t> costing or operating costing.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ICMA defines costing as ‘that form of operation costing which applies where standardized services are provided either by an undertaking or by a service cost –Centre with in an undertaking.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25977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 costing: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Total passenger kilometer:</a:t>
            </a:r>
          </a:p>
          <a:p>
            <a:pPr marL="0" indent="0">
              <a:buNone/>
            </a:pPr>
            <a:r>
              <a:rPr lang="en-US" dirty="0" smtClean="0"/>
              <a:t>=distance covered (km./ mile)*number of passengers carried*trips*number of vehicle*days.</a:t>
            </a:r>
          </a:p>
          <a:p>
            <a:pPr marL="0" indent="0">
              <a:buNone/>
            </a:pPr>
            <a:endParaRPr lang="en-US" b="1" u="sng" dirty="0"/>
          </a:p>
          <a:p>
            <a:pPr marL="0" indent="0">
              <a:buNone/>
            </a:pPr>
            <a:r>
              <a:rPr lang="en-US" b="1" u="sng" dirty="0" smtClean="0"/>
              <a:t>Total ton kilometer:</a:t>
            </a:r>
          </a:p>
          <a:p>
            <a:pPr marL="0" indent="0">
              <a:buNone/>
            </a:pPr>
            <a:r>
              <a:rPr lang="en-US" dirty="0" smtClean="0"/>
              <a:t>=distance covered (km./ mile)* tons carried* trips*number of vehicles*days.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or</a:t>
            </a:r>
          </a:p>
          <a:p>
            <a:pPr marL="0" indent="0">
              <a:buNone/>
            </a:pPr>
            <a:r>
              <a:rPr lang="en-US" dirty="0" smtClean="0"/>
              <a:t>= distance covered*carrying capacity*capacity utilized* number of trips* number of vehicles*availability of vehicles* days.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36512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81</TotalTime>
  <Words>631</Words>
  <Application>Microsoft Office PowerPoint</Application>
  <PresentationFormat>Widescreen</PresentationFormat>
  <Paragraphs>99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Rockwell</vt:lpstr>
      <vt:lpstr>Rockwell Condensed</vt:lpstr>
      <vt:lpstr>Wingdings</vt:lpstr>
      <vt:lpstr>Wood Type</vt:lpstr>
      <vt:lpstr>CONTARCT COSTING:</vt:lpstr>
      <vt:lpstr>Contract costing </vt:lpstr>
      <vt:lpstr>Features of contract costing:</vt:lpstr>
      <vt:lpstr>Difference between contract costing and job costing.</vt:lpstr>
      <vt:lpstr>PROFIT ON CONTRACT</vt:lpstr>
      <vt:lpstr>2) In case of incomplete contract: </vt:lpstr>
      <vt:lpstr>PowerPoint Presentation</vt:lpstr>
      <vt:lpstr>OPERAING COSTING</vt:lpstr>
      <vt:lpstr>Transport costing:</vt:lpstr>
      <vt:lpstr>Format of operating costing: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Contract costing</dc:title>
  <dc:creator>User</dc:creator>
  <cp:lastModifiedBy>User</cp:lastModifiedBy>
  <cp:revision>16</cp:revision>
  <dcterms:created xsi:type="dcterms:W3CDTF">2020-03-20T04:07:38Z</dcterms:created>
  <dcterms:modified xsi:type="dcterms:W3CDTF">2020-03-31T13:59:20Z</dcterms:modified>
</cp:coreProperties>
</file>