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66" r:id="rId4"/>
    <p:sldId id="265" r:id="rId5"/>
    <p:sldId id="267" r:id="rId6"/>
    <p:sldId id="258" r:id="rId7"/>
    <p:sldId id="259" r:id="rId8"/>
    <p:sldId id="260" r:id="rId9"/>
    <p:sldId id="261" r:id="rId10"/>
    <p:sldId id="262" r:id="rId11"/>
    <p:sldId id="263" r:id="rId12"/>
    <p:sldId id="264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81659" autoAdjust="0"/>
  </p:normalViewPr>
  <p:slideViewPr>
    <p:cSldViewPr snapToGrid="0">
      <p:cViewPr varScale="1">
        <p:scale>
          <a:sx n="55" d="100"/>
          <a:sy n="55" d="100"/>
        </p:scale>
        <p:origin x="-113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4FC762-FA4F-4DEC-BB65-F217442A0559}" type="datetimeFigureOut">
              <a:rPr lang="en-IN" smtClean="0"/>
              <a:pPr/>
              <a:t>27-10-2020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9A1EFA-7330-4A33-9E91-EFF066E46CF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40656614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9A1EFA-7330-4A33-9E91-EFF066E46CF0}" type="slidenum">
              <a:rPr lang="en-IN" smtClean="0"/>
              <a:pPr/>
              <a:t>1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35508624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Everything in Java is associated with classes and objects, along with its attributes and methods. For example: in real life, a car is an object. The car has </a:t>
            </a:r>
            <a:r>
              <a:rPr lang="en-US" b="1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attributes</a:t>
            </a:r>
            <a:r>
              <a:rPr lang="en-US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, such as weight and color, and </a:t>
            </a:r>
            <a:r>
              <a:rPr lang="en-US" b="1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methods</a:t>
            </a:r>
            <a:r>
              <a:rPr lang="en-US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, such as drive and brake.</a:t>
            </a: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Procedural programming is about writing procedures or methods that perform operations on the data, while object-oriented programming is about creating objects that contain both data and methods.</a:t>
            </a: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Explanation about object and class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OOP is faster and easier to execute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OOP provides a clear structure for the programs</a:t>
            </a: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*code easier to maintain, modify and debug</a:t>
            </a:r>
          </a:p>
          <a:p>
            <a:r>
              <a:rPr lang="en-US" b="0" i="0" dirty="0">
                <a:solidFill>
                  <a:srgbClr val="000000"/>
                </a:solidFill>
                <a:effectLst/>
                <a:latin typeface="Verdana" panose="020B0604030504040204" pitchFamily="34" charset="0"/>
              </a:rPr>
              <a:t>*</a:t>
            </a:r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9A1EFA-7330-4A33-9E91-EFF066E46CF0}" type="slidenum">
              <a:rPr lang="en-IN" smtClean="0"/>
              <a:pPr/>
              <a:t>2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208699023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/>
              <a:t>Abstraction: hiding the internal details and showing the functionality is known as abstraction.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9A1EFA-7330-4A33-9E91-EFF066E46CF0}" type="slidenum">
              <a:rPr lang="en-IN" smtClean="0"/>
              <a:pPr/>
              <a:t>4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39238502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9A1EFA-7330-4A33-9E91-EFF066E46CF0}" type="slidenum">
              <a:rPr lang="en-IN" smtClean="0"/>
              <a:pPr/>
              <a:t>8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376977136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Since keywords have specific meaning in Java, we cannot use them as names for variables, classes, methods and so on. All keywords are to be written in lower-case letters. Since Java is case-sensitive, one can use these words as identifiers by changing one or more letters to upper case. However, it is a bad practice and should be avoided.</a:t>
            </a:r>
            <a:endParaRPr lang="en-IN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9A1EFA-7330-4A33-9E91-EFF066E46CF0}" type="slidenum">
              <a:rPr lang="en-IN" smtClean="0"/>
              <a:pPr/>
              <a:t>9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27104120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IN" dirty="0"/>
              <a:t>Each variable is identified with unique name that unique name is called the identifier.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9A1EFA-7330-4A33-9E91-EFF066E46CF0}" type="slidenum">
              <a:rPr lang="en-IN" smtClean="0"/>
              <a:pPr/>
              <a:t>10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31306571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Title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62399" y="1964267"/>
            <a:ext cx="7197726" cy="2421464"/>
          </a:xfrm>
        </p:spPr>
        <p:txBody>
          <a:bodyPr anchor="b">
            <a:normAutofit/>
          </a:bodyPr>
          <a:lstStyle>
            <a:lvl1pPr algn="r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962399" y="4385732"/>
            <a:ext cx="7197726" cy="1405467"/>
          </a:xfrm>
        </p:spPr>
        <p:txBody>
          <a:bodyPr anchor="t">
            <a:normAutofit/>
          </a:bodyPr>
          <a:lstStyle>
            <a:lvl1pPr marL="0" indent="0" algn="r">
              <a:buNone/>
              <a:defRPr sz="1800" cap="all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932558" y="5870575"/>
            <a:ext cx="1600200" cy="377825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10/27/2020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962399" y="5870575"/>
            <a:ext cx="4893958" cy="3778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608958" y="5870575"/>
            <a:ext cx="551167" cy="3778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732865"/>
            <a:ext cx="1013142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1600" y="932112"/>
            <a:ext cx="8759827" cy="3164976"/>
          </a:xfrm>
          <a:prstGeom prst="roundRect">
            <a:avLst>
              <a:gd name="adj" fmla="val 43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299603"/>
            <a:ext cx="10131427" cy="49371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3124199"/>
          </a:xfrm>
        </p:spPr>
        <p:txBody>
          <a:bodyPr anchor="ctr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097875" y="3352800"/>
            <a:ext cx="9339184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7465" y="4343400"/>
            <a:ext cx="10152367" cy="1447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2" y="3308581"/>
            <a:ext cx="10131425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4777381"/>
            <a:ext cx="10131426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10237867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88275" y="82333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6" name="Title 1"/>
          <p:cNvSpPr>
            <a:spLocks noGrp="1"/>
          </p:cNvSpPr>
          <p:nvPr>
            <p:ph type="title"/>
          </p:nvPr>
        </p:nvSpPr>
        <p:spPr>
          <a:xfrm>
            <a:off x="992267" y="609601"/>
            <a:ext cx="9550399" cy="2743199"/>
          </a:xfrm>
        </p:spPr>
        <p:txBody>
          <a:bodyPr anchor="ctr">
            <a:normAutofit/>
          </a:bodyPr>
          <a:lstStyle>
            <a:lvl1pPr algn="l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0" y="3886200"/>
            <a:ext cx="10135436" cy="8890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5200"/>
            <a:ext cx="10135436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09601"/>
            <a:ext cx="10131427" cy="2743199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5801" y="3505200"/>
            <a:ext cx="10131428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800" b="0" cap="none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4343400"/>
            <a:ext cx="10131428" cy="14478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58675" y="609599"/>
            <a:ext cx="2158552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7832116" cy="518160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3308581"/>
            <a:ext cx="10131427" cy="1468800"/>
          </a:xfrm>
        </p:spPr>
        <p:txBody>
          <a:bodyPr anchor="b"/>
          <a:lstStyle>
            <a:lvl1pPr algn="l">
              <a:defRPr sz="40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799" y="4777381"/>
            <a:ext cx="1013142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 cap="all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2" y="2142067"/>
            <a:ext cx="4995334" cy="3649134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21895" y="2142067"/>
            <a:ext cx="4995332" cy="3649133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3670" y="2218267"/>
            <a:ext cx="470905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1" y="2870201"/>
            <a:ext cx="4996923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3" y="2226734"/>
            <a:ext cx="4722813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23483" y="2870201"/>
            <a:ext cx="4995334" cy="292099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10/27/2020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10/27/2020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10/27/2020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2074333"/>
            <a:ext cx="3680885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48201" y="609601"/>
            <a:ext cx="6169026" cy="5181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445933"/>
            <a:ext cx="3680885" cy="1828800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elestia-R1---OverlayContentH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600200"/>
            <a:ext cx="6164653" cy="13716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536253" y="914400"/>
            <a:ext cx="3280974" cy="4572000"/>
          </a:xfrm>
          <a:prstGeom prst="roundRect">
            <a:avLst>
              <a:gd name="adj" fmla="val 4280"/>
            </a:avLst>
          </a:prstGeom>
          <a:ln w="50800" cap="sq" cmpd="dbl">
            <a:gradFill flip="none" rotWithShape="1">
              <a:gsLst>
                <a:gs pos="0">
                  <a:srgbClr val="FFFFFF"/>
                </a:gs>
                <a:gs pos="100000">
                  <a:schemeClr val="tx1">
                    <a:alpha val="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2971800"/>
            <a:ext cx="6164653" cy="1828800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10/27/2020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09600"/>
            <a:ext cx="10131425" cy="14562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2142067"/>
            <a:ext cx="10131425" cy="364913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89660" y="5870575"/>
            <a:ext cx="1600200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10/27/2020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5870575"/>
            <a:ext cx="7827659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66060" y="5870575"/>
            <a:ext cx="551167" cy="3778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8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8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6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4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0"/>
        </a:spcBef>
        <a:spcAft>
          <a:spcPts val="1000"/>
        </a:spcAft>
        <a:buClr>
          <a:schemeClr val="tx1"/>
        </a:buClr>
        <a:buSzPct val="100000"/>
        <a:buFont typeface="Arial"/>
        <a:buChar char="•"/>
        <a:defRPr sz="1200" kern="1200" cap="none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8B05868-4E8A-466A-873F-FA71063D225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761752" y="1261536"/>
            <a:ext cx="7197726" cy="2421464"/>
          </a:xfrm>
        </p:spPr>
        <p:txBody>
          <a:bodyPr/>
          <a:lstStyle/>
          <a:p>
            <a:pPr algn="ctr"/>
            <a:r>
              <a:rPr lang="en-IN" dirty="0">
                <a:latin typeface="Times New Roman" panose="02020603050405020304" pitchFamily="18" charset="0"/>
                <a:cs typeface="Times New Roman" panose="02020603050405020304" pitchFamily="18" charset="0"/>
              </a:rPr>
              <a:t>BCA-504 JAVA </a:t>
            </a:r>
            <a:r>
              <a:rPr lang="en-IN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PROGramming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xmlns="" val="32426884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1E0B543-1F95-4E67-9902-0BC167A57F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34181"/>
            <a:ext cx="10131425" cy="811161"/>
          </a:xfrm>
        </p:spPr>
        <p:txBody>
          <a:bodyPr>
            <a:normAutofit/>
          </a:bodyPr>
          <a:lstStyle/>
          <a:p>
            <a:r>
              <a:rPr lang="en-IN" sz="2400" b="1" dirty="0">
                <a:effectLst/>
                <a:latin typeface="Times New Roman Bold" panose="02020803070505020304" pitchFamily="18" charset="0"/>
                <a:ea typeface="Times New Roman Bold" panose="02020803070505020304" pitchFamily="18" charset="0"/>
              </a:rPr>
              <a:t>Identifiers in Java</a:t>
            </a:r>
            <a:endParaRPr lang="en-IN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E25261E-27D3-41B7-96EE-679B4B128F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479" y="1986116"/>
            <a:ext cx="10131425" cy="4513007"/>
          </a:xfrm>
        </p:spPr>
        <p:txBody>
          <a:bodyPr>
            <a:normAutofit/>
          </a:bodyPr>
          <a:lstStyle/>
          <a:p>
            <a:pPr marL="76200" marR="76200" algn="just">
              <a:lnSpc>
                <a:spcPct val="98000"/>
              </a:lnSpc>
              <a:spcAft>
                <a:spcPts val="1000"/>
              </a:spcAft>
            </a:pPr>
            <a:r>
              <a:rPr lang="en-IN" sz="2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Identifiers are programmer-designed tokens. They are used for naming classes, methods, variables, objects, labels, packages and interfaces in a program. Java identifiers follow the following rules:</a:t>
            </a:r>
          </a:p>
          <a:p>
            <a:pPr marL="0" indent="0">
              <a:lnSpc>
                <a:spcPts val="15"/>
              </a:lnSpc>
              <a:spcAft>
                <a:spcPts val="1000"/>
              </a:spcAft>
              <a:buNone/>
            </a:pPr>
            <a:endParaRPr lang="en-IN" sz="21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228600" algn="l"/>
              </a:tabLst>
            </a:pPr>
            <a:r>
              <a:rPr lang="en-IN" sz="2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They can have alphabets, digits, and the underscore and dollar sign characters.</a:t>
            </a:r>
          </a:p>
          <a:p>
            <a:pPr marL="342900" lvl="0" indent="-342900">
              <a:lnSpc>
                <a:spcPct val="98000"/>
              </a:lnSpc>
              <a:spcAft>
                <a:spcPts val="1000"/>
              </a:spcAft>
              <a:buFont typeface="+mj-lt"/>
              <a:buAutoNum type="arabicPeriod"/>
              <a:tabLst>
                <a:tab pos="228600" algn="l"/>
              </a:tabLst>
            </a:pPr>
            <a:r>
              <a:rPr lang="en-IN" sz="2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They must not begin with a digit.</a:t>
            </a:r>
          </a:p>
          <a:p>
            <a:pPr marL="3429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228600" algn="l"/>
              </a:tabLst>
            </a:pPr>
            <a:r>
              <a:rPr lang="en-IN" sz="2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Uppercase and lowercase letters are distinct.</a:t>
            </a:r>
          </a:p>
          <a:p>
            <a:pPr marL="342900" lvl="0" indent="-342900">
              <a:lnSpc>
                <a:spcPct val="98000"/>
              </a:lnSpc>
              <a:spcAft>
                <a:spcPts val="1000"/>
              </a:spcAft>
              <a:buFont typeface="+mj-lt"/>
              <a:buAutoNum type="arabicPeriod"/>
              <a:tabLst>
                <a:tab pos="228600" algn="l"/>
              </a:tabLst>
            </a:pPr>
            <a:r>
              <a:rPr lang="en-IN" sz="21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They can be of any length.</a:t>
            </a:r>
          </a:p>
          <a:p>
            <a:pPr marL="0" lvl="0" indent="0">
              <a:lnSpc>
                <a:spcPct val="98000"/>
              </a:lnSpc>
              <a:spcAft>
                <a:spcPts val="1000"/>
              </a:spcAft>
              <a:buNone/>
              <a:tabLst>
                <a:tab pos="228600" algn="l"/>
              </a:tabLst>
            </a:pPr>
            <a:endParaRPr lang="en-IN" sz="21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98000"/>
              </a:lnSpc>
              <a:spcAft>
                <a:spcPts val="1000"/>
              </a:spcAft>
              <a:buNone/>
              <a:tabLst>
                <a:tab pos="228600" algn="l"/>
              </a:tabLst>
            </a:pPr>
            <a:endParaRPr lang="en-IN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xmlns="" val="921899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E6ABDB9-EF03-4921-A956-32C8A5380D6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245806"/>
            <a:ext cx="10131425" cy="6410633"/>
          </a:xfrm>
        </p:spPr>
        <p:txBody>
          <a:bodyPr>
            <a:normAutofit lnSpcReduction="10000"/>
          </a:bodyPr>
          <a:lstStyle/>
          <a:p>
            <a:pPr marL="0" lvl="0" indent="0">
              <a:lnSpc>
                <a:spcPct val="98000"/>
              </a:lnSpc>
              <a:spcAft>
                <a:spcPts val="1000"/>
              </a:spcAft>
              <a:buNone/>
              <a:tabLst>
                <a:tab pos="228600" algn="l"/>
              </a:tabLst>
            </a:pPr>
            <a:r>
              <a:rPr lang="en-IN" sz="1800" b="1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Java developers have followed some naming conventions.</a:t>
            </a:r>
            <a:endParaRPr lang="en-IN" sz="1800" b="1" u="sng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495300" lvl="0" indent="-342900">
              <a:lnSpc>
                <a:spcPct val="106000"/>
              </a:lnSpc>
              <a:spcAft>
                <a:spcPts val="1000"/>
              </a:spcAft>
              <a:buFont typeface="+mj-lt"/>
              <a:buAutoNum type="arabicPeriod"/>
              <a:tabLst>
                <a:tab pos="231775" algn="l"/>
              </a:tabLst>
            </a:pP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Names of all public methods and instance variables start with a leading lowercase letter. Examples: average, sum</a:t>
            </a:r>
          </a:p>
          <a:p>
            <a:pPr marL="342900" marR="762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240665" algn="l"/>
              </a:tabLst>
            </a:pP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When more than one word are used in a name, the second and subsequent words are marked with a leading uppercase letters. Examples: </a:t>
            </a:r>
            <a:r>
              <a:rPr lang="en-IN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dayTemperature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N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firstDayOfMonth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IN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totalMarks</a:t>
            </a: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6731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231775" algn="l"/>
              </a:tabLst>
            </a:pP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All private and local variables use only lowercase letters combined with underscores. Examples: length, </a:t>
            </a:r>
            <a:r>
              <a:rPr lang="en-IN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batch_strength</a:t>
            </a: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762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231775" algn="l"/>
              </a:tabLst>
            </a:pP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All classes and interfaces start with a leading uppercase letter (and each subsequent word with a leading uppercase letter). Examples: Student, </a:t>
            </a:r>
            <a:r>
              <a:rPr lang="en-IN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HelloJava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Vehicle, </a:t>
            </a:r>
            <a:r>
              <a:rPr lang="en-IN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MotorCycle</a:t>
            </a: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marR="76200" lvl="0" indent="-342900">
              <a:lnSpc>
                <a:spcPct val="115000"/>
              </a:lnSpc>
              <a:spcAft>
                <a:spcPts val="1000"/>
              </a:spcAft>
              <a:buFont typeface="+mj-lt"/>
              <a:buAutoNum type="arabicPeriod"/>
              <a:tabLst>
                <a:tab pos="255905" algn="l"/>
              </a:tabLst>
            </a:pP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Variables that represent constant values use all uppercase letters and underscores between words. Examples: TOTAL F _MAX, PRINCIPAL_AMOUNT</a:t>
            </a:r>
          </a:p>
          <a:p>
            <a:pPr marL="0" indent="0">
              <a:lnSpc>
                <a:spcPts val="1200"/>
              </a:lnSpc>
              <a:spcAft>
                <a:spcPts val="1000"/>
              </a:spcAft>
              <a:buNone/>
            </a:pP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It should be remembered that all these are conventions and not rules</a:t>
            </a:r>
            <a:endParaRPr lang="en-IN" sz="1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IN" sz="1800" u="sng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Java Class Libraries</a:t>
            </a:r>
          </a:p>
          <a:p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 </a:t>
            </a:r>
            <a:r>
              <a:rPr lang="en-IN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println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 ) and print( ) methods are members of the System class, which is a class predefined by Java that is automatically included in your programs.</a:t>
            </a:r>
          </a:p>
          <a:p>
            <a:r>
              <a:rPr lang="en-IN" dirty="0">
                <a:latin typeface="Times New Roman" panose="02020603050405020304" pitchFamily="18" charset="0"/>
                <a:ea typeface="Times New Roman" panose="02020603050405020304" pitchFamily="18" charset="0"/>
              </a:rPr>
              <a:t>T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he Java environment relies on several built-in class libraries that contain many built-in methods that provide support for such things as I/O, string handling, networking, and graphics.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xmlns="" val="10926733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E8A22AA-1680-4710-8618-A01B32DF95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442453"/>
            <a:ext cx="10131425" cy="584036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IN" sz="7200" dirty="0">
                <a:solidFill>
                  <a:schemeClr val="accent6">
                    <a:lumMod val="60000"/>
                    <a:lumOff val="40000"/>
                  </a:schemeClr>
                </a:solidFill>
                <a:latin typeface="Algerian" panose="04020705040A02060702" pitchFamily="82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xmlns="" val="3881757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D502877-A6DC-43CF-B466-008D4B1D2D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285751"/>
            <a:ext cx="10131425" cy="923924"/>
          </a:xfrm>
        </p:spPr>
        <p:txBody>
          <a:bodyPr>
            <a:normAutofit/>
          </a:bodyPr>
          <a:lstStyle/>
          <a:p>
            <a:r>
              <a:rPr lang="en-IN" sz="2400" b="1" dirty="0">
                <a:effectLst/>
                <a:latin typeface="Times New Roman Bold" panose="02020803070505020304" pitchFamily="18" charset="0"/>
                <a:ea typeface="Times New Roman Bold" panose="02020803070505020304" pitchFamily="18" charset="0"/>
              </a:rPr>
              <a:t>Object Oriented Programming(</a:t>
            </a:r>
            <a:r>
              <a:rPr lang="en-IN" sz="2400" b="1" dirty="0" err="1">
                <a:effectLst/>
                <a:latin typeface="Times New Roman Bold" panose="02020803070505020304" pitchFamily="18" charset="0"/>
                <a:ea typeface="Times New Roman Bold" panose="02020803070505020304" pitchFamily="18" charset="0"/>
              </a:rPr>
              <a:t>oop</a:t>
            </a:r>
            <a:r>
              <a:rPr lang="en-IN" sz="2400" b="1" dirty="0">
                <a:effectLst/>
                <a:latin typeface="Times New Roman Bold" panose="02020803070505020304" pitchFamily="18" charset="0"/>
                <a:ea typeface="Times New Roman Bold" panose="02020803070505020304" pitchFamily="18" charset="0"/>
              </a:rPr>
              <a:t>)</a:t>
            </a:r>
            <a:endParaRPr lang="en-IN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23433DE-8CCD-41B1-9A7D-4D76732396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1209676"/>
            <a:ext cx="10429874" cy="5438774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en-IN" sz="3600" b="0" i="0" dirty="0">
              <a:effectLst/>
              <a:latin typeface="Segoe UI" panose="020B0502040204020203" pitchFamily="34" charset="0"/>
            </a:endParaRPr>
          </a:p>
          <a:p>
            <a:pPr marL="0" indent="0" algn="just">
              <a:buNone/>
            </a:pPr>
            <a:endParaRPr lang="en-US" sz="3600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US" sz="29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Object-Oriented Programming is a paradigm that provides many concepts, such as </a:t>
            </a:r>
            <a:r>
              <a:rPr lang="en-US" sz="29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class</a:t>
            </a:r>
            <a:r>
              <a:rPr lang="en-US" sz="29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9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object</a:t>
            </a:r>
            <a:r>
              <a:rPr lang="en-US" sz="29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 </a:t>
            </a:r>
            <a:r>
              <a:rPr lang="en-US" sz="29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abstraction</a:t>
            </a:r>
            <a:r>
              <a:rPr lang="en-US" sz="29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9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Encapsulation</a:t>
            </a:r>
            <a:r>
              <a:rPr lang="en-US" sz="29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900" b="1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polymorphism ,inheritance</a:t>
            </a:r>
            <a:r>
              <a:rPr lang="en-US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900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etc.</a:t>
            </a:r>
          </a:p>
          <a:p>
            <a:pPr marL="0" indent="0" algn="just">
              <a:buNone/>
            </a:pPr>
            <a:endParaRPr lang="en-US" sz="2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IN" sz="2900" b="1" i="0" u="sng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Java Classes/Objects</a:t>
            </a:r>
          </a:p>
          <a:p>
            <a:pPr marL="0" indent="0" algn="just">
              <a:buNone/>
            </a:pPr>
            <a:r>
              <a:rPr lang="en-IN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 is a blueprint  or template from which objects are created.</a:t>
            </a:r>
          </a:p>
          <a:p>
            <a:pPr marL="0" indent="0" algn="just">
              <a:buNone/>
            </a:pPr>
            <a:r>
              <a:rPr lang="en-IN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Object is an instance of a class. Object is a real world entity such as pen, laptop, chair etc.</a:t>
            </a:r>
          </a:p>
          <a:p>
            <a:pPr marL="0" indent="0" algn="just">
              <a:buNone/>
            </a:pPr>
            <a:r>
              <a:rPr lang="en-IN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Class is a group of similar objects.</a:t>
            </a:r>
          </a:p>
          <a:p>
            <a:pPr marL="0" indent="0" algn="just">
              <a:buNone/>
            </a:pPr>
            <a:endParaRPr lang="en-IN" sz="2900" b="0" i="0" dirty="0">
              <a:effectLst/>
              <a:latin typeface="Segoe UI" panose="020B0502040204020203" pitchFamily="34" charset="0"/>
            </a:endParaRPr>
          </a:p>
          <a:p>
            <a:pPr marL="0" indent="0" algn="just">
              <a:buNone/>
            </a:pPr>
            <a:r>
              <a:rPr lang="en-IN" sz="2900" b="1" i="0" u="sng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Create a Class</a:t>
            </a:r>
          </a:p>
          <a:p>
            <a:pPr marL="0" indent="0" algn="just">
              <a:buNone/>
            </a:pPr>
            <a:r>
              <a:rPr lang="en-IN" sz="29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Create a class named “</a:t>
            </a:r>
            <a:r>
              <a:rPr lang="en-IN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IN" sz="290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yClass</a:t>
            </a:r>
            <a:r>
              <a:rPr lang="en-IN" sz="29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 with variable x</a:t>
            </a:r>
          </a:p>
          <a:p>
            <a:pPr marL="0" indent="0" algn="just">
              <a:buNone/>
            </a:pPr>
            <a:r>
              <a:rPr lang="en-IN" sz="29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public class </a:t>
            </a:r>
            <a:r>
              <a:rPr lang="en-IN" sz="29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IN" sz="290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yClass</a:t>
            </a:r>
            <a:r>
              <a:rPr lang="en-IN" sz="29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 algn="just">
              <a:buNone/>
            </a:pPr>
            <a:r>
              <a:rPr lang="en-IN" sz="2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int x = 10;</a:t>
            </a:r>
          </a:p>
          <a:p>
            <a:pPr marL="0" indent="0" algn="just">
              <a:buNone/>
            </a:pPr>
            <a:r>
              <a:rPr lang="en-IN" sz="290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L="0" indent="0">
              <a:buNone/>
            </a:pPr>
            <a:endParaRPr lang="en-IN" sz="1800" b="0" i="0" dirty="0">
              <a:effectLst/>
              <a:latin typeface="Segoe UI" panose="020B0502040204020203" pitchFamily="34" charset="0"/>
            </a:endParaRPr>
          </a:p>
          <a:p>
            <a:pPr marL="0" indent="0">
              <a:buNone/>
            </a:pPr>
            <a:endParaRPr lang="en-US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US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91130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9729761-351D-4BD9-89B5-E91027DC2A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381000"/>
            <a:ext cx="10658474" cy="6095999"/>
          </a:xfrm>
        </p:spPr>
        <p:txBody>
          <a:bodyPr/>
          <a:lstStyle/>
          <a:p>
            <a:pPr marL="0" indent="0">
              <a:buNone/>
            </a:pPr>
            <a:r>
              <a:rPr lang="en-IN" b="1" i="0" u="sng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Create an Object</a:t>
            </a:r>
          </a:p>
          <a:p>
            <a:pPr marL="0" indent="0">
              <a:buNone/>
            </a:pP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 Java, an object is created from a class.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To create an object of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MyClass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specify the class name, followed by the object name, and use the keyword new:</a:t>
            </a:r>
          </a:p>
          <a:p>
            <a:pPr marL="0" indent="0">
              <a:buNone/>
            </a:pP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Example: Create an object call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ed “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myObj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and print the value x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public class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MyClass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buNone/>
            </a:pP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	int x = 10;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public static void main(String[]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args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){</a:t>
            </a:r>
          </a:p>
          <a:p>
            <a:pPr marL="0" indent="0">
              <a:buNone/>
            </a:pP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MyClass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myObj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= new </a:t>
            </a:r>
            <a:r>
              <a:rPr lang="en-US" b="0" i="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MyClass</a:t>
            </a: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();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System.out.println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myObj.x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pPr marL="0" indent="0">
              <a:buNone/>
            </a:pPr>
            <a:r>
              <a:rPr lang="en-US" b="0" i="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}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}</a:t>
            </a:r>
            <a:endParaRPr lang="en-US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b="1" i="0" u="sng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xmlns="" val="325879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AFBD8F0-6918-4489-A2A4-7AB0F735D3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5300" y="542926"/>
            <a:ext cx="10953749" cy="622935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en-IN" sz="1800" b="1" dirty="0">
                <a:effectLst/>
                <a:latin typeface="Times New Roman Bold" panose="02020803070505020304" pitchFamily="18" charset="0"/>
                <a:ea typeface="Times New Roman Bold" panose="02020803070505020304" pitchFamily="18" charset="0"/>
                <a:cs typeface="Times New Roman" panose="02020603050405020304" pitchFamily="18" charset="0"/>
              </a:rPr>
              <a:t>Abstraction: 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Abstraction refers to the act of representing essential features without including the</a:t>
            </a:r>
            <a:r>
              <a:rPr lang="en-IN" sz="1800" b="1" dirty="0">
                <a:effectLst/>
                <a:latin typeface="Times New Roman Bold" panose="02020803070505020304" pitchFamily="18" charset="0"/>
                <a:ea typeface="Times New Roman Bold" panose="02020803070505020304" pitchFamily="18" charset="0"/>
                <a:cs typeface="Times New Roman" panose="02020603050405020304" pitchFamily="18" charset="0"/>
              </a:rPr>
              <a:t> 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background details or explanations. Classes use the concept of abstraction and are defined as a list of abstract attributes such as size, weight and cost, and methods to operate on these attributes.</a:t>
            </a:r>
          </a:p>
          <a:p>
            <a:pPr marL="0" indent="0" algn="just">
              <a:buNone/>
            </a:pPr>
            <a:endParaRPr lang="en-IN" sz="1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IN" sz="1800" b="1" dirty="0">
                <a:effectLst/>
                <a:latin typeface="Times New Roman Bold" panose="02020803070505020304" pitchFamily="18" charset="0"/>
                <a:ea typeface="Times New Roman Bold" panose="02020803070505020304" pitchFamily="18" charset="0"/>
              </a:rPr>
              <a:t>Encapsulation: 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Encapsulation is a programming mechanism that binds together code and the</a:t>
            </a:r>
            <a:r>
              <a:rPr lang="en-IN" sz="1800" b="1" dirty="0">
                <a:effectLst/>
                <a:latin typeface="Times New Roman Bold" panose="02020803070505020304" pitchFamily="18" charset="0"/>
                <a:ea typeface="Times New Roman Bold" panose="02020803070505020304" pitchFamily="18" charset="0"/>
              </a:rPr>
              <a:t> 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data it manipulates, and that keeps both safe from outside interference and misuse.</a:t>
            </a:r>
          </a:p>
          <a:p>
            <a:pPr marL="0" indent="0" algn="just">
              <a:buNone/>
            </a:pPr>
            <a:r>
              <a:rPr lang="en-IN" dirty="0">
                <a:latin typeface="Times New Roman" panose="02020603050405020304" pitchFamily="18" charset="0"/>
                <a:ea typeface="Times New Roman" panose="02020603050405020304" pitchFamily="18" charset="0"/>
              </a:rPr>
              <a:t>Ex: Student</a:t>
            </a:r>
          </a:p>
          <a:p>
            <a:pPr marL="0" indent="0" algn="just">
              <a:buNone/>
            </a:pP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name, regno, DOJ, read(), write()</a:t>
            </a:r>
            <a:endParaRPr lang="en-IN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n-IN" sz="18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r>
              <a:rPr lang="en-IN" sz="1800" b="1" dirty="0">
                <a:effectLst/>
                <a:latin typeface="Times New Roman Bold" panose="02020803070505020304" pitchFamily="18" charset="0"/>
                <a:ea typeface="Times New Roman Bold" panose="02020803070505020304" pitchFamily="18" charset="0"/>
              </a:rPr>
              <a:t>Polymorphism: 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Polymorphism (from Greek, meaning “many forms”) is the quality that allows</a:t>
            </a:r>
            <a:r>
              <a:rPr lang="en-IN" sz="1800" b="1" dirty="0">
                <a:effectLst/>
                <a:latin typeface="Times New Roman Bold" panose="02020803070505020304" pitchFamily="18" charset="0"/>
                <a:ea typeface="Times New Roman Bold" panose="02020803070505020304" pitchFamily="18" charset="0"/>
              </a:rPr>
              <a:t> 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one interface to access a general class of actions. The specific action is determined by the exact nature of the situation.</a:t>
            </a:r>
          </a:p>
          <a:p>
            <a:pPr marL="0" indent="0" algn="just">
              <a:buNone/>
            </a:pP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Add()</a:t>
            </a:r>
          </a:p>
          <a:p>
            <a:pPr marL="0" indent="0" algn="just">
              <a:buNone/>
            </a:pP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Add(int a.int b)</a:t>
            </a:r>
          </a:p>
          <a:p>
            <a:pPr marL="0" indent="0" algn="just">
              <a:buNone/>
            </a:pP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n-US" b="0" i="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xmlns="" val="4281972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68CA65A-0AC3-4896-90F4-63D2FD513C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151" y="85726"/>
            <a:ext cx="10379076" cy="6772274"/>
          </a:xfrm>
        </p:spPr>
        <p:txBody>
          <a:bodyPr>
            <a:normAutofit fontScale="77500" lnSpcReduction="20000"/>
          </a:bodyPr>
          <a:lstStyle/>
          <a:p>
            <a:pPr marL="0" indent="0" algn="just">
              <a:buNone/>
            </a:pPr>
            <a:r>
              <a:rPr lang="en-IN" sz="1800" b="1" dirty="0">
                <a:effectLst/>
                <a:latin typeface="Times New Roman Bold" panose="02020803070505020304" pitchFamily="18" charset="0"/>
                <a:ea typeface="Times New Roman Bold" panose="02020803070505020304" pitchFamily="18" charset="0"/>
              </a:rPr>
              <a:t>Inheritance: 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Inheritance is the process by which one object can acquire the properties of another</a:t>
            </a:r>
            <a:r>
              <a:rPr lang="en-IN" sz="1800" b="1" dirty="0">
                <a:effectLst/>
                <a:latin typeface="Times New Roman Bold" panose="02020803070505020304" pitchFamily="18" charset="0"/>
                <a:ea typeface="Times New Roman Bold" panose="02020803070505020304" pitchFamily="18" charset="0"/>
              </a:rPr>
              <a:t> 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object. This is important because it supports the concept of hierarchical classification.</a:t>
            </a:r>
          </a:p>
          <a:p>
            <a:pPr marL="0" indent="0" algn="just">
              <a:buNone/>
            </a:pPr>
            <a:r>
              <a:rPr lang="en-IN" dirty="0">
                <a:latin typeface="Times New Roman" panose="02020603050405020304" pitchFamily="18" charset="0"/>
                <a:ea typeface="Times New Roman" panose="02020603050405020304" pitchFamily="18" charset="0"/>
              </a:rPr>
              <a:t>Ex: class Animal{</a:t>
            </a:r>
          </a:p>
          <a:p>
            <a:pPr marL="0" indent="0" algn="just">
              <a:buNone/>
            </a:pP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	void eat(){</a:t>
            </a:r>
          </a:p>
          <a:p>
            <a:pPr marL="0" indent="0" algn="just">
              <a:buNone/>
            </a:pPr>
            <a:r>
              <a:rPr lang="en-IN" dirty="0">
                <a:latin typeface="Times New Roman" panose="02020603050405020304" pitchFamily="18" charset="0"/>
                <a:ea typeface="Times New Roman" panose="02020603050405020304" pitchFamily="18" charset="0"/>
              </a:rPr>
              <a:t>			</a:t>
            </a:r>
            <a:r>
              <a:rPr lang="en-IN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System.out.println</a:t>
            </a:r>
            <a:r>
              <a:rPr lang="en-IN" dirty="0">
                <a:latin typeface="Times New Roman" panose="02020603050405020304" pitchFamily="18" charset="0"/>
                <a:ea typeface="Times New Roman" panose="02020603050405020304" pitchFamily="18" charset="0"/>
              </a:rPr>
              <a:t>(“eating”);</a:t>
            </a:r>
          </a:p>
          <a:p>
            <a:pPr marL="0" indent="0" algn="just">
              <a:buNone/>
            </a:pP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	}</a:t>
            </a:r>
          </a:p>
          <a:p>
            <a:pPr marL="0" indent="0" algn="just">
              <a:buNone/>
            </a:pPr>
            <a:r>
              <a:rPr lang="en-IN" dirty="0">
                <a:latin typeface="Times New Roman" panose="02020603050405020304" pitchFamily="18" charset="0"/>
                <a:ea typeface="Times New Roman" panose="02020603050405020304" pitchFamily="18" charset="0"/>
              </a:rPr>
              <a:t>	}</a:t>
            </a:r>
          </a:p>
          <a:p>
            <a:pPr marL="0" indent="0" algn="just">
              <a:buNone/>
            </a:pP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class Dog extends Animal{</a:t>
            </a:r>
          </a:p>
          <a:p>
            <a:pPr marL="0" indent="0" algn="just">
              <a:buNone/>
            </a:pPr>
            <a:r>
              <a:rPr lang="en-IN" dirty="0">
                <a:latin typeface="Times New Roman" panose="02020603050405020304" pitchFamily="18" charset="0"/>
                <a:ea typeface="Times New Roman" panose="02020603050405020304" pitchFamily="18" charset="0"/>
              </a:rPr>
              <a:t>		void bark(){</a:t>
            </a:r>
          </a:p>
          <a:p>
            <a:pPr marL="0" indent="0" algn="just">
              <a:buNone/>
            </a:pP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		</a:t>
            </a:r>
            <a:r>
              <a:rPr lang="en-IN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System.out.println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(“barking”);</a:t>
            </a:r>
          </a:p>
          <a:p>
            <a:pPr marL="0" indent="0" algn="just">
              <a:buNone/>
            </a:pPr>
            <a:r>
              <a:rPr lang="en-IN" dirty="0">
                <a:latin typeface="Times New Roman" panose="02020603050405020304" pitchFamily="18" charset="0"/>
                <a:ea typeface="Times New Roman" panose="02020603050405020304" pitchFamily="18" charset="0"/>
              </a:rPr>
              <a:t>		}</a:t>
            </a:r>
          </a:p>
          <a:p>
            <a:pPr marL="0" indent="0" algn="just">
              <a:buNone/>
            </a:pP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}</a:t>
            </a:r>
          </a:p>
          <a:p>
            <a:pPr marL="0" indent="0" algn="just">
              <a:buNone/>
            </a:pP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class </a:t>
            </a:r>
            <a:r>
              <a:rPr lang="en-IN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TestInheritance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{</a:t>
            </a:r>
          </a:p>
          <a:p>
            <a:pPr marL="0" indent="0" algn="just">
              <a:buNone/>
            </a:pP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	public static void main(String </a:t>
            </a:r>
            <a:r>
              <a:rPr lang="en-IN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args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[]){</a:t>
            </a:r>
          </a:p>
          <a:p>
            <a:pPr marL="0" indent="0" algn="just">
              <a:buNone/>
            </a:pPr>
            <a:r>
              <a:rPr lang="en-IN" dirty="0">
                <a:latin typeface="Times New Roman" panose="02020603050405020304" pitchFamily="18" charset="0"/>
                <a:ea typeface="Times New Roman" panose="02020603050405020304" pitchFamily="18" charset="0"/>
              </a:rPr>
              <a:t>			Dog d = new Dog();</a:t>
            </a:r>
          </a:p>
          <a:p>
            <a:pPr marL="0" indent="0" algn="just">
              <a:buNone/>
            </a:pP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		</a:t>
            </a:r>
            <a:r>
              <a:rPr lang="en-IN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d.bark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();</a:t>
            </a:r>
          </a:p>
          <a:p>
            <a:pPr marL="0" indent="0" algn="just">
              <a:buNone/>
            </a:pP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		</a:t>
            </a:r>
            <a:r>
              <a:rPr lang="en-IN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d.eat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();</a:t>
            </a:r>
          </a:p>
          <a:p>
            <a:pPr marL="0" indent="0" algn="just">
              <a:buNone/>
            </a:pP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	}</a:t>
            </a:r>
          </a:p>
          <a:p>
            <a:pPr marL="0" indent="0" algn="just">
              <a:buNone/>
            </a:pP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	}</a:t>
            </a:r>
          </a:p>
          <a:p>
            <a:pPr marL="0" indent="0" algn="just">
              <a:buNone/>
            </a:pPr>
            <a:r>
              <a:rPr lang="en-IN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Types: 1)Single level</a:t>
            </a:r>
          </a:p>
          <a:p>
            <a:pPr marL="0" indent="0" algn="just">
              <a:buNone/>
            </a:pP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    2)</a:t>
            </a:r>
            <a:r>
              <a:rPr lang="en-IN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multi level</a:t>
            </a:r>
          </a:p>
          <a:p>
            <a:pPr marL="0" indent="0" algn="just">
              <a:buNone/>
            </a:pP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IN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3) hierarchical</a:t>
            </a:r>
            <a:endParaRPr lang="en-IN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xmlns="" val="1056523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5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1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0" dur="500"/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6" dur="500" fill="hold"/>
                                        <p:tgtEl>
                                          <p:spTgt spid="3">
                                            <p:txEl>
                                              <p:pRg st="20" end="2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009496A-D78C-4955-8175-F4840E53B4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228600"/>
            <a:ext cx="10131425" cy="981075"/>
          </a:xfrm>
        </p:spPr>
        <p:txBody>
          <a:bodyPr>
            <a:normAutofit/>
          </a:bodyPr>
          <a:lstStyle/>
          <a:p>
            <a:r>
              <a:rPr lang="en-IN" sz="2400" b="1" dirty="0">
                <a:effectLst/>
                <a:latin typeface="Times New Roman Bold" panose="02020803070505020304" pitchFamily="18" charset="0"/>
                <a:ea typeface="Times New Roman Bold" panose="02020803070505020304" pitchFamily="18" charset="0"/>
              </a:rPr>
              <a:t>Structure of a simple program</a:t>
            </a:r>
            <a:endParaRPr lang="en-IN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3749B04-10C2-431F-A196-7BB98E22F6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1476375"/>
            <a:ext cx="10131425" cy="5153025"/>
          </a:xfrm>
        </p:spPr>
        <p:txBody>
          <a:bodyPr>
            <a:normAutofit fontScale="32500" lnSpcReduction="20000"/>
          </a:bodyPr>
          <a:lstStyle/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IN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/* This is a simple java program.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IN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Call this a SampleOne.java */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IN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class </a:t>
            </a:r>
            <a:r>
              <a:rPr lang="en-IN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SampleOne</a:t>
            </a:r>
            <a:endParaRPr lang="en-IN" sz="5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IN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{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IN" sz="52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//your program begins with call to main method</a:t>
            </a:r>
            <a:endParaRPr lang="en-IN" sz="52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IN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public static void main (String </a:t>
            </a:r>
            <a:r>
              <a:rPr lang="en-IN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args</a:t>
            </a:r>
            <a:r>
              <a:rPr lang="en-IN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[ ])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IN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{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IN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	</a:t>
            </a:r>
            <a:r>
              <a:rPr lang="en-IN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System.out.println</a:t>
            </a:r>
            <a:r>
              <a:rPr lang="en-IN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(“Hello World”);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IN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	}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IN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}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IN" sz="5200" b="1" u="sng" dirty="0">
                <a:effectLst/>
                <a:latin typeface="Times New Roman" panose="02020603050405020304" pitchFamily="18" charset="0"/>
                <a:ea typeface="Times New Roman Bold" panose="02020803070505020304" pitchFamily="18" charset="0"/>
                <a:cs typeface="Times New Roman" panose="02020603050405020304" pitchFamily="18" charset="0"/>
              </a:rPr>
              <a:t>Class Declaration</a:t>
            </a:r>
            <a:endParaRPr lang="en-IN" sz="5200" b="1" u="sng" dirty="0">
              <a:latin typeface="Times New Roman" panose="02020603050405020304" pitchFamily="18" charset="0"/>
              <a:ea typeface="Times New Roman Bold" panose="020208030705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</a:pPr>
            <a:r>
              <a:rPr lang="en-IN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first line “</a:t>
            </a:r>
            <a:r>
              <a:rPr lang="en-IN" sz="5200" b="1" dirty="0">
                <a:effectLst/>
                <a:latin typeface="Times New Roman" panose="02020603050405020304" pitchFamily="18" charset="0"/>
                <a:ea typeface="Times New Roman Bold" panose="02020803070505020304" pitchFamily="18" charset="0"/>
                <a:cs typeface="Times New Roman" panose="02020603050405020304" pitchFamily="18" charset="0"/>
              </a:rPr>
              <a:t>class </a:t>
            </a:r>
            <a:r>
              <a:rPr lang="en-IN" sz="5200" b="1" dirty="0" err="1">
                <a:effectLst/>
                <a:latin typeface="Times New Roman" panose="02020603050405020304" pitchFamily="18" charset="0"/>
                <a:ea typeface="Times New Roman Bold" panose="02020803070505020304" pitchFamily="18" charset="0"/>
                <a:cs typeface="Times New Roman" panose="02020603050405020304" pitchFamily="18" charset="0"/>
              </a:rPr>
              <a:t>SampleOne</a:t>
            </a:r>
            <a:r>
              <a:rPr lang="en-IN" sz="5200" b="1" dirty="0">
                <a:effectLst/>
                <a:latin typeface="Times New Roman" panose="02020603050405020304" pitchFamily="18" charset="0"/>
                <a:ea typeface="Times New Roman Bold" panose="02020803070505020304" pitchFamily="18" charset="0"/>
                <a:cs typeface="Times New Roman" panose="02020603050405020304" pitchFamily="18" charset="0"/>
              </a:rPr>
              <a:t>”</a:t>
            </a:r>
            <a:r>
              <a:rPr lang="en-IN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declares a class, which is an object-oriented construct. Java is a true object-oriented language and therefore, </a:t>
            </a:r>
            <a:r>
              <a:rPr lang="en-IN" sz="5200" i="1" dirty="0">
                <a:effectLst/>
                <a:latin typeface="Times New Roman" panose="02020603050405020304" pitchFamily="18" charset="0"/>
                <a:ea typeface="Times New Roman Italic" panose="02020503050405090304" pitchFamily="18" charset="0"/>
                <a:cs typeface="Times New Roman" panose="02020603050405020304" pitchFamily="18" charset="0"/>
              </a:rPr>
              <a:t>everything</a:t>
            </a:r>
            <a:r>
              <a:rPr lang="en-IN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must be placed inside a class. </a:t>
            </a:r>
            <a:r>
              <a:rPr lang="en-IN" sz="52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SampleOne</a:t>
            </a:r>
            <a:r>
              <a:rPr lang="en-IN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is a Java </a:t>
            </a:r>
            <a:r>
              <a:rPr lang="en-IN" sz="5200" b="1" i="1" dirty="0">
                <a:effectLst/>
                <a:latin typeface="Times New Roman" panose="02020603050405020304" pitchFamily="18" charset="0"/>
                <a:ea typeface="Times New Roman Italic" panose="02020503050405090304" pitchFamily="18" charset="0"/>
                <a:cs typeface="Times New Roman" panose="02020603050405020304" pitchFamily="18" charset="0"/>
              </a:rPr>
              <a:t>identifier</a:t>
            </a:r>
            <a:r>
              <a:rPr lang="en-IN" sz="52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that specifies the name of the class to be defined.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en-IN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endParaRPr lang="en-IN" sz="18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xmlns="" val="81422746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9C0803C-03A1-41A1-9F4D-516CF9BE7C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438150"/>
            <a:ext cx="10131425" cy="6105525"/>
          </a:xfrm>
        </p:spPr>
        <p:txBody>
          <a:bodyPr/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IN" sz="1800" b="1" dirty="0">
                <a:effectLst/>
                <a:latin typeface="Times New Roman" panose="02020603050405020304" pitchFamily="18" charset="0"/>
                <a:ea typeface="Times New Roman Bold" panose="02020803070505020304" pitchFamily="18" charset="0"/>
                <a:cs typeface="Times New Roman" panose="02020603050405020304" pitchFamily="18" charset="0"/>
              </a:rPr>
              <a:t>The main Line, 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third line,</a:t>
            </a:r>
            <a:r>
              <a:rPr lang="en-IN" sz="1800" b="1" dirty="0">
                <a:effectLst/>
                <a:latin typeface="Times New Roman" panose="02020603050405020304" pitchFamily="18" charset="0"/>
                <a:ea typeface="Times New Roman Bold" panose="02020803070505020304" pitchFamily="18" charset="0"/>
                <a:cs typeface="Times New Roman" panose="02020603050405020304" pitchFamily="18" charset="0"/>
              </a:rPr>
              <a:t> public static void main (String </a:t>
            </a:r>
            <a:r>
              <a:rPr lang="en-IN" sz="1800" b="1" dirty="0" err="1">
                <a:effectLst/>
                <a:latin typeface="Times New Roman" panose="02020603050405020304" pitchFamily="18" charset="0"/>
                <a:ea typeface="Times New Roman Bold" panose="02020803070505020304" pitchFamily="18" charset="0"/>
                <a:cs typeface="Times New Roman" panose="02020603050405020304" pitchFamily="18" charset="0"/>
              </a:rPr>
              <a:t>args</a:t>
            </a:r>
            <a:r>
              <a:rPr lang="en-IN" sz="1800" b="1" dirty="0">
                <a:effectLst/>
                <a:latin typeface="Times New Roman" panose="02020603050405020304" pitchFamily="18" charset="0"/>
                <a:ea typeface="Times New Roman Bold" panose="02020803070505020304" pitchFamily="18" charset="0"/>
                <a:cs typeface="Times New Roman" panose="02020603050405020304" pitchFamily="18" charset="0"/>
              </a:rPr>
              <a:t>[ ])</a:t>
            </a:r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Defines a method named main. Every Java application program must include the main( ) method.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This is the starting point for the interpreter to begin the execution of the program.</a:t>
            </a: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 Java</a:t>
            </a:r>
            <a:r>
              <a:rPr lang="en-IN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application can have any number of classes but </a:t>
            </a:r>
            <a:r>
              <a:rPr lang="en-IN" sz="1800" i="1" dirty="0">
                <a:effectLst/>
                <a:latin typeface="Times New Roman" panose="02020603050405020304" pitchFamily="18" charset="0"/>
                <a:ea typeface="Times New Roman Italic" panose="02020503050405090304" pitchFamily="18" charset="0"/>
                <a:cs typeface="Times New Roman" panose="02020603050405020304" pitchFamily="18" charset="0"/>
              </a:rPr>
              <a:t>only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one of them must include a main method to</a:t>
            </a:r>
          </a:p>
          <a:p>
            <a:pPr marL="0" indent="0">
              <a:buNone/>
            </a:pP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initiate the execution.</a:t>
            </a:r>
          </a:p>
          <a:p>
            <a:pPr marL="0" indent="0">
              <a:buNone/>
            </a:pP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en-IN" sz="1800" b="1" dirty="0">
                <a:effectLst/>
                <a:latin typeface="Times New Roman" panose="02020603050405020304" pitchFamily="18" charset="0"/>
                <a:ea typeface="Times New Roman Bold" panose="02020803070505020304" pitchFamily="18" charset="0"/>
                <a:cs typeface="Times New Roman" panose="02020603050405020304" pitchFamily="18" charset="0"/>
              </a:rPr>
              <a:t>public: 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keyword public is an access specifier that declares the main method as unprotected</a:t>
            </a:r>
          </a:p>
          <a:p>
            <a:pPr marL="0" indent="0">
              <a:lnSpc>
                <a:spcPct val="115000"/>
              </a:lnSpc>
              <a:spcAft>
                <a:spcPts val="1000"/>
              </a:spcAft>
              <a:buNone/>
            </a:pPr>
            <a:r>
              <a:rPr lang="en-IN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and therefore making it accessible to all other classes.</a:t>
            </a:r>
          </a:p>
          <a:p>
            <a:pPr>
              <a:lnSpc>
                <a:spcPct val="115000"/>
              </a:lnSpc>
            </a:pPr>
            <a:r>
              <a:rPr lang="en-IN" sz="1800" b="1" dirty="0">
                <a:effectLst/>
                <a:latin typeface="Times New Roman" panose="02020603050405020304" pitchFamily="18" charset="0"/>
                <a:ea typeface="Times New Roman Bold" panose="02020803070505020304" pitchFamily="18" charset="0"/>
                <a:cs typeface="Times New Roman" panose="02020603050405020304" pitchFamily="18" charset="0"/>
              </a:rPr>
              <a:t>static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which declares this method as one that belongs to the entire class and not a part of any</a:t>
            </a:r>
            <a:r>
              <a:rPr lang="en-IN" sz="1800" b="1" dirty="0">
                <a:effectLst/>
                <a:latin typeface="Times New Roman" panose="02020603050405020304" pitchFamily="18" charset="0"/>
                <a:ea typeface="Times New Roman Bold" panose="02020803070505020304" pitchFamily="18" charset="0"/>
                <a:cs typeface="Times New Roman" panose="02020603050405020304" pitchFamily="18" charset="0"/>
              </a:rPr>
              <a:t> 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objects of the class.</a:t>
            </a:r>
          </a:p>
          <a:p>
            <a:pPr>
              <a:lnSpc>
                <a:spcPct val="115000"/>
              </a:lnSpc>
            </a:pPr>
            <a:r>
              <a:rPr lang="en-IN" sz="1800" b="1" dirty="0">
                <a:effectLst/>
                <a:latin typeface="Times New Roman" panose="02020603050405020304" pitchFamily="18" charset="0"/>
                <a:ea typeface="Times New Roman Bold" panose="02020803070505020304" pitchFamily="18" charset="0"/>
                <a:cs typeface="Times New Roman" panose="02020603050405020304" pitchFamily="18" charset="0"/>
              </a:rPr>
              <a:t>void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The type modifier void states that the main method does not return any value (but simply</a:t>
            </a:r>
            <a:r>
              <a:rPr lang="en-IN" sz="1800" b="1" dirty="0">
                <a:effectLst/>
                <a:latin typeface="Times New Roman" panose="02020603050405020304" pitchFamily="18" charset="0"/>
                <a:ea typeface="Times New Roman Bold" panose="02020803070505020304" pitchFamily="18" charset="0"/>
                <a:cs typeface="Times New Roman" panose="02020603050405020304" pitchFamily="18" charset="0"/>
              </a:rPr>
              <a:t> 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prints some text to the screen).</a:t>
            </a:r>
          </a:p>
          <a:p>
            <a:pPr marL="0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xmlns="" val="34210130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90140FD5-6895-427E-9846-08625657CC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361951"/>
            <a:ext cx="10131425" cy="6181724"/>
          </a:xfrm>
        </p:spPr>
        <p:txBody>
          <a:bodyPr/>
          <a:lstStyle/>
          <a:p>
            <a:r>
              <a:rPr lang="en-IN" sz="1800" b="1" dirty="0">
                <a:effectLst/>
                <a:latin typeface="Times New Roman" panose="02020603050405020304" pitchFamily="18" charset="0"/>
                <a:ea typeface="Times New Roman Bold" panose="02020803070505020304" pitchFamily="18" charset="0"/>
                <a:cs typeface="Times New Roman" panose="02020603050405020304" pitchFamily="18" charset="0"/>
              </a:rPr>
              <a:t>Documentation Section: 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documentation section comprises a set of comment lines giving</a:t>
            </a:r>
            <a:r>
              <a:rPr lang="en-IN" sz="1800" b="1" dirty="0">
                <a:effectLst/>
                <a:latin typeface="Times New Roman" panose="02020603050405020304" pitchFamily="18" charset="0"/>
                <a:ea typeface="Times New Roman Bold" panose="02020803070505020304" pitchFamily="18" charset="0"/>
                <a:cs typeface="Times New Roman" panose="02020603050405020304" pitchFamily="18" charset="0"/>
              </a:rPr>
              <a:t> 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 name of the program, the author and other details, which the programmer would like to refer to at a later stage. Comments must explain </a:t>
            </a:r>
            <a:r>
              <a:rPr lang="en-IN" sz="1800" i="1" dirty="0">
                <a:effectLst/>
                <a:latin typeface="Times New Roman" panose="02020603050405020304" pitchFamily="18" charset="0"/>
                <a:ea typeface="Times New Roman Italic" panose="02020503050405090304" pitchFamily="18" charset="0"/>
                <a:cs typeface="Times New Roman" panose="02020603050405020304" pitchFamily="18" charset="0"/>
              </a:rPr>
              <a:t>why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en-IN" sz="1800" i="1" dirty="0">
                <a:effectLst/>
                <a:latin typeface="Times New Roman" panose="02020603050405020304" pitchFamily="18" charset="0"/>
                <a:ea typeface="Times New Roman Italic" panose="02020503050405090304" pitchFamily="18" charset="0"/>
                <a:cs typeface="Times New Roman" panose="02020603050405020304" pitchFamily="18" charset="0"/>
              </a:rPr>
              <a:t>what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of classes and how of algorithms. Java permits both the single-line comments and multi-line comments. The single-line comments begin with // and end at the end of the line. For longer comments, we can create long multi-line comments by starting with a /* and ending with */. Java also uses a third style of comment /**…………*/ known as </a:t>
            </a:r>
            <a:r>
              <a:rPr lang="en-IN" sz="1800" i="1" dirty="0">
                <a:effectLst/>
                <a:latin typeface="Times New Roman" panose="02020603050405020304" pitchFamily="18" charset="0"/>
                <a:ea typeface="Times New Roman Italic" panose="02020503050405090304" pitchFamily="18" charset="0"/>
                <a:cs typeface="Times New Roman" panose="02020603050405020304" pitchFamily="18" charset="0"/>
              </a:rPr>
              <a:t>documentation comment.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This form of comment is used for generating documentation automatically.</a:t>
            </a: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1800" b="1" dirty="0">
                <a:effectLst/>
                <a:latin typeface="Times New Roman" panose="02020603050405020304" pitchFamily="18" charset="0"/>
                <a:ea typeface="Times New Roman Bold" panose="02020803070505020304" pitchFamily="18" charset="0"/>
                <a:cs typeface="Times New Roman" panose="02020603050405020304" pitchFamily="18" charset="0"/>
              </a:rPr>
              <a:t>Class Definitions: 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Java program may contain multiple class definitions. Classes are the</a:t>
            </a:r>
            <a:r>
              <a:rPr lang="en-IN" sz="1800" b="1" dirty="0">
                <a:effectLst/>
                <a:latin typeface="Times New Roman" panose="02020603050405020304" pitchFamily="18" charset="0"/>
                <a:ea typeface="Times New Roman Bold" panose="02020803070505020304" pitchFamily="18" charset="0"/>
                <a:cs typeface="Times New Roman" panose="02020603050405020304" pitchFamily="18" charset="0"/>
              </a:rPr>
              <a:t> 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primary and essential elements of a Java program. These classes are used to map the objects of real-world problems. The number of classes used depends on the complexity of the problem.</a:t>
            </a:r>
          </a:p>
          <a:p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IN" sz="1800" b="1" dirty="0">
                <a:effectLst/>
                <a:latin typeface="Times New Roman" panose="02020603050405020304" pitchFamily="18" charset="0"/>
                <a:ea typeface="Times New Roman Bold" panose="02020803070505020304" pitchFamily="18" charset="0"/>
                <a:cs typeface="Times New Roman" panose="02020603050405020304" pitchFamily="18" charset="0"/>
              </a:rPr>
              <a:t>Main Method Class: 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Since every Java stand-alone program requires a main method as its</a:t>
            </a:r>
            <a:r>
              <a:rPr lang="en-IN" sz="1800" b="1" dirty="0">
                <a:effectLst/>
                <a:latin typeface="Times New Roman" panose="02020603050405020304" pitchFamily="18" charset="0"/>
                <a:ea typeface="Times New Roman Bold" panose="02020803070505020304" pitchFamily="18" charset="0"/>
                <a:cs typeface="Times New Roman" panose="02020603050405020304" pitchFamily="18" charset="0"/>
              </a:rPr>
              <a:t> </a:t>
            </a:r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starting point, this class is the essential part of a Java program.</a:t>
            </a:r>
            <a:endParaRPr lang="en-IN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81047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F019C98-28CF-46B6-AEE0-086DB1BDD0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247650"/>
            <a:ext cx="10131425" cy="1019175"/>
          </a:xfrm>
        </p:spPr>
        <p:txBody>
          <a:bodyPr>
            <a:normAutofit/>
          </a:bodyPr>
          <a:lstStyle/>
          <a:p>
            <a:r>
              <a:rPr lang="en-IN" sz="2400" b="1" dirty="0">
                <a:effectLst/>
                <a:latin typeface="Times New Roman Bold" panose="02020803070505020304" pitchFamily="18" charset="0"/>
                <a:ea typeface="Times New Roman Bold" panose="02020803070505020304" pitchFamily="18" charset="0"/>
              </a:rPr>
              <a:t>The Java Keywords</a:t>
            </a:r>
            <a:endParaRPr lang="en-IN" sz="24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F05793A-CE75-498D-B468-08CF5FA451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801" y="1428750"/>
            <a:ext cx="10131425" cy="5029199"/>
          </a:xfrm>
        </p:spPr>
        <p:txBody>
          <a:bodyPr/>
          <a:lstStyle/>
          <a:p>
            <a:r>
              <a:rPr lang="en-IN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Keywords are an essential part of a language definition. They implement specific features of the language. Java language has reserved 60 words as keywords.</a:t>
            </a:r>
          </a:p>
          <a:p>
            <a:endParaRPr lang="en-IN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endParaRPr lang="en-IN" dirty="0"/>
          </a:p>
          <a:p>
            <a:pPr marL="0" indent="0">
              <a:buNone/>
            </a:pPr>
            <a:endParaRPr lang="en-IN" dirty="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xmlns="" id="{D16BE4F4-034C-43D5-A690-F2C37A9800E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408045407"/>
              </p:ext>
            </p:extLst>
          </p:nvPr>
        </p:nvGraphicFramePr>
        <p:xfrm>
          <a:off x="1688209" y="2171698"/>
          <a:ext cx="7111048" cy="428625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88436">
                  <a:extLst>
                    <a:ext uri="{9D8B030D-6E8A-4147-A177-3AD203B41FA5}">
                      <a16:colId xmlns:a16="http://schemas.microsoft.com/office/drawing/2014/main" xmlns="" val="2081341058"/>
                    </a:ext>
                  </a:extLst>
                </a:gridCol>
                <a:gridCol w="2326004">
                  <a:extLst>
                    <a:ext uri="{9D8B030D-6E8A-4147-A177-3AD203B41FA5}">
                      <a16:colId xmlns:a16="http://schemas.microsoft.com/office/drawing/2014/main" xmlns="" val="1222854444"/>
                    </a:ext>
                  </a:extLst>
                </a:gridCol>
                <a:gridCol w="2496608">
                  <a:extLst>
                    <a:ext uri="{9D8B030D-6E8A-4147-A177-3AD203B41FA5}">
                      <a16:colId xmlns:a16="http://schemas.microsoft.com/office/drawing/2014/main" xmlns="" val="2405382347"/>
                    </a:ext>
                  </a:extLst>
                </a:gridCol>
              </a:tblGrid>
              <a:tr h="470618">
                <a:tc>
                  <a:txBody>
                    <a:bodyPr/>
                    <a:lstStyle/>
                    <a:p>
                      <a:pPr marL="50800">
                        <a:lnSpc>
                          <a:spcPts val="1335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solidFill>
                            <a:schemeClr val="bg1"/>
                          </a:solidFill>
                          <a:effectLst/>
                        </a:rPr>
                        <a:t>abstract</a:t>
                      </a:r>
                      <a:endParaRPr lang="en-IN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ts val="1335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 err="1">
                          <a:solidFill>
                            <a:schemeClr val="bg1"/>
                          </a:solidFill>
                          <a:effectLst/>
                        </a:rPr>
                        <a:t>boolean</a:t>
                      </a:r>
                      <a:endParaRPr lang="en-IN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335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solidFill>
                            <a:schemeClr val="bg1"/>
                          </a:solidFill>
                          <a:effectLst/>
                        </a:rPr>
                        <a:t>break</a:t>
                      </a:r>
                      <a:endParaRPr lang="en-IN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91051347"/>
                  </a:ext>
                </a:extLst>
              </a:tr>
              <a:tr h="472382">
                <a:tc>
                  <a:txBody>
                    <a:bodyPr/>
                    <a:lstStyle/>
                    <a:p>
                      <a:pPr marL="50800">
                        <a:lnSpc>
                          <a:spcPts val="134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solidFill>
                            <a:schemeClr val="bg1"/>
                          </a:solidFill>
                          <a:effectLst/>
                        </a:rPr>
                        <a:t>case</a:t>
                      </a:r>
                      <a:endParaRPr lang="en-IN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ts val="134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effectLst/>
                        </a:rPr>
                        <a:t>cast*</a:t>
                      </a:r>
                      <a:endParaRPr lang="en-IN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34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effectLst/>
                        </a:rPr>
                        <a:t>catch</a:t>
                      </a:r>
                      <a:endParaRPr lang="en-IN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4123066857"/>
                  </a:ext>
                </a:extLst>
              </a:tr>
              <a:tr h="463570">
                <a:tc>
                  <a:txBody>
                    <a:bodyPr/>
                    <a:lstStyle/>
                    <a:p>
                      <a:pPr marL="50800">
                        <a:lnSpc>
                          <a:spcPts val="1315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 err="1">
                          <a:solidFill>
                            <a:schemeClr val="bg1"/>
                          </a:solidFill>
                          <a:effectLst/>
                        </a:rPr>
                        <a:t>const</a:t>
                      </a:r>
                      <a:r>
                        <a:rPr lang="en-IN" sz="1800" dirty="0">
                          <a:solidFill>
                            <a:schemeClr val="bg1"/>
                          </a:solidFill>
                          <a:effectLst/>
                        </a:rPr>
                        <a:t>*</a:t>
                      </a:r>
                      <a:endParaRPr lang="en-IN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ts val="1315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effectLst/>
                        </a:rPr>
                        <a:t>continue</a:t>
                      </a:r>
                      <a:endParaRPr lang="en-IN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315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</a:rPr>
                        <a:t>default</a:t>
                      </a:r>
                      <a:endParaRPr lang="en-IN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99466936"/>
                  </a:ext>
                </a:extLst>
              </a:tr>
              <a:tr h="535395">
                <a:tc>
                  <a:txBody>
                    <a:bodyPr/>
                    <a:lstStyle/>
                    <a:p>
                      <a:pPr marL="50800">
                        <a:lnSpc>
                          <a:spcPts val="134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solidFill>
                            <a:schemeClr val="bg1"/>
                          </a:solidFill>
                          <a:effectLst/>
                        </a:rPr>
                        <a:t>else</a:t>
                      </a:r>
                      <a:endParaRPr lang="en-IN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ts val="134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effectLst/>
                        </a:rPr>
                        <a:t>extends</a:t>
                      </a:r>
                      <a:endParaRPr lang="en-IN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34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effectLst/>
                        </a:rPr>
                        <a:t>false**</a:t>
                      </a:r>
                      <a:endParaRPr lang="en-IN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2856502284"/>
                  </a:ext>
                </a:extLst>
              </a:tr>
              <a:tr h="463570">
                <a:tc>
                  <a:txBody>
                    <a:bodyPr/>
                    <a:lstStyle/>
                    <a:p>
                      <a:pPr marL="50800">
                        <a:lnSpc>
                          <a:spcPts val="1315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solidFill>
                            <a:schemeClr val="bg1"/>
                          </a:solidFill>
                          <a:effectLst/>
                        </a:rPr>
                        <a:t>float</a:t>
                      </a:r>
                      <a:endParaRPr lang="en-IN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ts val="1315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effectLst/>
                        </a:rPr>
                        <a:t>For</a:t>
                      </a:r>
                      <a:endParaRPr lang="en-IN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315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effectLst/>
                        </a:rPr>
                        <a:t>future*</a:t>
                      </a:r>
                      <a:endParaRPr lang="en-IN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440402428"/>
                  </a:ext>
                </a:extLst>
              </a:tr>
              <a:tr h="472382">
                <a:tc>
                  <a:txBody>
                    <a:bodyPr/>
                    <a:lstStyle/>
                    <a:p>
                      <a:pPr marL="50800">
                        <a:lnSpc>
                          <a:spcPts val="134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solidFill>
                            <a:schemeClr val="bg1"/>
                          </a:solidFill>
                          <a:effectLst/>
                        </a:rPr>
                        <a:t>if</a:t>
                      </a:r>
                      <a:endParaRPr lang="en-IN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ts val="134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</a:rPr>
                        <a:t>implements</a:t>
                      </a:r>
                      <a:endParaRPr lang="en-IN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34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effectLst/>
                        </a:rPr>
                        <a:t>import</a:t>
                      </a:r>
                      <a:endParaRPr lang="en-IN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2272746229"/>
                  </a:ext>
                </a:extLst>
              </a:tr>
              <a:tr h="463570">
                <a:tc>
                  <a:txBody>
                    <a:bodyPr/>
                    <a:lstStyle/>
                    <a:p>
                      <a:pPr marL="50800">
                        <a:lnSpc>
                          <a:spcPts val="1315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solidFill>
                            <a:schemeClr val="bg1"/>
                          </a:solidFill>
                          <a:effectLst/>
                        </a:rPr>
                        <a:t>int</a:t>
                      </a:r>
                      <a:endParaRPr lang="en-IN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ts val="1315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</a:rPr>
                        <a:t>interface</a:t>
                      </a:r>
                      <a:endParaRPr lang="en-IN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315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effectLst/>
                        </a:rPr>
                        <a:t>Long</a:t>
                      </a:r>
                      <a:endParaRPr lang="en-IN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2059647624"/>
                  </a:ext>
                </a:extLst>
              </a:tr>
              <a:tr h="472382">
                <a:tc>
                  <a:txBody>
                    <a:bodyPr/>
                    <a:lstStyle/>
                    <a:p>
                      <a:pPr marL="50800">
                        <a:lnSpc>
                          <a:spcPts val="134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solidFill>
                            <a:schemeClr val="bg1"/>
                          </a:solidFill>
                          <a:effectLst/>
                        </a:rPr>
                        <a:t>null**</a:t>
                      </a:r>
                      <a:endParaRPr lang="en-IN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ts val="134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</a:rPr>
                        <a:t>operator*</a:t>
                      </a:r>
                      <a:endParaRPr lang="en-IN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34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effectLst/>
                        </a:rPr>
                        <a:t>outer*</a:t>
                      </a:r>
                      <a:endParaRPr lang="en-IN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02439367"/>
                  </a:ext>
                </a:extLst>
              </a:tr>
              <a:tr h="472382">
                <a:tc>
                  <a:txBody>
                    <a:bodyPr/>
                    <a:lstStyle/>
                    <a:p>
                      <a:pPr marL="50800">
                        <a:lnSpc>
                          <a:spcPts val="134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solidFill>
                            <a:schemeClr val="bg1"/>
                          </a:solidFill>
                          <a:effectLst/>
                        </a:rPr>
                        <a:t>protected</a:t>
                      </a:r>
                      <a:endParaRPr lang="en-IN" sz="1800" dirty="0">
                        <a:solidFill>
                          <a:schemeClr val="bg1"/>
                        </a:solidFill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50800">
                        <a:lnSpc>
                          <a:spcPts val="1340"/>
                        </a:lnSpc>
                        <a:spcAft>
                          <a:spcPts val="1000"/>
                        </a:spcAft>
                      </a:pPr>
                      <a:r>
                        <a:rPr lang="en-IN" sz="1800">
                          <a:effectLst/>
                        </a:rPr>
                        <a:t>public</a:t>
                      </a:r>
                      <a:endParaRPr lang="en-IN" sz="18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tc>
                  <a:txBody>
                    <a:bodyPr/>
                    <a:lstStyle/>
                    <a:p>
                      <a:pPr marL="63500">
                        <a:lnSpc>
                          <a:spcPts val="1340"/>
                        </a:lnSpc>
                        <a:spcAft>
                          <a:spcPts val="1000"/>
                        </a:spcAft>
                      </a:pPr>
                      <a:r>
                        <a:rPr lang="en-IN" sz="1800" dirty="0">
                          <a:effectLst/>
                        </a:rPr>
                        <a:t>rest*</a:t>
                      </a:r>
                      <a:endParaRPr lang="en-IN" sz="18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b"/>
                </a:tc>
                <a:extLst>
                  <a:ext uri="{0D108BD9-81ED-4DB2-BD59-A6C34878D82A}">
                    <a16:rowId xmlns:a16="http://schemas.microsoft.com/office/drawing/2014/main" xmlns="" val="111710083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56383620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elestial">
  <a:themeElements>
    <a:clrScheme name="Celestial">
      <a:dk1>
        <a:sysClr val="windowText" lastClr="000000"/>
      </a:dk1>
      <a:lt1>
        <a:sysClr val="window" lastClr="FFFFFF"/>
      </a:lt1>
      <a:dk2>
        <a:srgbClr val="18276C"/>
      </a:dk2>
      <a:lt2>
        <a:srgbClr val="EBEBEB"/>
      </a:lt2>
      <a:accent1>
        <a:srgbClr val="AC3EC1"/>
      </a:accent1>
      <a:accent2>
        <a:srgbClr val="477BD1"/>
      </a:accent2>
      <a:accent3>
        <a:srgbClr val="46B298"/>
      </a:accent3>
      <a:accent4>
        <a:srgbClr val="90BA4C"/>
      </a:accent4>
      <a:accent5>
        <a:srgbClr val="DD9D31"/>
      </a:accent5>
      <a:accent6>
        <a:srgbClr val="E25247"/>
      </a:accent6>
      <a:hlink>
        <a:srgbClr val="C573D2"/>
      </a:hlink>
      <a:folHlink>
        <a:srgbClr val="CCAEE8"/>
      </a:folHlink>
    </a:clrScheme>
    <a:fontScheme name="Celestial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elestial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82000"/>
                <a:alpha val="74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0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1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1200000"/>
            </a:lightRig>
          </a:scene3d>
          <a:sp3d>
            <a:bevelT w="38100" h="127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shade val="96000"/>
                <a:hueMod val="100000"/>
                <a:satMod val="180000"/>
                <a:lumMod val="110000"/>
              </a:schemeClr>
            </a:gs>
            <a:gs pos="100000">
              <a:schemeClr val="phClr">
                <a:shade val="96000"/>
                <a:satMod val="160000"/>
                <a:lumMod val="100000"/>
              </a:schemeClr>
            </a:gs>
          </a:gsLst>
          <a:lin ang="4740000" scaled="1"/>
        </a:gradFill>
        <a:blipFill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elestial" id="{C4BB2A3D-0E93-4C5F-B0D2-9D3FCE089CC5}" vid="{42E5908D-19A2-46FD-89FA-638B126129E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{C417B69F-203C-44CE-9954-5C48ADBB8E9A}tf03457452</Template>
  <TotalTime>416</TotalTime>
  <Words>1054</Words>
  <Application>Microsoft Office PowerPoint</Application>
  <PresentationFormat>Custom</PresentationFormat>
  <Paragraphs>163</Paragraphs>
  <Slides>12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Celestial</vt:lpstr>
      <vt:lpstr>BCA-504 JAVA PROGramming</vt:lpstr>
      <vt:lpstr>Object Oriented Programming(oop)</vt:lpstr>
      <vt:lpstr>Slide 3</vt:lpstr>
      <vt:lpstr>Slide 4</vt:lpstr>
      <vt:lpstr>Slide 5</vt:lpstr>
      <vt:lpstr>Structure of a simple program</vt:lpstr>
      <vt:lpstr>Slide 7</vt:lpstr>
      <vt:lpstr>Slide 8</vt:lpstr>
      <vt:lpstr>The Java Keywords</vt:lpstr>
      <vt:lpstr>Identifiers in Java</vt:lpstr>
      <vt:lpstr>Slide 11</vt:lpstr>
      <vt:lpstr>Slide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BCA-504 JAVA PROGramming</dc:title>
  <dc:creator>SHK</dc:creator>
  <cp:lastModifiedBy>BBH</cp:lastModifiedBy>
  <cp:revision>29</cp:revision>
  <dcterms:created xsi:type="dcterms:W3CDTF">2020-08-24T06:09:39Z</dcterms:created>
  <dcterms:modified xsi:type="dcterms:W3CDTF">2020-10-27T08:50:38Z</dcterms:modified>
</cp:coreProperties>
</file>